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75" r:id="rId5"/>
  </p:sldMasterIdLst>
  <p:notesMasterIdLst>
    <p:notesMasterId r:id="rId26"/>
  </p:notesMasterIdLst>
  <p:handoutMasterIdLst>
    <p:handoutMasterId r:id="rId27"/>
  </p:handoutMasterIdLst>
  <p:sldIdLst>
    <p:sldId id="256" r:id="rId6"/>
    <p:sldId id="894" r:id="rId7"/>
    <p:sldId id="892" r:id="rId8"/>
    <p:sldId id="893" r:id="rId9"/>
    <p:sldId id="896" r:id="rId10"/>
    <p:sldId id="897" r:id="rId11"/>
    <p:sldId id="898" r:id="rId12"/>
    <p:sldId id="899" r:id="rId13"/>
    <p:sldId id="901" r:id="rId14"/>
    <p:sldId id="902" r:id="rId15"/>
    <p:sldId id="905" r:id="rId16"/>
    <p:sldId id="904" r:id="rId17"/>
    <p:sldId id="913" r:id="rId18"/>
    <p:sldId id="914" r:id="rId19"/>
    <p:sldId id="906" r:id="rId20"/>
    <p:sldId id="912" r:id="rId21"/>
    <p:sldId id="907" r:id="rId22"/>
    <p:sldId id="900" r:id="rId23"/>
    <p:sldId id="910" r:id="rId24"/>
    <p:sldId id="9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F191D1-73BD-490F-B2D2-41447E7E8B64}">
          <p14:sldIdLst>
            <p14:sldId id="256"/>
            <p14:sldId id="894"/>
            <p14:sldId id="892"/>
            <p14:sldId id="893"/>
            <p14:sldId id="896"/>
            <p14:sldId id="897"/>
            <p14:sldId id="898"/>
            <p14:sldId id="899"/>
            <p14:sldId id="901"/>
            <p14:sldId id="902"/>
            <p14:sldId id="905"/>
            <p14:sldId id="904"/>
            <p14:sldId id="913"/>
            <p14:sldId id="914"/>
            <p14:sldId id="906"/>
            <p14:sldId id="912"/>
            <p14:sldId id="907"/>
            <p14:sldId id="900"/>
            <p14:sldId id="910"/>
            <p14:sldId id="9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8BC"/>
    <a:srgbClr val="ED3035"/>
    <a:srgbClr val="C00000"/>
    <a:srgbClr val="1378BD"/>
    <a:srgbClr val="ED3136"/>
    <a:srgbClr val="156082"/>
    <a:srgbClr val="BDEEFF"/>
    <a:srgbClr val="0068B3"/>
    <a:srgbClr val="DD3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B2BFB-C5F5-402F-33E3-FE947F1C4F87}" v="148" dt="2024-11-15T11:02:22.634"/>
  </p1510:revLst>
</p1510:revInfo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ost%20Rider\Desktop\VC%20Presentation\V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ost%20Rider\Desktop\VC%20Presentation\V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No. of plants &amp; Trees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Sheet2!$C$5</c:f>
              <c:strCache>
                <c:ptCount val="1"/>
                <c:pt idx="0">
                  <c:v>No.of Trees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Sheet2!$B$6:$B$10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Sheet2!$C$6:$C$10</c:f>
              <c:numCache>
                <c:formatCode>General</c:formatCode>
                <c:ptCount val="5"/>
                <c:pt idx="0">
                  <c:v>450</c:v>
                </c:pt>
                <c:pt idx="1">
                  <c:v>670</c:v>
                </c:pt>
                <c:pt idx="2">
                  <c:v>959</c:v>
                </c:pt>
                <c:pt idx="3">
                  <c:v>1033</c:v>
                </c:pt>
                <c:pt idx="4">
                  <c:v>3873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D-4B13-A126-2142D8DE32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769425775"/>
        <c:axId val="1769427215"/>
      </c:barChart>
      <c:catAx>
        <c:axId val="17694257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9427215"/>
        <c:crosses val="autoZero"/>
        <c:auto val="1"/>
        <c:lblAlgn val="ctr"/>
        <c:lblOffset val="100"/>
        <c:noMultiLvlLbl val="0"/>
      </c:catAx>
      <c:valAx>
        <c:axId val="17694272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69425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IN" b="1">
                <a:solidFill>
                  <a:schemeClr val="tx1"/>
                </a:solidFill>
              </a:rPr>
              <a:t>Green Campus Expenditure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Sheet2!$N$8</c:f>
              <c:strCache>
                <c:ptCount val="1"/>
                <c:pt idx="0">
                  <c:v>Expenditure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7.4940476190476196E-2"/>
                  <c:y val="-7.02811244979920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71-42D7-A933-29EB310FADE0}"/>
                </c:ext>
              </c:extLst>
            </c:dLbl>
            <c:dLbl>
              <c:idx val="1"/>
              <c:layout>
                <c:manualLayout>
                  <c:x val="-0.11874999999999999"/>
                  <c:y val="-8.0321285140562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71-42D7-A933-29EB310FADE0}"/>
                </c:ext>
              </c:extLst>
            </c:dLbl>
            <c:dLbl>
              <c:idx val="2"/>
              <c:layout>
                <c:manualLayout>
                  <c:x val="-0.14125000000000004"/>
                  <c:y val="-4.5180722891566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71-42D7-A933-29EB310FADE0}"/>
                </c:ext>
              </c:extLst>
            </c:dLbl>
            <c:dLbl>
              <c:idx val="3"/>
              <c:layout>
                <c:manualLayout>
                  <c:x val="-8.4702380952380946E-2"/>
                  <c:y val="5.5220883534136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71-42D7-A933-29EB310FAD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Sheet2!$M$9:$M$13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Sheet2!$N$9:$N$13</c:f>
              <c:numCache>
                <c:formatCode>General</c:formatCode>
                <c:ptCount val="5"/>
                <c:pt idx="0">
                  <c:v>163065</c:v>
                </c:pt>
                <c:pt idx="1">
                  <c:v>46945</c:v>
                </c:pt>
                <c:pt idx="2">
                  <c:v>4240680</c:v>
                </c:pt>
                <c:pt idx="3">
                  <c:v>3892852</c:v>
                </c:pt>
                <c:pt idx="4">
                  <c:v>5699257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71-42D7-A933-29EB310FAD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14198896"/>
        <c:axId val="1214199856"/>
      </c:lineChart>
      <c:catAx>
        <c:axId val="121419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199856"/>
        <c:crosses val="autoZero"/>
        <c:auto val="1"/>
        <c:lblAlgn val="ctr"/>
        <c:lblOffset val="100"/>
        <c:noMultiLvlLbl val="0"/>
      </c:catAx>
      <c:valAx>
        <c:axId val="1214199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19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329226626844057"/>
          <c:y val="6.792407599920719E-2"/>
          <c:w val="0.51670773373155943"/>
          <c:h val="0.9110030889464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Publications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SDG 1: No poverty</c:v>
                </c:pt>
                <c:pt idx="1">
                  <c:v>SDG 2: Zero hunger</c:v>
                </c:pt>
                <c:pt idx="2">
                  <c:v>SDG 3: Good Health &amp; Well-being</c:v>
                </c:pt>
                <c:pt idx="3">
                  <c:v>SDG 4: Quality Education</c:v>
                </c:pt>
                <c:pt idx="4">
                  <c:v>SDG 5: Gender Equality</c:v>
                </c:pt>
                <c:pt idx="5">
                  <c:v>SDG 6: Clean water and sanitation</c:v>
                </c:pt>
                <c:pt idx="6">
                  <c:v>SDG 7: Affordable &amp; Clean Energy</c:v>
                </c:pt>
                <c:pt idx="7">
                  <c:v>SDG 8: Decent Work &amp; Economic Growth</c:v>
                </c:pt>
                <c:pt idx="8">
                  <c:v>SDG 9: Industry, Innovation &amp; Infrastructure15</c:v>
                </c:pt>
                <c:pt idx="9">
                  <c:v>SDG 10: Reduced Inequality</c:v>
                </c:pt>
                <c:pt idx="10">
                  <c:v>SDG 11: Sustainable Cities &amp; Communities</c:v>
                </c:pt>
                <c:pt idx="11">
                  <c:v>SDG 12: Responsible Consumption &amp; Production</c:v>
                </c:pt>
                <c:pt idx="12">
                  <c:v>SDG 13: Climate Action</c:v>
                </c:pt>
                <c:pt idx="13">
                  <c:v>SDG 14: Life below water</c:v>
                </c:pt>
                <c:pt idx="14">
                  <c:v>SDG 15: Life on land</c:v>
                </c:pt>
                <c:pt idx="15">
                  <c:v>SDG 16: Peace, Justice &amp; Strong Institutions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9</c:v>
                </c:pt>
                <c:pt idx="1">
                  <c:v>17</c:v>
                </c:pt>
                <c:pt idx="2">
                  <c:v>129</c:v>
                </c:pt>
                <c:pt idx="3">
                  <c:v>14</c:v>
                </c:pt>
                <c:pt idx="4">
                  <c:v>7</c:v>
                </c:pt>
                <c:pt idx="5">
                  <c:v>18</c:v>
                </c:pt>
                <c:pt idx="6">
                  <c:v>100</c:v>
                </c:pt>
                <c:pt idx="7">
                  <c:v>43</c:v>
                </c:pt>
                <c:pt idx="8">
                  <c:v>123</c:v>
                </c:pt>
                <c:pt idx="9">
                  <c:v>13</c:v>
                </c:pt>
                <c:pt idx="10">
                  <c:v>44</c:v>
                </c:pt>
                <c:pt idx="11">
                  <c:v>70</c:v>
                </c:pt>
                <c:pt idx="12">
                  <c:v>36</c:v>
                </c:pt>
                <c:pt idx="13">
                  <c:v>1</c:v>
                </c:pt>
                <c:pt idx="14">
                  <c:v>17</c:v>
                </c:pt>
                <c:pt idx="1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21-4D77-B391-434ABD76A0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1786368"/>
        <c:axId val="191822080"/>
      </c:barChart>
      <c:catAx>
        <c:axId val="1917863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91822080"/>
        <c:crosses val="autoZero"/>
        <c:auto val="1"/>
        <c:lblAlgn val="ctr"/>
        <c:lblOffset val="100"/>
        <c:noMultiLvlLbl val="0"/>
      </c:catAx>
      <c:valAx>
        <c:axId val="191822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17863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815073943372727"/>
          <c:y val="5.1148412120753817E-3"/>
          <c:w val="0.29884318733763865"/>
          <c:h val="7.096884103235752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196C0-1EC2-41B2-872B-560B2BC9B197}" type="doc">
      <dgm:prSet loTypeId="urn:microsoft.com/office/officeart/2008/layout/VerticalCurvedList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01DEE9FE-9B5A-4782-A99B-409BEE67E624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Reduction in Carbon Footprint: 11668 tons by transport , 2.71 tons by reduction in paper use, 6854.01 tons by use of solar power and LED, 52.41 tons by LPG use</a:t>
          </a:r>
          <a:r>
            <a:rPr lang="en-US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CD1C4A32-9A9B-498C-BBC5-69F89962915F}" type="parTrans" cxnId="{19682075-A8AC-4E32-B8A4-D599BB2C6A20}">
      <dgm:prSet/>
      <dgm:spPr/>
      <dgm:t>
        <a:bodyPr/>
        <a:lstStyle/>
        <a:p>
          <a:endParaRPr lang="en-IN"/>
        </a:p>
      </dgm:t>
    </dgm:pt>
    <dgm:pt modelId="{60F6A28B-82C6-43B6-8F49-E7EADD5CE0BC}" type="sibTrans" cxnId="{19682075-A8AC-4E32-B8A4-D599BB2C6A20}">
      <dgm:prSet/>
      <dgm:spPr/>
      <dgm:t>
        <a:bodyPr/>
        <a:lstStyle/>
        <a:p>
          <a:endParaRPr lang="en-IN"/>
        </a:p>
      </dgm:t>
    </dgm:pt>
    <dgm:pt modelId="{F8C3E84F-63ED-4087-ADA6-F1D72CDC946C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Medical garden and organic farming managed by university students and staff.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83ACD874-8773-4C92-94DE-F662873BFFEC}" type="parTrans" cxnId="{4DDFC229-D838-4530-942C-C2F0CEC6354C}">
      <dgm:prSet/>
      <dgm:spPr/>
      <dgm:t>
        <a:bodyPr/>
        <a:lstStyle/>
        <a:p>
          <a:endParaRPr lang="en-IN"/>
        </a:p>
      </dgm:t>
    </dgm:pt>
    <dgm:pt modelId="{B4DC8918-D855-4229-BB9F-064E1ED04F30}" type="sibTrans" cxnId="{4DDFC229-D838-4530-942C-C2F0CEC6354C}">
      <dgm:prSet/>
      <dgm:spPr/>
      <dgm:t>
        <a:bodyPr/>
        <a:lstStyle/>
        <a:p>
          <a:endParaRPr lang="en-IN"/>
        </a:p>
      </dgm:t>
    </dgm:pt>
    <dgm:pt modelId="{BD1B6B4C-ABE0-4CB1-9585-DDC97A658BD9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In collaboration with </a:t>
          </a:r>
          <a:r>
            <a:rPr lang="en-US" b="1" err="1">
              <a:solidFill>
                <a:schemeClr val="bg1"/>
              </a:solidFill>
              <a:latin typeface="Arial"/>
              <a:ea typeface="+mn-ea"/>
              <a:cs typeface="Arial"/>
            </a:rPr>
            <a:t>MGIEP</a:t>
          </a:r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 and the UNESCO Center of Excellence started the VAC course which has more than 1500 enrolled students</a:t>
          </a:r>
          <a:r>
            <a:rPr lang="en-US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DBAF181D-0B4D-4072-A6CC-F1799F438F8B}" type="parTrans" cxnId="{4787CAB4-3B72-4743-AF2A-FA8FDB0BA583}">
      <dgm:prSet/>
      <dgm:spPr/>
      <dgm:t>
        <a:bodyPr/>
        <a:lstStyle/>
        <a:p>
          <a:endParaRPr lang="en-IN"/>
        </a:p>
      </dgm:t>
    </dgm:pt>
    <dgm:pt modelId="{4E287793-FFE2-433D-9B3F-2759AC01EB7E}" type="sibTrans" cxnId="{4787CAB4-3B72-4743-AF2A-FA8FDB0BA583}">
      <dgm:prSet/>
      <dgm:spPr/>
      <dgm:t>
        <a:bodyPr/>
        <a:lstStyle/>
        <a:p>
          <a:endParaRPr lang="en-IN"/>
        </a:p>
      </dgm:t>
    </dgm:pt>
    <dgm:pt modelId="{C8481CBD-E8F0-4154-8B22-6FB71B13F8FE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A+ green ranking award 2023in diamond category by sustainable Institution of India.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4B474333-10CB-4601-90C4-66511BA22E4B}" type="parTrans" cxnId="{BD51683A-F0CC-4A7D-B2E6-1E465EC1DCE0}">
      <dgm:prSet/>
      <dgm:spPr/>
      <dgm:t>
        <a:bodyPr/>
        <a:lstStyle/>
        <a:p>
          <a:endParaRPr lang="en-IN"/>
        </a:p>
      </dgm:t>
    </dgm:pt>
    <dgm:pt modelId="{2E646491-F52A-4B55-AE6E-B57C2BD7D23F}" type="sibTrans" cxnId="{BD51683A-F0CC-4A7D-B2E6-1E465EC1DCE0}">
      <dgm:prSet/>
      <dgm:spPr/>
      <dgm:t>
        <a:bodyPr/>
        <a:lstStyle/>
        <a:p>
          <a:endParaRPr lang="en-IN"/>
        </a:p>
      </dgm:t>
    </dgm:pt>
    <dgm:pt modelId="{2C2DEB8A-C816-408C-BB97-3B446ABCABE6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cs typeface="Arial"/>
            </a:rPr>
            <a:t>Publication of Books, Articles, and research papers aligned with SDG’s.</a:t>
          </a:r>
          <a:endParaRPr lang="en-IN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DC3AE-28E7-4655-BB8C-BDBB9FC6F788}" type="parTrans" cxnId="{F8664E49-5C89-48FC-8128-8237A4F5ED4B}">
      <dgm:prSet/>
      <dgm:spPr/>
      <dgm:t>
        <a:bodyPr/>
        <a:lstStyle/>
        <a:p>
          <a:endParaRPr lang="en-IN"/>
        </a:p>
      </dgm:t>
    </dgm:pt>
    <dgm:pt modelId="{80D2120E-3563-4B89-8DC7-D1AA54A141BA}" type="sibTrans" cxnId="{F8664E49-5C89-48FC-8128-8237A4F5ED4B}">
      <dgm:prSet/>
      <dgm:spPr/>
      <dgm:t>
        <a:bodyPr/>
        <a:lstStyle/>
        <a:p>
          <a:endParaRPr lang="en-IN"/>
        </a:p>
      </dgm:t>
    </dgm:pt>
    <dgm:pt modelId="{50608324-6F80-4885-A7E7-364E337DC844}" type="pres">
      <dgm:prSet presAssocID="{1DE196C0-1EC2-41B2-872B-560B2BC9B197}" presName="Name0" presStyleCnt="0">
        <dgm:presLayoutVars>
          <dgm:chMax val="7"/>
          <dgm:chPref val="7"/>
          <dgm:dir/>
        </dgm:presLayoutVars>
      </dgm:prSet>
      <dgm:spPr/>
    </dgm:pt>
    <dgm:pt modelId="{E485A8BF-1D95-4502-B43F-F66FDED4622F}" type="pres">
      <dgm:prSet presAssocID="{1DE196C0-1EC2-41B2-872B-560B2BC9B197}" presName="Name1" presStyleCnt="0"/>
      <dgm:spPr/>
    </dgm:pt>
    <dgm:pt modelId="{A9B0084B-981C-4B92-8073-8AB5EF696056}" type="pres">
      <dgm:prSet presAssocID="{1DE196C0-1EC2-41B2-872B-560B2BC9B197}" presName="cycle" presStyleCnt="0"/>
      <dgm:spPr/>
    </dgm:pt>
    <dgm:pt modelId="{D358BDB1-0F64-43BF-BA5A-C67787DB34DD}" type="pres">
      <dgm:prSet presAssocID="{1DE196C0-1EC2-41B2-872B-560B2BC9B197}" presName="srcNode" presStyleLbl="node1" presStyleIdx="0" presStyleCnt="5"/>
      <dgm:spPr/>
    </dgm:pt>
    <dgm:pt modelId="{8EC63164-5BBC-43A6-B30B-D190186C3E66}" type="pres">
      <dgm:prSet presAssocID="{1DE196C0-1EC2-41B2-872B-560B2BC9B197}" presName="conn" presStyleLbl="parChTrans1D2" presStyleIdx="0" presStyleCnt="1"/>
      <dgm:spPr/>
    </dgm:pt>
    <dgm:pt modelId="{3ADA3611-3831-453B-B618-35A101511C4B}" type="pres">
      <dgm:prSet presAssocID="{1DE196C0-1EC2-41B2-872B-560B2BC9B197}" presName="extraNode" presStyleLbl="node1" presStyleIdx="0" presStyleCnt="5"/>
      <dgm:spPr/>
    </dgm:pt>
    <dgm:pt modelId="{A400820A-D635-4403-82CE-DE5DE96D91FE}" type="pres">
      <dgm:prSet presAssocID="{1DE196C0-1EC2-41B2-872B-560B2BC9B197}" presName="dstNode" presStyleLbl="node1" presStyleIdx="0" presStyleCnt="5"/>
      <dgm:spPr/>
    </dgm:pt>
    <dgm:pt modelId="{E531918E-A1C6-4ED3-A614-83BD4BC7774A}" type="pres">
      <dgm:prSet presAssocID="{01DEE9FE-9B5A-4782-A99B-409BEE67E624}" presName="text_1" presStyleLbl="node1" presStyleIdx="0" presStyleCnt="5">
        <dgm:presLayoutVars>
          <dgm:bulletEnabled val="1"/>
        </dgm:presLayoutVars>
      </dgm:prSet>
      <dgm:spPr/>
    </dgm:pt>
    <dgm:pt modelId="{221932A3-854E-422D-93F8-593B106EF458}" type="pres">
      <dgm:prSet presAssocID="{01DEE9FE-9B5A-4782-A99B-409BEE67E624}" presName="accent_1" presStyleCnt="0"/>
      <dgm:spPr/>
    </dgm:pt>
    <dgm:pt modelId="{C97049AC-DE5B-4202-B88D-5E3EDC9A473F}" type="pres">
      <dgm:prSet presAssocID="{01DEE9FE-9B5A-4782-A99B-409BEE67E624}" presName="accentRepeatNode" presStyleLbl="solidFgAcc1" presStyleIdx="0" presStyleCnt="5"/>
      <dgm:spPr>
        <a:solidFill>
          <a:srgbClr val="23609F"/>
        </a:solidFill>
      </dgm:spPr>
    </dgm:pt>
    <dgm:pt modelId="{7555972F-EFA8-4707-BEEF-3A8E00098DE2}" type="pres">
      <dgm:prSet presAssocID="{F8C3E84F-63ED-4087-ADA6-F1D72CDC946C}" presName="text_2" presStyleLbl="node1" presStyleIdx="1" presStyleCnt="5">
        <dgm:presLayoutVars>
          <dgm:bulletEnabled val="1"/>
        </dgm:presLayoutVars>
      </dgm:prSet>
      <dgm:spPr/>
    </dgm:pt>
    <dgm:pt modelId="{AF11CDD3-CF40-4624-8433-1C4ADFA4A220}" type="pres">
      <dgm:prSet presAssocID="{F8C3E84F-63ED-4087-ADA6-F1D72CDC946C}" presName="accent_2" presStyleCnt="0"/>
      <dgm:spPr/>
    </dgm:pt>
    <dgm:pt modelId="{8AC02AF1-C485-43F0-9CDB-956B10CA294D}" type="pres">
      <dgm:prSet presAssocID="{F8C3E84F-63ED-4087-ADA6-F1D72CDC946C}" presName="accentRepeatNode" presStyleLbl="solidFgAcc1" presStyleIdx="1" presStyleCnt="5"/>
      <dgm:spPr>
        <a:solidFill>
          <a:srgbClr val="23609F"/>
        </a:solidFill>
      </dgm:spPr>
    </dgm:pt>
    <dgm:pt modelId="{E5CC5DFA-9818-4240-AE09-9644462DEDE7}" type="pres">
      <dgm:prSet presAssocID="{BD1B6B4C-ABE0-4CB1-9585-DDC97A658BD9}" presName="text_3" presStyleLbl="node1" presStyleIdx="2" presStyleCnt="5">
        <dgm:presLayoutVars>
          <dgm:bulletEnabled val="1"/>
        </dgm:presLayoutVars>
      </dgm:prSet>
      <dgm:spPr/>
    </dgm:pt>
    <dgm:pt modelId="{F04FB634-CF6D-49AE-9C65-5C4D85C3152B}" type="pres">
      <dgm:prSet presAssocID="{BD1B6B4C-ABE0-4CB1-9585-DDC97A658BD9}" presName="accent_3" presStyleCnt="0"/>
      <dgm:spPr/>
    </dgm:pt>
    <dgm:pt modelId="{1722EAF3-D312-4094-AC4E-57D5A47F772E}" type="pres">
      <dgm:prSet presAssocID="{BD1B6B4C-ABE0-4CB1-9585-DDC97A658BD9}" presName="accentRepeatNode" presStyleLbl="solidFgAcc1" presStyleIdx="2" presStyleCnt="5"/>
      <dgm:spPr>
        <a:solidFill>
          <a:srgbClr val="23609F"/>
        </a:solidFill>
      </dgm:spPr>
    </dgm:pt>
    <dgm:pt modelId="{888DF1DA-E7E0-465C-A986-FA31120DA285}" type="pres">
      <dgm:prSet presAssocID="{C8481CBD-E8F0-4154-8B22-6FB71B13F8FE}" presName="text_4" presStyleLbl="node1" presStyleIdx="3" presStyleCnt="5">
        <dgm:presLayoutVars>
          <dgm:bulletEnabled val="1"/>
        </dgm:presLayoutVars>
      </dgm:prSet>
      <dgm:spPr/>
    </dgm:pt>
    <dgm:pt modelId="{0247B33E-1CE6-4774-A5A2-3CA1E1983D69}" type="pres">
      <dgm:prSet presAssocID="{C8481CBD-E8F0-4154-8B22-6FB71B13F8FE}" presName="accent_4" presStyleCnt="0"/>
      <dgm:spPr/>
    </dgm:pt>
    <dgm:pt modelId="{EE88966F-2D68-4D9E-AB14-2BD62254801E}" type="pres">
      <dgm:prSet presAssocID="{C8481CBD-E8F0-4154-8B22-6FB71B13F8FE}" presName="accentRepeatNode" presStyleLbl="solidFgAcc1" presStyleIdx="3" presStyleCnt="5"/>
      <dgm:spPr>
        <a:solidFill>
          <a:srgbClr val="23609F"/>
        </a:solidFill>
      </dgm:spPr>
    </dgm:pt>
    <dgm:pt modelId="{459C14C9-5EFE-4819-83E4-37DE444ABC58}" type="pres">
      <dgm:prSet presAssocID="{2C2DEB8A-C816-408C-BB97-3B446ABCABE6}" presName="text_5" presStyleLbl="node1" presStyleIdx="4" presStyleCnt="5">
        <dgm:presLayoutVars>
          <dgm:bulletEnabled val="1"/>
        </dgm:presLayoutVars>
      </dgm:prSet>
      <dgm:spPr/>
    </dgm:pt>
    <dgm:pt modelId="{6876714D-1C21-4FCD-A8F6-45E3BDD1E8E0}" type="pres">
      <dgm:prSet presAssocID="{2C2DEB8A-C816-408C-BB97-3B446ABCABE6}" presName="accent_5" presStyleCnt="0"/>
      <dgm:spPr/>
    </dgm:pt>
    <dgm:pt modelId="{E30C13D0-0F86-4B2B-812C-87AB72C66143}" type="pres">
      <dgm:prSet presAssocID="{2C2DEB8A-C816-408C-BB97-3B446ABCABE6}" presName="accentRepeatNode" presStyleLbl="solidFgAcc1" presStyleIdx="4" presStyleCnt="5"/>
      <dgm:spPr>
        <a:solidFill>
          <a:srgbClr val="23609F"/>
        </a:solidFill>
      </dgm:spPr>
    </dgm:pt>
  </dgm:ptLst>
  <dgm:cxnLst>
    <dgm:cxn modelId="{4DDFC229-D838-4530-942C-C2F0CEC6354C}" srcId="{1DE196C0-1EC2-41B2-872B-560B2BC9B197}" destId="{F8C3E84F-63ED-4087-ADA6-F1D72CDC946C}" srcOrd="1" destOrd="0" parTransId="{83ACD874-8773-4C92-94DE-F662873BFFEC}" sibTransId="{B4DC8918-D855-4229-BB9F-064E1ED04F30}"/>
    <dgm:cxn modelId="{6DFD6930-89B0-4EFF-8126-D0A4DB27CE80}" type="presOf" srcId="{2C2DEB8A-C816-408C-BB97-3B446ABCABE6}" destId="{459C14C9-5EFE-4819-83E4-37DE444ABC58}" srcOrd="0" destOrd="0" presId="urn:microsoft.com/office/officeart/2008/layout/VerticalCurvedList"/>
    <dgm:cxn modelId="{BD51683A-F0CC-4A7D-B2E6-1E465EC1DCE0}" srcId="{1DE196C0-1EC2-41B2-872B-560B2BC9B197}" destId="{C8481CBD-E8F0-4154-8B22-6FB71B13F8FE}" srcOrd="3" destOrd="0" parTransId="{4B474333-10CB-4601-90C4-66511BA22E4B}" sibTransId="{2E646491-F52A-4B55-AE6E-B57C2BD7D23F}"/>
    <dgm:cxn modelId="{5F2F913D-1240-4AFA-8A06-A9AF8E7487A8}" type="presOf" srcId="{01DEE9FE-9B5A-4782-A99B-409BEE67E624}" destId="{E531918E-A1C6-4ED3-A614-83BD4BC7774A}" srcOrd="0" destOrd="0" presId="urn:microsoft.com/office/officeart/2008/layout/VerticalCurvedList"/>
    <dgm:cxn modelId="{F8664E49-5C89-48FC-8128-8237A4F5ED4B}" srcId="{1DE196C0-1EC2-41B2-872B-560B2BC9B197}" destId="{2C2DEB8A-C816-408C-BB97-3B446ABCABE6}" srcOrd="4" destOrd="0" parTransId="{5D5DC3AE-28E7-4655-BB8C-BDBB9FC6F788}" sibTransId="{80D2120E-3563-4B89-8DC7-D1AA54A141BA}"/>
    <dgm:cxn modelId="{19682075-A8AC-4E32-B8A4-D599BB2C6A20}" srcId="{1DE196C0-1EC2-41B2-872B-560B2BC9B197}" destId="{01DEE9FE-9B5A-4782-A99B-409BEE67E624}" srcOrd="0" destOrd="0" parTransId="{CD1C4A32-9A9B-498C-BBC5-69F89962915F}" sibTransId="{60F6A28B-82C6-43B6-8F49-E7EADD5CE0BC}"/>
    <dgm:cxn modelId="{D3B7A276-4862-4388-B318-0D14673E7DE9}" type="presOf" srcId="{BD1B6B4C-ABE0-4CB1-9585-DDC97A658BD9}" destId="{E5CC5DFA-9818-4240-AE09-9644462DEDE7}" srcOrd="0" destOrd="0" presId="urn:microsoft.com/office/officeart/2008/layout/VerticalCurvedList"/>
    <dgm:cxn modelId="{2FC58F7C-52A6-4F8D-8FEE-BFA1D4C735C6}" type="presOf" srcId="{F8C3E84F-63ED-4087-ADA6-F1D72CDC946C}" destId="{7555972F-EFA8-4707-BEEF-3A8E00098DE2}" srcOrd="0" destOrd="0" presId="urn:microsoft.com/office/officeart/2008/layout/VerticalCurvedList"/>
    <dgm:cxn modelId="{357F458F-62A7-4F11-A1F4-6A5DB9AC6234}" type="presOf" srcId="{C8481CBD-E8F0-4154-8B22-6FB71B13F8FE}" destId="{888DF1DA-E7E0-465C-A986-FA31120DA285}" srcOrd="0" destOrd="0" presId="urn:microsoft.com/office/officeart/2008/layout/VerticalCurvedList"/>
    <dgm:cxn modelId="{4787CAB4-3B72-4743-AF2A-FA8FDB0BA583}" srcId="{1DE196C0-1EC2-41B2-872B-560B2BC9B197}" destId="{BD1B6B4C-ABE0-4CB1-9585-DDC97A658BD9}" srcOrd="2" destOrd="0" parTransId="{DBAF181D-0B4D-4072-A6CC-F1799F438F8B}" sibTransId="{4E287793-FFE2-433D-9B3F-2759AC01EB7E}"/>
    <dgm:cxn modelId="{C4EE82B8-5003-4685-BAE3-CA0C1564BFF2}" type="presOf" srcId="{60F6A28B-82C6-43B6-8F49-E7EADD5CE0BC}" destId="{8EC63164-5BBC-43A6-B30B-D190186C3E66}" srcOrd="0" destOrd="0" presId="urn:microsoft.com/office/officeart/2008/layout/VerticalCurvedList"/>
    <dgm:cxn modelId="{E86C27CE-7E36-4099-AD3D-F098B9E7CEB8}" type="presOf" srcId="{1DE196C0-1EC2-41B2-872B-560B2BC9B197}" destId="{50608324-6F80-4885-A7E7-364E337DC844}" srcOrd="0" destOrd="0" presId="urn:microsoft.com/office/officeart/2008/layout/VerticalCurvedList"/>
    <dgm:cxn modelId="{60C81C18-9195-4ED7-B89C-F83C5ED9059E}" type="presParOf" srcId="{50608324-6F80-4885-A7E7-364E337DC844}" destId="{E485A8BF-1D95-4502-B43F-F66FDED4622F}" srcOrd="0" destOrd="0" presId="urn:microsoft.com/office/officeart/2008/layout/VerticalCurvedList"/>
    <dgm:cxn modelId="{90779DAD-F6FB-4F91-9131-94673A12FEE7}" type="presParOf" srcId="{E485A8BF-1D95-4502-B43F-F66FDED4622F}" destId="{A9B0084B-981C-4B92-8073-8AB5EF696056}" srcOrd="0" destOrd="0" presId="urn:microsoft.com/office/officeart/2008/layout/VerticalCurvedList"/>
    <dgm:cxn modelId="{1975E57B-C044-4B8C-81AB-73FE3F05B37D}" type="presParOf" srcId="{A9B0084B-981C-4B92-8073-8AB5EF696056}" destId="{D358BDB1-0F64-43BF-BA5A-C67787DB34DD}" srcOrd="0" destOrd="0" presId="urn:microsoft.com/office/officeart/2008/layout/VerticalCurvedList"/>
    <dgm:cxn modelId="{B7A79870-36B3-4B11-8C30-1C88163172F1}" type="presParOf" srcId="{A9B0084B-981C-4B92-8073-8AB5EF696056}" destId="{8EC63164-5BBC-43A6-B30B-D190186C3E66}" srcOrd="1" destOrd="0" presId="urn:microsoft.com/office/officeart/2008/layout/VerticalCurvedList"/>
    <dgm:cxn modelId="{8726CF9C-30C5-46A2-B351-BDC58904E1B3}" type="presParOf" srcId="{A9B0084B-981C-4B92-8073-8AB5EF696056}" destId="{3ADA3611-3831-453B-B618-35A101511C4B}" srcOrd="2" destOrd="0" presId="urn:microsoft.com/office/officeart/2008/layout/VerticalCurvedList"/>
    <dgm:cxn modelId="{96FC16B8-E207-4CA2-A43E-B8201AC799E1}" type="presParOf" srcId="{A9B0084B-981C-4B92-8073-8AB5EF696056}" destId="{A400820A-D635-4403-82CE-DE5DE96D91FE}" srcOrd="3" destOrd="0" presId="urn:microsoft.com/office/officeart/2008/layout/VerticalCurvedList"/>
    <dgm:cxn modelId="{AC39293A-E244-4191-8868-7D5C9B9818FD}" type="presParOf" srcId="{E485A8BF-1D95-4502-B43F-F66FDED4622F}" destId="{E531918E-A1C6-4ED3-A614-83BD4BC7774A}" srcOrd="1" destOrd="0" presId="urn:microsoft.com/office/officeart/2008/layout/VerticalCurvedList"/>
    <dgm:cxn modelId="{3BCAC0A8-445A-4C77-8BA3-4E6EA0F287C0}" type="presParOf" srcId="{E485A8BF-1D95-4502-B43F-F66FDED4622F}" destId="{221932A3-854E-422D-93F8-593B106EF458}" srcOrd="2" destOrd="0" presId="urn:microsoft.com/office/officeart/2008/layout/VerticalCurvedList"/>
    <dgm:cxn modelId="{EA55D524-B855-40A6-9813-598739241AB4}" type="presParOf" srcId="{221932A3-854E-422D-93F8-593B106EF458}" destId="{C97049AC-DE5B-4202-B88D-5E3EDC9A473F}" srcOrd="0" destOrd="0" presId="urn:microsoft.com/office/officeart/2008/layout/VerticalCurvedList"/>
    <dgm:cxn modelId="{D9DDB4EC-7052-40AC-835C-DEBEF993F765}" type="presParOf" srcId="{E485A8BF-1D95-4502-B43F-F66FDED4622F}" destId="{7555972F-EFA8-4707-BEEF-3A8E00098DE2}" srcOrd="3" destOrd="0" presId="urn:microsoft.com/office/officeart/2008/layout/VerticalCurvedList"/>
    <dgm:cxn modelId="{6C2BDA82-2849-475D-B00D-DADE05DA0C46}" type="presParOf" srcId="{E485A8BF-1D95-4502-B43F-F66FDED4622F}" destId="{AF11CDD3-CF40-4624-8433-1C4ADFA4A220}" srcOrd="4" destOrd="0" presId="urn:microsoft.com/office/officeart/2008/layout/VerticalCurvedList"/>
    <dgm:cxn modelId="{775B66A5-ED2A-4407-BF4B-73BD5164FC66}" type="presParOf" srcId="{AF11CDD3-CF40-4624-8433-1C4ADFA4A220}" destId="{8AC02AF1-C485-43F0-9CDB-956B10CA294D}" srcOrd="0" destOrd="0" presId="urn:microsoft.com/office/officeart/2008/layout/VerticalCurvedList"/>
    <dgm:cxn modelId="{3B2ADBDB-4700-4CD7-908B-0F4F67130AB4}" type="presParOf" srcId="{E485A8BF-1D95-4502-B43F-F66FDED4622F}" destId="{E5CC5DFA-9818-4240-AE09-9644462DEDE7}" srcOrd="5" destOrd="0" presId="urn:microsoft.com/office/officeart/2008/layout/VerticalCurvedList"/>
    <dgm:cxn modelId="{B6D5691A-450B-4DEE-9CFC-5B17D8118FFE}" type="presParOf" srcId="{E485A8BF-1D95-4502-B43F-F66FDED4622F}" destId="{F04FB634-CF6D-49AE-9C65-5C4D85C3152B}" srcOrd="6" destOrd="0" presId="urn:microsoft.com/office/officeart/2008/layout/VerticalCurvedList"/>
    <dgm:cxn modelId="{BF9D9B6C-8F15-4837-8E28-CD3F9396E564}" type="presParOf" srcId="{F04FB634-CF6D-49AE-9C65-5C4D85C3152B}" destId="{1722EAF3-D312-4094-AC4E-57D5A47F772E}" srcOrd="0" destOrd="0" presId="urn:microsoft.com/office/officeart/2008/layout/VerticalCurvedList"/>
    <dgm:cxn modelId="{EB96B5D3-4BA6-43D9-9E5F-73E04E41765A}" type="presParOf" srcId="{E485A8BF-1D95-4502-B43F-F66FDED4622F}" destId="{888DF1DA-E7E0-465C-A986-FA31120DA285}" srcOrd="7" destOrd="0" presId="urn:microsoft.com/office/officeart/2008/layout/VerticalCurvedList"/>
    <dgm:cxn modelId="{3DA6D087-9231-4A4C-B38A-B19E186D3520}" type="presParOf" srcId="{E485A8BF-1D95-4502-B43F-F66FDED4622F}" destId="{0247B33E-1CE6-4774-A5A2-3CA1E1983D69}" srcOrd="8" destOrd="0" presId="urn:microsoft.com/office/officeart/2008/layout/VerticalCurvedList"/>
    <dgm:cxn modelId="{3531BAC0-264A-4E75-8FA8-1BA6D180A263}" type="presParOf" srcId="{0247B33E-1CE6-4774-A5A2-3CA1E1983D69}" destId="{EE88966F-2D68-4D9E-AB14-2BD62254801E}" srcOrd="0" destOrd="0" presId="urn:microsoft.com/office/officeart/2008/layout/VerticalCurvedList"/>
    <dgm:cxn modelId="{DD60FDCE-F151-4150-9BA5-4FEEC8CC5880}" type="presParOf" srcId="{E485A8BF-1D95-4502-B43F-F66FDED4622F}" destId="{459C14C9-5EFE-4819-83E4-37DE444ABC58}" srcOrd="9" destOrd="0" presId="urn:microsoft.com/office/officeart/2008/layout/VerticalCurvedList"/>
    <dgm:cxn modelId="{64F0E86D-C5BF-4A06-ACE8-5CDD8A2E5594}" type="presParOf" srcId="{E485A8BF-1D95-4502-B43F-F66FDED4622F}" destId="{6876714D-1C21-4FCD-A8F6-45E3BDD1E8E0}" srcOrd="10" destOrd="0" presId="urn:microsoft.com/office/officeart/2008/layout/VerticalCurvedList"/>
    <dgm:cxn modelId="{41F042E5-53D1-4E57-B683-7A39C82314C2}" type="presParOf" srcId="{6876714D-1C21-4FCD-A8F6-45E3BDD1E8E0}" destId="{E30C13D0-0F86-4B2B-812C-87AB72C661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63164-5BBC-43A6-B30B-D190186C3E66}">
      <dsp:nvSpPr>
        <dsp:cNvPr id="0" name=""/>
        <dsp:cNvSpPr/>
      </dsp:nvSpPr>
      <dsp:spPr>
        <a:xfrm>
          <a:off x="-6150455" y="-940979"/>
          <a:ext cx="7321373" cy="7321373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1918E-A1C6-4ED3-A614-83BD4BC7774A}">
      <dsp:nvSpPr>
        <dsp:cNvPr id="0" name=""/>
        <dsp:cNvSpPr/>
      </dsp:nvSpPr>
      <dsp:spPr>
        <a:xfrm>
          <a:off x="511634" y="339854"/>
          <a:ext cx="9536809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Reduction in Carbon Footprint: 11668 tons by transport , 2.71 tons by reduction in paper use, 6854.01 tons by use of solar power and LED, 52.41 tons by LPG use</a:t>
          </a:r>
          <a:r>
            <a:rPr lang="en-US" sz="1800" kern="1200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511634" y="339854"/>
        <a:ext cx="9536809" cy="680144"/>
      </dsp:txXfrm>
    </dsp:sp>
    <dsp:sp modelId="{C97049AC-DE5B-4202-B88D-5E3EDC9A473F}">
      <dsp:nvSpPr>
        <dsp:cNvPr id="0" name=""/>
        <dsp:cNvSpPr/>
      </dsp:nvSpPr>
      <dsp:spPr>
        <a:xfrm>
          <a:off x="86544" y="254836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5972F-EFA8-4707-BEEF-3A8E00098DE2}">
      <dsp:nvSpPr>
        <dsp:cNvPr id="0" name=""/>
        <dsp:cNvSpPr/>
      </dsp:nvSpPr>
      <dsp:spPr>
        <a:xfrm>
          <a:off x="999006" y="1359744"/>
          <a:ext cx="9049437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Medical garden and organic farming managed by university students and staff.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999006" y="1359744"/>
        <a:ext cx="9049437" cy="680144"/>
      </dsp:txXfrm>
    </dsp:sp>
    <dsp:sp modelId="{8AC02AF1-C485-43F0-9CDB-956B10CA294D}">
      <dsp:nvSpPr>
        <dsp:cNvPr id="0" name=""/>
        <dsp:cNvSpPr/>
      </dsp:nvSpPr>
      <dsp:spPr>
        <a:xfrm>
          <a:off x="573916" y="1274726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C5DFA-9818-4240-AE09-9644462DEDE7}">
      <dsp:nvSpPr>
        <dsp:cNvPr id="0" name=""/>
        <dsp:cNvSpPr/>
      </dsp:nvSpPr>
      <dsp:spPr>
        <a:xfrm>
          <a:off x="1148590" y="2379635"/>
          <a:ext cx="8899853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In collaboration with </a:t>
          </a:r>
          <a:r>
            <a:rPr lang="en-US" sz="1800" b="1" kern="1200" err="1">
              <a:solidFill>
                <a:schemeClr val="bg1"/>
              </a:solidFill>
              <a:latin typeface="Arial"/>
              <a:ea typeface="+mn-ea"/>
              <a:cs typeface="Arial"/>
            </a:rPr>
            <a:t>MGIEP</a:t>
          </a: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 and the UNESCO Center of Excellence started the VAC course which has more than 1500 enrolled students</a:t>
          </a:r>
          <a:r>
            <a:rPr lang="en-US" sz="1800" kern="1200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1148590" y="2379635"/>
        <a:ext cx="8899853" cy="680144"/>
      </dsp:txXfrm>
    </dsp:sp>
    <dsp:sp modelId="{1722EAF3-D312-4094-AC4E-57D5A47F772E}">
      <dsp:nvSpPr>
        <dsp:cNvPr id="0" name=""/>
        <dsp:cNvSpPr/>
      </dsp:nvSpPr>
      <dsp:spPr>
        <a:xfrm>
          <a:off x="723500" y="229461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DF1DA-E7E0-465C-A986-FA31120DA285}">
      <dsp:nvSpPr>
        <dsp:cNvPr id="0" name=""/>
        <dsp:cNvSpPr/>
      </dsp:nvSpPr>
      <dsp:spPr>
        <a:xfrm>
          <a:off x="999006" y="3399525"/>
          <a:ext cx="9049437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A+ green ranking award 2023in diamond category by sustainable Institution of India.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999006" y="3399525"/>
        <a:ext cx="9049437" cy="680144"/>
      </dsp:txXfrm>
    </dsp:sp>
    <dsp:sp modelId="{EE88966F-2D68-4D9E-AB14-2BD62254801E}">
      <dsp:nvSpPr>
        <dsp:cNvPr id="0" name=""/>
        <dsp:cNvSpPr/>
      </dsp:nvSpPr>
      <dsp:spPr>
        <a:xfrm>
          <a:off x="573916" y="331450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C14C9-5EFE-4819-83E4-37DE444ABC58}">
      <dsp:nvSpPr>
        <dsp:cNvPr id="0" name=""/>
        <dsp:cNvSpPr/>
      </dsp:nvSpPr>
      <dsp:spPr>
        <a:xfrm>
          <a:off x="511634" y="4419415"/>
          <a:ext cx="9536809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cs typeface="Arial"/>
            </a:rPr>
            <a:t>Publication of Books, Articles, and research papers aligned with SDG’s.</a:t>
          </a:r>
          <a:endParaRPr lang="en-IN" sz="1800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1634" y="4419415"/>
        <a:ext cx="9536809" cy="680144"/>
      </dsp:txXfrm>
    </dsp:sp>
    <dsp:sp modelId="{E30C13D0-0F86-4B2B-812C-87AB72C66143}">
      <dsp:nvSpPr>
        <dsp:cNvPr id="0" name=""/>
        <dsp:cNvSpPr/>
      </dsp:nvSpPr>
      <dsp:spPr>
        <a:xfrm>
          <a:off x="86544" y="433439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C785EF-D1C0-0804-EB1A-45055F30A2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9EA6F-4B38-C9B6-0BA5-F188D702C8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5AB76-8086-4138-AF51-8B5CE1F9D956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A5B7A-6868-564A-13A5-D6237BF132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2A799-9721-C651-2B57-EF397DB4D4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5BDCF-81A6-42AD-952F-900ABA84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80077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BC1A8-20CB-4C6B-BA14-BAD967370980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8DC7-9BA4-42A3-938F-D1A4A5570D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794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A5E9-3F09-F0EB-50B9-E7B13BC68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BCD22-BFAF-2067-3203-A08881FEE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444D09F9-A77B-0B12-1012-68152285B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8291" y="6384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711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3627-ED3C-08DB-A898-36033A61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B10BE-902F-89BB-1A1B-B286F636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8C082-5AC6-5168-22F6-40C6332D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A7107-F7A7-D91F-6E8B-8ABF2A55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FDDB6DAC-45EB-76BC-7BFA-6CAECDD81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138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FA54D-FC98-425F-5144-AE625BF55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00674-E954-D0D2-A363-4E636E811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C7D1D-EE53-DE88-DD6F-C714A00E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8F65-BB57-64F4-5AC9-920DC33B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E9DF5393-4E62-0B95-59E1-C4371DE02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969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124" y="457199"/>
            <a:ext cx="11731752" cy="117605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4AF8E1-6D3D-7A31-0DD3-7B583B821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320120" y="2020391"/>
            <a:ext cx="9378501" cy="2410190"/>
            <a:chOff x="1320120" y="2020391"/>
            <a:chExt cx="9378501" cy="2410190"/>
          </a:xfrm>
        </p:grpSpPr>
        <p:sp>
          <p:nvSpPr>
            <p:cNvPr id="8" name="Freeform: Shape 7" descr="timeline ">
              <a:extLst>
                <a:ext uri="{FF2B5EF4-FFF2-40B4-BE49-F238E27FC236}">
                  <a16:creationId xmlns:a16="http://schemas.microsoft.com/office/drawing/2014/main" id="{95FFD2E4-8235-F2BF-A205-9D552619322C}"/>
                </a:ext>
              </a:extLst>
            </p:cNvPr>
            <p:cNvSpPr/>
            <p:nvPr/>
          </p:nvSpPr>
          <p:spPr>
            <a:xfrm flipH="1" flipV="1">
              <a:off x="1392439" y="2020391"/>
              <a:ext cx="9252295" cy="2410190"/>
            </a:xfrm>
            <a:custGeom>
              <a:avLst/>
              <a:gdLst>
                <a:gd name="connsiteX0" fmla="*/ 1192508 w 9252295"/>
                <a:gd name="connsiteY0" fmla="*/ 2410190 h 2410190"/>
                <a:gd name="connsiteX1" fmla="*/ 0 w 9252295"/>
                <a:gd name="connsiteY1" fmla="*/ 1217682 h 2410190"/>
                <a:gd name="connsiteX2" fmla="*/ 1107 w 9252295"/>
                <a:gd name="connsiteY2" fmla="*/ 1206703 h 2410190"/>
                <a:gd name="connsiteX3" fmla="*/ 96158 w 9252295"/>
                <a:gd name="connsiteY3" fmla="*/ 1206703 h 2410190"/>
                <a:gd name="connsiteX4" fmla="*/ 95051 w 9252295"/>
                <a:gd name="connsiteY4" fmla="*/ 1217682 h 2410190"/>
                <a:gd name="connsiteX5" fmla="*/ 1192508 w 9252295"/>
                <a:gd name="connsiteY5" fmla="*/ 2315139 h 2410190"/>
                <a:gd name="connsiteX6" fmla="*/ 2289965 w 9252295"/>
                <a:gd name="connsiteY6" fmla="*/ 1217682 h 2410190"/>
                <a:gd name="connsiteX7" fmla="*/ 2289554 w 9252295"/>
                <a:gd name="connsiteY7" fmla="*/ 1209531 h 2410190"/>
                <a:gd name="connsiteX8" fmla="*/ 2290085 w 9252295"/>
                <a:gd name="connsiteY8" fmla="*/ 1209531 h 2410190"/>
                <a:gd name="connsiteX9" fmla="*/ 2295831 w 9252295"/>
                <a:gd name="connsiteY9" fmla="*/ 1095755 h 2410190"/>
                <a:gd name="connsiteX10" fmla="*/ 3482182 w 9252295"/>
                <a:gd name="connsiteY10" fmla="*/ 25174 h 2410190"/>
                <a:gd name="connsiteX11" fmla="*/ 4668533 w 9252295"/>
                <a:gd name="connsiteY11" fmla="*/ 1095755 h 2410190"/>
                <a:gd name="connsiteX12" fmla="*/ 4674278 w 9252295"/>
                <a:gd name="connsiteY12" fmla="*/ 1209531 h 2410190"/>
                <a:gd name="connsiteX13" fmla="*/ 4673516 w 9252295"/>
                <a:gd name="connsiteY13" fmla="*/ 1209531 h 2410190"/>
                <a:gd name="connsiteX14" fmla="*/ 4678322 w 9252295"/>
                <a:gd name="connsiteY14" fmla="*/ 1304717 h 2410190"/>
                <a:gd name="connsiteX15" fmla="*/ 5770114 w 9252295"/>
                <a:gd name="connsiteY15" fmla="*/ 2289966 h 2410190"/>
                <a:gd name="connsiteX16" fmla="*/ 6861904 w 9252295"/>
                <a:gd name="connsiteY16" fmla="*/ 1304717 h 2410190"/>
                <a:gd name="connsiteX17" fmla="*/ 6867159 w 9252295"/>
                <a:gd name="connsiteY17" fmla="*/ 1200660 h 2410190"/>
                <a:gd name="connsiteX18" fmla="*/ 6867690 w 9252295"/>
                <a:gd name="connsiteY18" fmla="*/ 1200660 h 2410190"/>
                <a:gd name="connsiteX19" fmla="*/ 6867279 w 9252295"/>
                <a:gd name="connsiteY19" fmla="*/ 1192508 h 2410190"/>
                <a:gd name="connsiteX20" fmla="*/ 8059787 w 9252295"/>
                <a:gd name="connsiteY20" fmla="*/ 0 h 2410190"/>
                <a:gd name="connsiteX21" fmla="*/ 9252295 w 9252295"/>
                <a:gd name="connsiteY21" fmla="*/ 1192508 h 2410190"/>
                <a:gd name="connsiteX22" fmla="*/ 9251964 w 9252295"/>
                <a:gd name="connsiteY22" fmla="*/ 1195794 h 2410190"/>
                <a:gd name="connsiteX23" fmla="*/ 9156913 w 9252295"/>
                <a:gd name="connsiteY23" fmla="*/ 1195794 h 2410190"/>
                <a:gd name="connsiteX24" fmla="*/ 9157244 w 9252295"/>
                <a:gd name="connsiteY24" fmla="*/ 1192508 h 2410190"/>
                <a:gd name="connsiteX25" fmla="*/ 8059787 w 9252295"/>
                <a:gd name="connsiteY25" fmla="*/ 95051 h 2410190"/>
                <a:gd name="connsiteX26" fmla="*/ 6962330 w 9252295"/>
                <a:gd name="connsiteY26" fmla="*/ 1192508 h 2410190"/>
                <a:gd name="connsiteX27" fmla="*/ 6962741 w 9252295"/>
                <a:gd name="connsiteY27" fmla="*/ 1200660 h 2410190"/>
                <a:gd name="connsiteX28" fmla="*/ 6962209 w 9252295"/>
                <a:gd name="connsiteY28" fmla="*/ 1200660 h 2410190"/>
                <a:gd name="connsiteX29" fmla="*/ 6956464 w 9252295"/>
                <a:gd name="connsiteY29" fmla="*/ 1314435 h 2410190"/>
                <a:gd name="connsiteX30" fmla="*/ 5770114 w 9252295"/>
                <a:gd name="connsiteY30" fmla="*/ 2385016 h 2410190"/>
                <a:gd name="connsiteX31" fmla="*/ 4583763 w 9252295"/>
                <a:gd name="connsiteY31" fmla="*/ 1314435 h 2410190"/>
                <a:gd name="connsiteX32" fmla="*/ 4578017 w 9252295"/>
                <a:gd name="connsiteY32" fmla="*/ 1200660 h 2410190"/>
                <a:gd name="connsiteX33" fmla="*/ 4578780 w 9252295"/>
                <a:gd name="connsiteY33" fmla="*/ 1200660 h 2410190"/>
                <a:gd name="connsiteX34" fmla="*/ 4573974 w 9252295"/>
                <a:gd name="connsiteY34" fmla="*/ 1105474 h 2410190"/>
                <a:gd name="connsiteX35" fmla="*/ 3482182 w 9252295"/>
                <a:gd name="connsiteY35" fmla="*/ 120225 h 2410190"/>
                <a:gd name="connsiteX36" fmla="*/ 2390391 w 9252295"/>
                <a:gd name="connsiteY36" fmla="*/ 1105474 h 2410190"/>
                <a:gd name="connsiteX37" fmla="*/ 2385136 w 9252295"/>
                <a:gd name="connsiteY37" fmla="*/ 1209531 h 2410190"/>
                <a:gd name="connsiteX38" fmla="*/ 2384604 w 9252295"/>
                <a:gd name="connsiteY38" fmla="*/ 1209531 h 2410190"/>
                <a:gd name="connsiteX39" fmla="*/ 2385016 w 9252295"/>
                <a:gd name="connsiteY39" fmla="*/ 1217682 h 2410190"/>
                <a:gd name="connsiteX40" fmla="*/ 1192508 w 9252295"/>
                <a:gd name="connsiteY40" fmla="*/ 2410190 h 24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52295" h="2410190">
                  <a:moveTo>
                    <a:pt x="1192508" y="2410190"/>
                  </a:moveTo>
                  <a:cubicBezTo>
                    <a:pt x="533904" y="2410190"/>
                    <a:pt x="0" y="1876286"/>
                    <a:pt x="0" y="1217682"/>
                  </a:cubicBezTo>
                  <a:lnTo>
                    <a:pt x="1107" y="1206703"/>
                  </a:lnTo>
                  <a:lnTo>
                    <a:pt x="96158" y="1206703"/>
                  </a:lnTo>
                  <a:lnTo>
                    <a:pt x="95051" y="1217682"/>
                  </a:lnTo>
                  <a:cubicBezTo>
                    <a:pt x="95051" y="1823791"/>
                    <a:pt x="586400" y="2315139"/>
                    <a:pt x="1192508" y="2315139"/>
                  </a:cubicBezTo>
                  <a:cubicBezTo>
                    <a:pt x="1798616" y="2315139"/>
                    <a:pt x="2289965" y="1823791"/>
                    <a:pt x="2289965" y="1217682"/>
                  </a:cubicBezTo>
                  <a:lnTo>
                    <a:pt x="2289554" y="1209531"/>
                  </a:lnTo>
                  <a:lnTo>
                    <a:pt x="2290085" y="1209531"/>
                  </a:lnTo>
                  <a:lnTo>
                    <a:pt x="2295831" y="1095755"/>
                  </a:lnTo>
                  <a:cubicBezTo>
                    <a:pt x="2356899" y="494427"/>
                    <a:pt x="2864742" y="25174"/>
                    <a:pt x="3482182" y="25174"/>
                  </a:cubicBezTo>
                  <a:cubicBezTo>
                    <a:pt x="4099623" y="25174"/>
                    <a:pt x="4607465" y="494427"/>
                    <a:pt x="4668533" y="1095755"/>
                  </a:cubicBezTo>
                  <a:lnTo>
                    <a:pt x="4674278" y="1209531"/>
                  </a:lnTo>
                  <a:lnTo>
                    <a:pt x="4673516" y="1209531"/>
                  </a:lnTo>
                  <a:lnTo>
                    <a:pt x="4678322" y="1304717"/>
                  </a:lnTo>
                  <a:cubicBezTo>
                    <a:pt x="4734523" y="1858116"/>
                    <a:pt x="5201886" y="2289966"/>
                    <a:pt x="5770114" y="2289966"/>
                  </a:cubicBezTo>
                  <a:cubicBezTo>
                    <a:pt x="6338340" y="2289966"/>
                    <a:pt x="6805704" y="1858116"/>
                    <a:pt x="6861904" y="1304717"/>
                  </a:cubicBezTo>
                  <a:lnTo>
                    <a:pt x="6867159" y="1200660"/>
                  </a:lnTo>
                  <a:lnTo>
                    <a:pt x="6867690" y="1200660"/>
                  </a:lnTo>
                  <a:lnTo>
                    <a:pt x="6867279" y="1192508"/>
                  </a:lnTo>
                  <a:cubicBezTo>
                    <a:pt x="6867279" y="533905"/>
                    <a:pt x="7401183" y="0"/>
                    <a:pt x="8059787" y="0"/>
                  </a:cubicBezTo>
                  <a:cubicBezTo>
                    <a:pt x="8718390" y="0"/>
                    <a:pt x="9252295" y="533905"/>
                    <a:pt x="9252295" y="1192508"/>
                  </a:cubicBezTo>
                  <a:lnTo>
                    <a:pt x="9251964" y="1195794"/>
                  </a:lnTo>
                  <a:lnTo>
                    <a:pt x="9156913" y="1195794"/>
                  </a:lnTo>
                  <a:lnTo>
                    <a:pt x="9157244" y="1192508"/>
                  </a:lnTo>
                  <a:cubicBezTo>
                    <a:pt x="9157244" y="586400"/>
                    <a:pt x="8665895" y="95051"/>
                    <a:pt x="8059787" y="95051"/>
                  </a:cubicBezTo>
                  <a:cubicBezTo>
                    <a:pt x="7453679" y="95051"/>
                    <a:pt x="6962330" y="586400"/>
                    <a:pt x="6962330" y="1192508"/>
                  </a:cubicBezTo>
                  <a:lnTo>
                    <a:pt x="6962741" y="1200660"/>
                  </a:lnTo>
                  <a:lnTo>
                    <a:pt x="6962209" y="1200660"/>
                  </a:lnTo>
                  <a:lnTo>
                    <a:pt x="6956464" y="1314435"/>
                  </a:lnTo>
                  <a:cubicBezTo>
                    <a:pt x="6895396" y="1915764"/>
                    <a:pt x="6387554" y="2385016"/>
                    <a:pt x="5770114" y="2385016"/>
                  </a:cubicBezTo>
                  <a:cubicBezTo>
                    <a:pt x="5152672" y="2385016"/>
                    <a:pt x="4644831" y="1915764"/>
                    <a:pt x="4583763" y="1314435"/>
                  </a:cubicBezTo>
                  <a:lnTo>
                    <a:pt x="4578017" y="1200660"/>
                  </a:lnTo>
                  <a:lnTo>
                    <a:pt x="4578780" y="1200660"/>
                  </a:lnTo>
                  <a:lnTo>
                    <a:pt x="4573974" y="1105474"/>
                  </a:lnTo>
                  <a:cubicBezTo>
                    <a:pt x="4517772" y="552075"/>
                    <a:pt x="4050409" y="120225"/>
                    <a:pt x="3482182" y="120225"/>
                  </a:cubicBezTo>
                  <a:cubicBezTo>
                    <a:pt x="2913956" y="120225"/>
                    <a:pt x="2446592" y="552075"/>
                    <a:pt x="2390391" y="1105474"/>
                  </a:cubicBezTo>
                  <a:lnTo>
                    <a:pt x="2385136" y="1209531"/>
                  </a:lnTo>
                  <a:lnTo>
                    <a:pt x="2384604" y="1209531"/>
                  </a:lnTo>
                  <a:lnTo>
                    <a:pt x="2385016" y="1217682"/>
                  </a:lnTo>
                  <a:cubicBezTo>
                    <a:pt x="2385016" y="1876286"/>
                    <a:pt x="1851111" y="2410190"/>
                    <a:pt x="1192508" y="2410190"/>
                  </a:cubicBezTo>
                  <a:close/>
                </a:path>
              </a:pathLst>
            </a:custGeom>
            <a:gradFill flip="none" rotWithShape="1">
              <a:gsLst>
                <a:gs pos="61000">
                  <a:schemeClr val="accent6"/>
                </a:gs>
                <a:gs pos="39000">
                  <a:schemeClr val="accent5"/>
                </a:gs>
                <a:gs pos="18000">
                  <a:schemeClr val="accent4"/>
                </a:gs>
                <a:gs pos="92000">
                  <a:schemeClr val="accent3"/>
                </a:gs>
              </a:gsLst>
              <a:lin ang="10800000" scaled="0"/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chemeClr val="accent2"/>
                </a:solidFill>
              </a:endParaRPr>
            </a:p>
          </p:txBody>
        </p:sp>
        <p:sp>
          <p:nvSpPr>
            <p:cNvPr id="9" name="Oval 8" descr="timeline endpoints">
              <a:extLst>
                <a:ext uri="{FF2B5EF4-FFF2-40B4-BE49-F238E27FC236}">
                  <a16:creationId xmlns:a16="http://schemas.microsoft.com/office/drawing/2014/main" id="{FD500365-FF2B-BD97-E160-2EE37926D791}"/>
                </a:ext>
              </a:extLst>
            </p:cNvPr>
            <p:cNvSpPr/>
            <p:nvPr/>
          </p:nvSpPr>
          <p:spPr>
            <a:xfrm>
              <a:off x="1320120" y="3149771"/>
              <a:ext cx="218092" cy="218092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 descr="timeline endpoints">
              <a:extLst>
                <a:ext uri="{FF2B5EF4-FFF2-40B4-BE49-F238E27FC236}">
                  <a16:creationId xmlns:a16="http://schemas.microsoft.com/office/drawing/2014/main" id="{34C8CF17-1B0C-28D1-6E4D-5187FFFDCE2D}"/>
                </a:ext>
              </a:extLst>
            </p:cNvPr>
            <p:cNvSpPr/>
            <p:nvPr/>
          </p:nvSpPr>
          <p:spPr>
            <a:xfrm>
              <a:off x="10480529" y="3149771"/>
              <a:ext cx="218092" cy="218092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0A472"/>
                </a:solidFill>
              </a:endParaRPr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8AC32E-428F-9A0A-3195-B3423A2C93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0355" y="2660943"/>
            <a:ext cx="1161288" cy="116128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3914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8A1666A-610A-35B4-038A-027C26F29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9505" y="2660943"/>
            <a:ext cx="1161288" cy="1161288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4076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FDDA6AC-3BDE-259D-EBBE-6A7B12A217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8655" y="2660943"/>
            <a:ext cx="1161288" cy="1161288"/>
          </a:xfrm>
          <a:prstGeom prst="ellipse">
            <a:avLst/>
          </a:prstGeom>
          <a:ln w="38100">
            <a:solidFill>
              <a:schemeClr val="accent6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4238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FBC172-3AC7-02D5-403B-5AB8BAB349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77805" y="2644842"/>
            <a:ext cx="1161288" cy="1161288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4400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5267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0BF5-287F-E60E-51F7-F525E6154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C7E27-F974-10CA-E029-BFBBA0B78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F709423A-7CE5-3FD2-3A00-C282DA3AB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2" y="63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14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224F-8182-049B-3EA5-3D83FBB1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4F8C-FBF9-6F02-7755-AF69FE90F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1CFD383F-B0AF-7FA4-6257-B8205AF18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497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EBA4-2ECE-F43D-132F-708FEC46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006AA-E032-8F36-B9A4-DFCB0C326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5D8D2-1D5E-DF5B-6595-CE761B0C6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ED156AF8-5919-52A4-A6BC-CC97CA358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3706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FF99-C7B4-E57C-2802-4FDA8A79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0F7EA-0F38-48B5-2AA7-654E641CD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C7AF6-C8DC-1BFA-0958-4B7C53217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BC4FE-E56E-F720-8D4C-37A35E055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3E85-E238-59FD-B05C-5F06DB119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6B18F-9F5D-9CC2-4DFE-51BE2AE2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D0F25D-2E78-D6D6-3B0E-F328B2E3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6CF220FE-C22C-88EA-9A0E-EF047090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9852" y="63807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84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AF73-0F89-4911-6047-9FDB1B47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88990329-40B5-10D7-3827-290EB91EC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5997" y="6393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813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4D47E41A-49FD-9AE6-5E01-4DEF34C4C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3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714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9A5E-2CD4-F090-3138-6A394DFA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76272-BC88-118B-A766-C0E1FC86E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A94AF-FA08-D995-74FD-02A94C95A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FEE2FC9D-862D-8CA1-BE62-A432023F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2" y="63836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730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ECD0-A4BD-BB39-E078-2C0C7BEF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C58FE5-5086-5722-47E7-771462486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E2677-7111-B950-A260-F17E55CB1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63133-21D6-473F-CABB-1258AE19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07CE8-A1F7-BEF7-1834-2E46353F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C7371016-CCA9-57A2-1A67-318A52DD9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5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mond 14">
            <a:extLst>
              <a:ext uri="{FF2B5EF4-FFF2-40B4-BE49-F238E27FC236}">
                <a16:creationId xmlns:a16="http://schemas.microsoft.com/office/drawing/2014/main" id="{EBBB7A0F-44B1-1D76-340C-CFA240B15A51}"/>
              </a:ext>
            </a:extLst>
          </p:cNvPr>
          <p:cNvSpPr/>
          <p:nvPr userDrawn="1"/>
        </p:nvSpPr>
        <p:spPr>
          <a:xfrm>
            <a:off x="10784381" y="6383646"/>
            <a:ext cx="450376" cy="402609"/>
          </a:xfrm>
          <a:prstGeom prst="diamond">
            <a:avLst/>
          </a:prstGeom>
          <a:solidFill>
            <a:srgbClr val="ED3035"/>
          </a:solidFill>
          <a:ln>
            <a:solidFill>
              <a:srgbClr val="1378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D1BDC4-17D9-81EA-631A-B4ABC849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69ED9-74FE-767D-F27C-4890B574E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63C6B-3544-40CE-1425-E0B0A463C0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479" y="286075"/>
            <a:ext cx="2207051" cy="3172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423613-7B7D-EDDC-1F18-D39EE5FDEA0A}"/>
              </a:ext>
            </a:extLst>
          </p:cNvPr>
          <p:cNvSpPr/>
          <p:nvPr userDrawn="1"/>
        </p:nvSpPr>
        <p:spPr>
          <a:xfrm>
            <a:off x="-17186" y="-14707"/>
            <a:ext cx="12240000" cy="191068"/>
          </a:xfrm>
          <a:prstGeom prst="rect">
            <a:avLst/>
          </a:prstGeom>
          <a:solidFill>
            <a:srgbClr val="1478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58AF4F6-D656-D895-0623-BE9A64D34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CC088A1-EEF4-F5C4-22F3-F1EB264EA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429A111-3634-B739-B350-7714DD318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5027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FE978-CD07-B042-1022-B10BAB958804}"/>
              </a:ext>
            </a:extLst>
          </p:cNvPr>
          <p:cNvSpPr/>
          <p:nvPr userDrawn="1"/>
        </p:nvSpPr>
        <p:spPr>
          <a:xfrm>
            <a:off x="-10145" y="6525057"/>
            <a:ext cx="10860322" cy="136478"/>
          </a:xfrm>
          <a:prstGeom prst="rect">
            <a:avLst/>
          </a:prstGeom>
          <a:solidFill>
            <a:srgbClr val="ED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902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4" r:id="rId4"/>
    <p:sldLayoutId id="2147483676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630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4" y="1825625"/>
            <a:ext cx="11731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DAD0-21E9-42D0-8C63-C6563197FC13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9280" y="6356350"/>
            <a:ext cx="593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3823-CC86-4AC6-95C0-DC3ECA80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lnSpc>
          <a:spcPct val="90000"/>
        </a:lnSpc>
        <a:spcBef>
          <a:spcPts val="100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hyperlink" Target="KRMU-SciVal-29Aug2022/SciVal%20-%20Publications%20by%20SDG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8billiontrees.com/carbon-offsets-credits/carbon-ecological-footprint-calculators/carbon-footprint-calculator-for-students/" TargetMode="External"/><Relationship Id="rId2" Type="http://schemas.openxmlformats.org/officeDocument/2006/relationships/hyperlink" Target="faculty%20google%20form%20for%20carbon%20footprint%20analysi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yerun.eu/2021/04/uef-calculated-its-carbon-footprint-aims-to-become-carbon-neutral-by-202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90416B9-B145-5E5A-CF9D-ECF2CC566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 b="68799"/>
          <a:stretch/>
        </p:blipFill>
        <p:spPr>
          <a:xfrm>
            <a:off x="-14990" y="-9354"/>
            <a:ext cx="12206990" cy="2167860"/>
          </a:xfrm>
          <a:prstGeom prst="rect">
            <a:avLst/>
          </a:prstGeom>
        </p:spPr>
      </p:pic>
      <p:sp>
        <p:nvSpPr>
          <p:cNvPr id="4" name="AutoShape 2" descr="K.R. Mangalam University, KRMU Entrance, K.R. Mangalam ...">
            <a:extLst>
              <a:ext uri="{FF2B5EF4-FFF2-40B4-BE49-F238E27FC236}">
                <a16:creationId xmlns:a16="http://schemas.microsoft.com/office/drawing/2014/main" id="{D3DA1DE7-8719-26EA-BBD5-457CC0D296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800"/>
          </a:p>
        </p:txBody>
      </p:sp>
      <p:pic>
        <p:nvPicPr>
          <p:cNvPr id="6" name="Picture 6" descr="KR Mangalam Full Form: All Defination - CareerGuide">
            <a:extLst>
              <a:ext uri="{FF2B5EF4-FFF2-40B4-BE49-F238E27FC236}">
                <a16:creationId xmlns:a16="http://schemas.microsoft.com/office/drawing/2014/main" id="{57F24167-0E3F-946E-81F5-B5C77FEB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4035"/>
            <a:ext cx="6400800" cy="11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7464D2-B9CB-074A-274F-EDFB7489C554}"/>
              </a:ext>
            </a:extLst>
          </p:cNvPr>
          <p:cNvSpPr txBox="1"/>
          <p:nvPr/>
        </p:nvSpPr>
        <p:spPr>
          <a:xfrm>
            <a:off x="3049229" y="3244334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sz="2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53F9B9-E326-D117-7601-2BAEBFF35D46}"/>
              </a:ext>
            </a:extLst>
          </p:cNvPr>
          <p:cNvSpPr txBox="1">
            <a:spLocks/>
          </p:cNvSpPr>
          <p:nvPr/>
        </p:nvSpPr>
        <p:spPr>
          <a:xfrm>
            <a:off x="1503985" y="1635339"/>
            <a:ext cx="9144000" cy="5117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WELCOMES</a:t>
            </a:r>
          </a:p>
          <a:p>
            <a:pPr algn="ctr"/>
            <a:endParaRPr lang="en-GB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b="1" dirty="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NAAC Peer Team</a:t>
            </a:r>
          </a:p>
          <a:p>
            <a:pPr algn="ctr"/>
            <a:endParaRPr lang="en-GB" sz="3600" b="1" dirty="0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b="1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sz="3600" b="1" baseline="3000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3600" b="1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-18</a:t>
            </a:r>
            <a:r>
              <a:rPr lang="en-GB" sz="3600" b="1" baseline="3000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3600" b="1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2025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National Assessment and Accreditation ...">
            <a:extLst>
              <a:ext uri="{FF2B5EF4-FFF2-40B4-BE49-F238E27FC236}">
                <a16:creationId xmlns:a16="http://schemas.microsoft.com/office/drawing/2014/main" id="{5BFC4838-1CE1-3C75-1B78-41B93161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86" y="2468300"/>
            <a:ext cx="1917628" cy="18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D1C234-877B-AE44-F08A-E30E97AAC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B6810E6-7064-58D0-8AFA-55FDA8B2A978}"/>
              </a:ext>
            </a:extLst>
          </p:cNvPr>
          <p:cNvSpPr txBox="1">
            <a:spLocks/>
          </p:cNvSpPr>
          <p:nvPr/>
        </p:nvSpPr>
        <p:spPr>
          <a:xfrm>
            <a:off x="2510573" y="319440"/>
            <a:ext cx="6452612" cy="66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Management by </a:t>
            </a:r>
            <a:r>
              <a:rPr lang="en-US" sz="3200" b="1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SMAS</a:t>
            </a:r>
            <a:endParaRPr lang="en-US" sz="3200" b="1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12772A-97DD-C641-37F0-B5A83D9897D7}"/>
              </a:ext>
            </a:extLst>
          </p:cNvPr>
          <p:cNvGrpSpPr/>
          <p:nvPr/>
        </p:nvGrpSpPr>
        <p:grpSpPr>
          <a:xfrm>
            <a:off x="647362" y="1337610"/>
            <a:ext cx="2763930" cy="1103011"/>
            <a:chOff x="210762" y="3232432"/>
            <a:chExt cx="3281745" cy="1246062"/>
          </a:xfrm>
        </p:grpSpPr>
        <p:sp>
          <p:nvSpPr>
            <p:cNvPr id="6" name="Rounded Rectangle 37">
              <a:extLst>
                <a:ext uri="{FF2B5EF4-FFF2-40B4-BE49-F238E27FC236}">
                  <a16:creationId xmlns:a16="http://schemas.microsoft.com/office/drawing/2014/main" id="{519BC857-96AF-3DAB-DBB3-294A7234BA7E}"/>
                </a:ext>
              </a:extLst>
            </p:cNvPr>
            <p:cNvSpPr/>
            <p:nvPr/>
          </p:nvSpPr>
          <p:spPr>
            <a:xfrm>
              <a:off x="529091" y="3232432"/>
              <a:ext cx="2963416" cy="12460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0C6BEFA-159B-9D4D-76B8-B2D289CA98BA}"/>
                </a:ext>
              </a:extLst>
            </p:cNvPr>
            <p:cNvSpPr/>
            <p:nvPr/>
          </p:nvSpPr>
          <p:spPr>
            <a:xfrm>
              <a:off x="210762" y="3483168"/>
              <a:ext cx="756806" cy="7568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BCB572-AC9D-83AD-4CC8-A055D4567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9" b="45578"/>
            <a:stretch/>
          </p:blipFill>
          <p:spPr>
            <a:xfrm>
              <a:off x="321597" y="3651552"/>
              <a:ext cx="523877" cy="4897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D81D49-87F3-196D-EDA1-E7F2C17BE306}"/>
                </a:ext>
              </a:extLst>
            </p:cNvPr>
            <p:cNvSpPr txBox="1"/>
            <p:nvPr/>
          </p:nvSpPr>
          <p:spPr>
            <a:xfrm>
              <a:off x="1003752" y="3333923"/>
              <a:ext cx="2434099" cy="104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Biomedical Waste Management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86229B-FDB4-0304-75D0-0B9F7943F236}"/>
              </a:ext>
            </a:extLst>
          </p:cNvPr>
          <p:cNvGrpSpPr/>
          <p:nvPr/>
        </p:nvGrpSpPr>
        <p:grpSpPr>
          <a:xfrm>
            <a:off x="3544596" y="1337610"/>
            <a:ext cx="2763930" cy="1103011"/>
            <a:chOff x="210762" y="3232433"/>
            <a:chExt cx="3281745" cy="1246062"/>
          </a:xfrm>
        </p:grpSpPr>
        <p:sp>
          <p:nvSpPr>
            <p:cNvPr id="11" name="Rounded Rectangle 37">
              <a:extLst>
                <a:ext uri="{FF2B5EF4-FFF2-40B4-BE49-F238E27FC236}">
                  <a16:creationId xmlns:a16="http://schemas.microsoft.com/office/drawing/2014/main" id="{4288FED6-D2F6-99A7-B91B-17B1690CD3AF}"/>
                </a:ext>
              </a:extLst>
            </p:cNvPr>
            <p:cNvSpPr/>
            <p:nvPr/>
          </p:nvSpPr>
          <p:spPr>
            <a:xfrm>
              <a:off x="529091" y="3232433"/>
              <a:ext cx="2963416" cy="12460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AC61D5-76F4-8EB5-139C-D6C6E0A40DB6}"/>
                </a:ext>
              </a:extLst>
            </p:cNvPr>
            <p:cNvSpPr/>
            <p:nvPr/>
          </p:nvSpPr>
          <p:spPr>
            <a:xfrm>
              <a:off x="210762" y="3483168"/>
              <a:ext cx="756806" cy="75680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C152F5-96DA-22B2-FA50-1F1271D28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9" b="45578"/>
            <a:stretch/>
          </p:blipFill>
          <p:spPr>
            <a:xfrm>
              <a:off x="321597" y="3651552"/>
              <a:ext cx="523877" cy="4897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5D3C5A-C209-130E-4997-BF9413EA21EB}"/>
                </a:ext>
              </a:extLst>
            </p:cNvPr>
            <p:cNvSpPr txBox="1"/>
            <p:nvPr/>
          </p:nvSpPr>
          <p:spPr>
            <a:xfrm>
              <a:off x="1012988" y="3525180"/>
              <a:ext cx="2434099" cy="73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Waste Management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1260CE-831B-3B7D-2597-6CD3EE28A2AE}"/>
              </a:ext>
            </a:extLst>
          </p:cNvPr>
          <p:cNvSpPr txBox="1"/>
          <p:nvPr/>
        </p:nvSpPr>
        <p:spPr>
          <a:xfrm>
            <a:off x="432054" y="3289689"/>
            <a:ext cx="72942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Elective Course on Chemical Hazards of 03 credits with 45 </a:t>
            </a:r>
            <a:r>
              <a:rPr lang="en-US" sz="2400" err="1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engagement is offered pan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sessions conducted for students &amp; staff regarding handling of chemicals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waste management to maintain Environmental Sustainability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59B33E-957C-DD53-5DE8-1D6C99DB6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30" y="1115678"/>
            <a:ext cx="3121423" cy="2227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062921-7563-3E69-FDCD-93CE9519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630" y="3343287"/>
            <a:ext cx="3164098" cy="29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8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384CB-E0D3-6211-3BE2-42D11D14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11</a:t>
            </a:fld>
            <a:endParaRPr lang="en-I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55BCA0-DC1D-CF88-B5A9-70C29EA8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22" y="3509004"/>
            <a:ext cx="4756178" cy="27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A8C9754-8493-71B0-84FA-13AABB30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74" y="741003"/>
            <a:ext cx="4756178" cy="27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BDA0DC-E5BE-4FFB-A72F-D9CF7EDDC507}"/>
              </a:ext>
            </a:extLst>
          </p:cNvPr>
          <p:cNvSpPr txBox="1"/>
          <p:nvPr/>
        </p:nvSpPr>
        <p:spPr>
          <a:xfrm>
            <a:off x="323344" y="634363"/>
            <a:ext cx="492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SOED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C283C-3C40-75B9-821B-55C8627D328F}"/>
              </a:ext>
            </a:extLst>
          </p:cNvPr>
          <p:cNvSpPr txBox="1"/>
          <p:nvPr/>
        </p:nvSpPr>
        <p:spPr>
          <a:xfrm>
            <a:off x="323344" y="2116653"/>
            <a:ext cx="65364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OED had collaborated with Save </a:t>
            </a:r>
            <a:r>
              <a:rPr lang="en-IN" sz="2400" err="1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Aravali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Trust to inculcate the values among students to conserve the environment.</a:t>
            </a:r>
          </a:p>
          <a:p>
            <a:pPr algn="just"/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of </a:t>
            </a:r>
            <a:r>
              <a:rPr lang="en-IN" sz="2400" err="1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SOED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completed the field project:</a:t>
            </a:r>
          </a:p>
          <a:p>
            <a:pPr algn="just"/>
            <a:endParaRPr lang="en-IN" sz="2400">
              <a:solidFill>
                <a:srgbClr val="14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Protection and Conservation of Species in </a:t>
            </a:r>
            <a:r>
              <a:rPr lang="en-IN" sz="2400" b="0" i="0" err="1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Aravali</a:t>
            </a: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Range, Faridabad</a:t>
            </a:r>
          </a:p>
          <a:p>
            <a:pPr algn="just"/>
            <a:endParaRPr lang="en-IN" sz="2400" b="0" i="0">
              <a:solidFill>
                <a:srgbClr val="1478B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Wastewater Management</a:t>
            </a:r>
            <a:endParaRPr lang="en-IN" sz="2400">
              <a:solidFill>
                <a:srgbClr val="14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57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03356-A7A6-7954-03B3-AACFE4C2C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12</a:t>
            </a:fld>
            <a:endParaRPr lang="en-IN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E4C09C58-0A9B-1B21-7A1E-B884DC9D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75" y="3945932"/>
            <a:ext cx="3711116" cy="250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619F6-C116-D73A-C08E-80594BD0535A}"/>
              </a:ext>
            </a:extLst>
          </p:cNvPr>
          <p:cNvSpPr txBox="1"/>
          <p:nvPr/>
        </p:nvSpPr>
        <p:spPr>
          <a:xfrm>
            <a:off x="265958" y="2053106"/>
            <a:ext cx="4182255" cy="3785652"/>
          </a:xfrm>
          <a:prstGeom prst="rect">
            <a:avLst/>
          </a:prstGeom>
          <a:solidFill>
            <a:srgbClr val="1378BD"/>
          </a:solidFill>
          <a:ln>
            <a:solidFill>
              <a:srgbClr val="ED30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SOAD</a:t>
            </a:r>
            <a:r>
              <a:rPr lang="en-I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introduced green walls on the 1st, 2nd, and 3rd floors of the C Block lobby. These lush installations not only regulate indoor temperatures and enhance the microclimate but also bring a breath of fresh greenery into our built environment. </a:t>
            </a:r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05686A06-64AD-6DA9-8786-092C30B4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75" y="1192300"/>
            <a:ext cx="3711116" cy="27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 preview">
            <a:extLst>
              <a:ext uri="{FF2B5EF4-FFF2-40B4-BE49-F238E27FC236}">
                <a16:creationId xmlns:a16="http://schemas.microsoft.com/office/drawing/2014/main" id="{38E83C03-0A2C-7C49-13ED-BC7DD6B9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09" y="1230024"/>
            <a:ext cx="3660922" cy="27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BEE582-D640-CD23-8B05-A40128053515}"/>
              </a:ext>
            </a:extLst>
          </p:cNvPr>
          <p:cNvSpPr/>
          <p:nvPr/>
        </p:nvSpPr>
        <p:spPr>
          <a:xfrm>
            <a:off x="8390489" y="4339508"/>
            <a:ext cx="3565161" cy="12884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reen walls on the 1st, 2nd, and 3rd floors of the C Block lobby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E6EF3-486B-BBED-79C7-A855E18E8114}"/>
              </a:ext>
            </a:extLst>
          </p:cNvPr>
          <p:cNvSpPr txBox="1"/>
          <p:nvPr/>
        </p:nvSpPr>
        <p:spPr>
          <a:xfrm>
            <a:off x="1646627" y="411236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SOAD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00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42679-070A-518A-895C-9680B65D4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F2F910-55CC-A05D-57E2-5FFF201CFC17}"/>
              </a:ext>
            </a:extLst>
          </p:cNvPr>
          <p:cNvGrpSpPr/>
          <p:nvPr/>
        </p:nvGrpSpPr>
        <p:grpSpPr>
          <a:xfrm>
            <a:off x="992151" y="861753"/>
            <a:ext cx="10208300" cy="5699988"/>
            <a:chOff x="-138418" y="-238125"/>
            <a:chExt cx="13098876" cy="74555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944F406-CD9C-6FF4-F6C1-621268664BE3}"/>
                </a:ext>
              </a:extLst>
            </p:cNvPr>
            <p:cNvGrpSpPr/>
            <p:nvPr/>
          </p:nvGrpSpPr>
          <p:grpSpPr>
            <a:xfrm>
              <a:off x="-138418" y="-238125"/>
              <a:ext cx="13098876" cy="6329362"/>
              <a:chOff x="-138419" y="619125"/>
              <a:chExt cx="13098876" cy="6329362"/>
            </a:xfrm>
          </p:grpSpPr>
          <p:pic>
            <p:nvPicPr>
              <p:cNvPr id="6" name="Picture 2" descr="Creative Tree Diagram PowerPoint Template - SlideKit">
                <a:extLst>
                  <a:ext uri="{FF2B5EF4-FFF2-40B4-BE49-F238E27FC236}">
                    <a16:creationId xmlns:a16="http://schemas.microsoft.com/office/drawing/2014/main" id="{A17DDA6D-1F04-3635-2817-1A502367B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17" r="1563"/>
              <a:stretch/>
            </p:blipFill>
            <p:spPr bwMode="auto">
              <a:xfrm>
                <a:off x="-138419" y="1147762"/>
                <a:ext cx="11916383" cy="5800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0FE4E0-67F4-47EF-1AB3-2EE20BB2CCB9}"/>
                  </a:ext>
                </a:extLst>
              </p:cNvPr>
              <p:cNvSpPr/>
              <p:nvPr/>
            </p:nvSpPr>
            <p:spPr>
              <a:xfrm>
                <a:off x="-138419" y="1747834"/>
                <a:ext cx="3143557" cy="121380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Events conducted by SBAS on environmental sustainability = </a:t>
                </a:r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09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05628D-66B3-ED1F-3C7F-B452C5252526}"/>
                  </a:ext>
                </a:extLst>
              </p:cNvPr>
              <p:cNvSpPr/>
              <p:nvPr/>
            </p:nvSpPr>
            <p:spPr>
              <a:xfrm>
                <a:off x="-138419" y="4900613"/>
                <a:ext cx="3276907" cy="1424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Projects</a:t>
                </a:r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 conducted by graduated students on Environmental Sustainability = </a:t>
                </a:r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05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52253C-5975-5788-465C-2DFF39D75B4C}"/>
                  </a:ext>
                </a:extLst>
              </p:cNvPr>
              <p:cNvSpPr/>
              <p:nvPr/>
            </p:nvSpPr>
            <p:spPr>
              <a:xfrm>
                <a:off x="8834131" y="1427956"/>
                <a:ext cx="4126326" cy="133588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Conference on Advanced Materials for Green Chemistry and Sustainable Environment </a:t>
                </a: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, February 15-16,2024</a:t>
                </a:r>
                <a:endParaRPr lang="en-IN" sz="1600">
                  <a:latin typeface="Arial"/>
                  <a:cs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A795A4-C320-2B72-D98E-3B70D771E01C}"/>
                  </a:ext>
                </a:extLst>
              </p:cNvPr>
              <p:cNvSpPr/>
              <p:nvPr/>
            </p:nvSpPr>
            <p:spPr>
              <a:xfrm>
                <a:off x="8858250" y="4754563"/>
                <a:ext cx="3219213" cy="11795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b="1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Research Articles on </a:t>
                </a: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Sustainability</a:t>
                </a:r>
                <a:r>
                  <a:rPr lang="en-US" sz="1600" b="1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 </a:t>
                </a: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= 30  </a:t>
                </a:r>
                <a:endParaRPr lang="en-IN" sz="1600">
                  <a:latin typeface="Arial"/>
                  <a:cs typeface="Arial"/>
                </a:endParaRPr>
              </a:p>
            </p:txBody>
          </p:sp>
          <p:pic>
            <p:nvPicPr>
              <p:cNvPr id="11" name="Picture 10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03C7FBE9-92C4-A25C-0A64-AF64A710F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7891" y="624517"/>
                <a:ext cx="2157878" cy="1213806"/>
              </a:xfrm>
              <a:prstGeom prst="rect">
                <a:avLst/>
              </a:prstGeom>
            </p:spPr>
          </p:pic>
          <p:pic>
            <p:nvPicPr>
              <p:cNvPr id="12" name="Picture 2" descr="Simple, Economic, Ecofriendly Method to Extract Starch Nanoparticles from  Potato Peel Waste for Biological Applications - Hasanin - 2021 - Starch -  Stärke - Wiley Online Library">
                <a:extLst>
                  <a:ext uri="{FF2B5EF4-FFF2-40B4-BE49-F238E27FC236}">
                    <a16:creationId xmlns:a16="http://schemas.microsoft.com/office/drawing/2014/main" id="{F4468E94-3F98-C129-9B9B-90DC2A707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631" y="4814888"/>
                <a:ext cx="2640870" cy="17595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5A6CFC4B-1AD7-B20A-048F-1091FA2E5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4185" y="619125"/>
                <a:ext cx="2122396" cy="1083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8A92342-1193-AA2C-CF31-D62D7A18F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6536" y="4567238"/>
                <a:ext cx="2292189" cy="2081211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0A9B48-978B-734C-226E-3C33B22E1CD0}"/>
                </a:ext>
              </a:extLst>
            </p:cNvPr>
            <p:cNvSpPr/>
            <p:nvPr/>
          </p:nvSpPr>
          <p:spPr>
            <a:xfrm>
              <a:off x="2603292" y="6009755"/>
              <a:ext cx="7023725" cy="120771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latin typeface="Arial"/>
                  <a:cs typeface="Arial"/>
                </a:rPr>
                <a:t>Offering Minors in Environmental Studies(2023 Onwards)</a:t>
              </a:r>
            </a:p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867A7B-AF22-DA52-C674-ACC92168DA03}"/>
              </a:ext>
            </a:extLst>
          </p:cNvPr>
          <p:cNvSpPr txBox="1"/>
          <p:nvPr/>
        </p:nvSpPr>
        <p:spPr>
          <a:xfrm>
            <a:off x="2024195" y="184006"/>
            <a:ext cx="740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Practice by SBAS:</a:t>
            </a:r>
            <a:endParaRPr lang="en-IN" sz="3200" b="1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08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1B3130-62A2-D5BA-639C-3DA32F3C9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14</a:t>
            </a:fld>
            <a:endParaRPr lang="en-IN"/>
          </a:p>
        </p:txBody>
      </p:sp>
      <p:pic>
        <p:nvPicPr>
          <p:cNvPr id="18" name="Picture 26" descr="Two sticks wrapped in rope&#10;&#10;Description automatically generated">
            <a:extLst>
              <a:ext uri="{FF2B5EF4-FFF2-40B4-BE49-F238E27FC236}">
                <a16:creationId xmlns:a16="http://schemas.microsoft.com/office/drawing/2014/main" id="{EF2C77FB-ED30-BAB7-F972-3D5CFF97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-1" b="27096"/>
          <a:stretch/>
        </p:blipFill>
        <p:spPr bwMode="auto">
          <a:xfrm>
            <a:off x="1046604" y="431495"/>
            <a:ext cx="2465526" cy="28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preview">
            <a:extLst>
              <a:ext uri="{FF2B5EF4-FFF2-40B4-BE49-F238E27FC236}">
                <a16:creationId xmlns:a16="http://schemas.microsoft.com/office/drawing/2014/main" id="{C502311D-FBB4-6BCA-4D99-82B1061F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5" r="5" b="3496"/>
          <a:stretch/>
        </p:blipFill>
        <p:spPr bwMode="auto">
          <a:xfrm>
            <a:off x="3623800" y="431504"/>
            <a:ext cx="2474706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A heart shaped box with a ribbon and a bow&#10;&#10;Description automatically generated">
            <a:extLst>
              <a:ext uri="{FF2B5EF4-FFF2-40B4-BE49-F238E27FC236}">
                <a16:creationId xmlns:a16="http://schemas.microsoft.com/office/drawing/2014/main" id="{D8305FA2-9D48-1C8C-46D6-5E754736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3176" b="-2"/>
          <a:stretch/>
        </p:blipFill>
        <p:spPr bwMode="auto">
          <a:xfrm>
            <a:off x="6338704" y="3424419"/>
            <a:ext cx="2466861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9" descr="A hand holding a wrapped present&#10;&#10;Description automatically generated">
            <a:extLst>
              <a:ext uri="{FF2B5EF4-FFF2-40B4-BE49-F238E27FC236}">
                <a16:creationId xmlns:a16="http://schemas.microsoft.com/office/drawing/2014/main" id="{2FF5C165-B037-6A61-130D-BDE65F0A0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-1" b="-1"/>
          <a:stretch/>
        </p:blipFill>
        <p:spPr bwMode="auto">
          <a:xfrm>
            <a:off x="9091670" y="3424419"/>
            <a:ext cx="2466861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7" descr="A wooden box with a rope inside&#10;&#10;Description automatically generated">
            <a:extLst>
              <a:ext uri="{FF2B5EF4-FFF2-40B4-BE49-F238E27FC236}">
                <a16:creationId xmlns:a16="http://schemas.microsoft.com/office/drawing/2014/main" id="{D44CA67D-136D-EE45-8E20-B40D3456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0" r="-1" b="5143"/>
          <a:stretch/>
        </p:blipFill>
        <p:spPr bwMode="auto">
          <a:xfrm>
            <a:off x="1045586" y="3428816"/>
            <a:ext cx="2474706" cy="28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1" descr="A black box with a necklace on it&#10;&#10;Description automatically generated">
            <a:extLst>
              <a:ext uri="{FF2B5EF4-FFF2-40B4-BE49-F238E27FC236}">
                <a16:creationId xmlns:a16="http://schemas.microsoft.com/office/drawing/2014/main" id="{881BB585-FF67-CE73-0F4D-E3E057CC2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r="23676"/>
          <a:stretch/>
        </p:blipFill>
        <p:spPr bwMode="auto">
          <a:xfrm>
            <a:off x="3629107" y="3428815"/>
            <a:ext cx="2465527" cy="28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B41690-A9C9-B3D7-7C77-CA7EB1C38EEF}"/>
              </a:ext>
            </a:extLst>
          </p:cNvPr>
          <p:cNvSpPr txBox="1"/>
          <p:nvPr/>
        </p:nvSpPr>
        <p:spPr>
          <a:xfrm>
            <a:off x="6026990" y="762391"/>
            <a:ext cx="612233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3609F"/>
                </a:solidFill>
                <a:latin typeface="Arial"/>
                <a:cs typeface="Arial"/>
              </a:rPr>
              <a:t>S</a:t>
            </a:r>
            <a:r>
              <a:rPr lang="en-IN" sz="2800" b="1" dirty="0" err="1">
                <a:solidFill>
                  <a:srgbClr val="23609F"/>
                </a:solidFill>
                <a:latin typeface="Arial"/>
                <a:cs typeface="Arial"/>
              </a:rPr>
              <a:t>ustainable</a:t>
            </a:r>
            <a:r>
              <a:rPr lang="en-IN" sz="2800" b="1" dirty="0">
                <a:solidFill>
                  <a:srgbClr val="23609F"/>
                </a:solidFill>
                <a:latin typeface="Arial"/>
                <a:cs typeface="Arial"/>
              </a:rPr>
              <a:t> Practice by SOMC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6A5A1D-A10B-2A27-DF4B-441F0E2D9718}"/>
              </a:ext>
            </a:extLst>
          </p:cNvPr>
          <p:cNvSpPr txBox="1"/>
          <p:nvPr/>
        </p:nvSpPr>
        <p:spPr>
          <a:xfrm>
            <a:off x="6202496" y="1520327"/>
            <a:ext cx="536888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Arial,Sans-Serif"/>
              <a:buChar char="•"/>
            </a:pPr>
            <a:r>
              <a:rPr lang="en-US" b="1" dirty="0">
                <a:latin typeface="Arial"/>
                <a:cs typeface="Arial"/>
              </a:rPr>
              <a:t>Best Out of Waste Making: The assignment was given to explain green marketing and packaging in course Marketing Management. SOMC plan to take this initiative further with support of Indian Institute of Packaging​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19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76356-587C-1B59-7715-CE0C045F9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3119" b="-2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1F36C-DF01-6F48-6F6C-629E01042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5C0310-5F28-6DB4-7DE7-903C4F5DC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4943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CAB26-1876-3641-E5AF-2B902D81F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561" b="-3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90D38-CC10-EF87-F892-50165A8B33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2" b="28950"/>
          <a:stretch/>
        </p:blipFill>
        <p:spPr bwMode="auto">
          <a:xfrm>
            <a:off x="4116492" y="3426193"/>
            <a:ext cx="3992034" cy="338889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B7A5D-46EC-6035-0EF3-7A52D41C5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313B11-4BED-4CCD-96B8-4C5DBB2E6597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IN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4DB2D-139D-1B66-D5E9-320C61132A47}"/>
              </a:ext>
            </a:extLst>
          </p:cNvPr>
          <p:cNvSpPr txBox="1"/>
          <p:nvPr/>
        </p:nvSpPr>
        <p:spPr>
          <a:xfrm>
            <a:off x="8354184" y="4458920"/>
            <a:ext cx="3672590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.R. Mangalam University has organised 40+ awareness programme, tree plantation, cleanliness drives etc.</a:t>
            </a:r>
          </a:p>
        </p:txBody>
      </p:sp>
    </p:spTree>
    <p:extLst>
      <p:ext uri="{BB962C8B-B14F-4D97-AF65-F5344CB8AC3E}">
        <p14:creationId xmlns:p14="http://schemas.microsoft.com/office/powerpoint/2010/main" val="397608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432D1-C6E2-2886-AE75-D8811092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16</a:t>
            </a:fld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273F4-5FF6-19FD-296D-5263465E2362}"/>
              </a:ext>
            </a:extLst>
          </p:cNvPr>
          <p:cNvSpPr txBox="1"/>
          <p:nvPr/>
        </p:nvSpPr>
        <p:spPr>
          <a:xfrm>
            <a:off x="1856591" y="900822"/>
            <a:ext cx="8367823" cy="95410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800" b="1">
                <a:solidFill>
                  <a:schemeClr val="bg1"/>
                </a:solidFill>
                <a:latin typeface="Rockwell"/>
              </a:rPr>
              <a:t>QR Coding of Plants and Trees by Students of </a:t>
            </a:r>
            <a:r>
              <a:rPr lang="en-IN" sz="2800" b="1" dirty="0">
                <a:solidFill>
                  <a:schemeClr val="bg1"/>
                </a:solidFill>
                <a:latin typeface="Rockwell"/>
              </a:rPr>
              <a:t>APJ Abdul Kalam Society</a:t>
            </a:r>
            <a:endParaRPr lang="en-IN" sz="2400" b="1" dirty="0">
              <a:solidFill>
                <a:schemeClr val="bg1"/>
              </a:solidFill>
              <a:latin typeface="Rockwel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82FF47-843A-D161-4E34-7EBB531D78FB}"/>
              </a:ext>
            </a:extLst>
          </p:cNvPr>
          <p:cNvSpPr/>
          <p:nvPr/>
        </p:nvSpPr>
        <p:spPr>
          <a:xfrm>
            <a:off x="439328" y="2011004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Indian jujube (</a:t>
            </a:r>
            <a:r>
              <a:rPr lang="en-US" sz="2400" b="1" kern="100" dirty="0">
                <a:solidFill>
                  <a:srgbClr val="000000"/>
                </a:solidFill>
                <a:latin typeface="Times New Roman"/>
                <a:ea typeface="Aptos" panose="020B0004020202020204" pitchFamily="34" charset="0"/>
                <a:cs typeface="Times New Roman"/>
              </a:rPr>
              <a:t>Beri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)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i="1" kern="100" dirty="0" err="1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Zizyphus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mauritiana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(Rhamnaceae)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   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                                                                                                                  </a:t>
            </a:r>
            <a:endParaRPr lang="en-IN" sz="1200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B0937C2-7F76-BB48-809C-8756201FF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27" y="2189207"/>
            <a:ext cx="1762125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F1CB26-D96C-B62F-30DD-A406C748F363}"/>
              </a:ext>
            </a:extLst>
          </p:cNvPr>
          <p:cNvSpPr/>
          <p:nvPr/>
        </p:nvSpPr>
        <p:spPr>
          <a:xfrm>
            <a:off x="6040503" y="2021602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Mulberry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Morus alba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Moraceae</a:t>
            </a: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987AFA-5FBD-D168-3AB3-2167515F958F}"/>
              </a:ext>
            </a:extLst>
          </p:cNvPr>
          <p:cNvSpPr/>
          <p:nvPr/>
        </p:nvSpPr>
        <p:spPr>
          <a:xfrm>
            <a:off x="455011" y="4226353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White 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cheesewood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Alstonia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scholaris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Apocynaceae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A01F8-EA62-38BB-903E-318FBF977AE5}"/>
              </a:ext>
            </a:extLst>
          </p:cNvPr>
          <p:cNvSpPr/>
          <p:nvPr/>
        </p:nvSpPr>
        <p:spPr>
          <a:xfrm>
            <a:off x="6040503" y="4226353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Indian rosewood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Sheesham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Dalbergia sissoo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(Fabaceae) </a:t>
            </a: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qr code with black squares&#10;&#10;Description automatically generated">
            <a:extLst>
              <a:ext uri="{FF2B5EF4-FFF2-40B4-BE49-F238E27FC236}">
                <a16:creationId xmlns:a16="http://schemas.microsoft.com/office/drawing/2014/main" id="{DADCC222-5B96-C4CD-C5D0-C60A3BD54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81" y="2253561"/>
            <a:ext cx="1838390" cy="178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qr code with a cross&#10;&#10;Description automatically generated">
            <a:extLst>
              <a:ext uri="{FF2B5EF4-FFF2-40B4-BE49-F238E27FC236}">
                <a16:creationId xmlns:a16="http://schemas.microsoft.com/office/drawing/2014/main" id="{2B1FB816-4B9D-27F7-DB92-66176CEF7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71" y="4470994"/>
            <a:ext cx="1691781" cy="16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FD1290E-4F74-0E3C-1A18-4254AF780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81" y="4297116"/>
            <a:ext cx="1977006" cy="19770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8CC30-AB56-4368-503D-439A848E93F7}"/>
              </a:ext>
            </a:extLst>
          </p:cNvPr>
          <p:cNvSpPr txBox="1"/>
          <p:nvPr/>
        </p:nvSpPr>
        <p:spPr>
          <a:xfrm>
            <a:off x="1463630" y="254491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Initiative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DSW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9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90B0F291-0EFA-3AA4-97D8-909591023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0" name="Picture 9" descr="A group of people planting a tree&#10;&#10;Description automatically generated">
            <a:extLst>
              <a:ext uri="{FF2B5EF4-FFF2-40B4-BE49-F238E27FC236}">
                <a16:creationId xmlns:a16="http://schemas.microsoft.com/office/drawing/2014/main" id="{16D0D07C-0B40-51FE-EBA6-EF0EB43E8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6" name="Picture 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C371BD2-E4FF-7DDD-A9FE-7167C9932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8" name="Picture 7" descr="A group of people sitting in the dirt&#10;&#10;Description automatically generated">
            <a:extLst>
              <a:ext uri="{FF2B5EF4-FFF2-40B4-BE49-F238E27FC236}">
                <a16:creationId xmlns:a16="http://schemas.microsoft.com/office/drawing/2014/main" id="{FEDD6C3D-5D53-A858-7D31-B4BD63E4C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 r="1" b="39187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347E62-217E-7AB9-733E-CB580B528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CCA87-F639-4D33-DB57-BEEC0FC27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313B11-4BED-4CCD-96B8-4C5DBB2E6597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IN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0D3DD-7438-9B18-14F6-0D8FA4821C7D}"/>
              </a:ext>
            </a:extLst>
          </p:cNvPr>
          <p:cNvSpPr/>
          <p:nvPr/>
        </p:nvSpPr>
        <p:spPr>
          <a:xfrm>
            <a:off x="3822491" y="5448997"/>
            <a:ext cx="4467070" cy="13191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Glimpses of the Activities</a:t>
            </a:r>
            <a:endParaRPr lang="en-I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84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D66647-87E2-B12C-7C32-D27C8AEAE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18</a:t>
            </a:fld>
            <a:endParaRPr lang="en-IN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981191E-7371-D54B-C930-8006F56BB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068011"/>
              </p:ext>
            </p:extLst>
          </p:nvPr>
        </p:nvGraphicFramePr>
        <p:xfrm>
          <a:off x="681740" y="881278"/>
          <a:ext cx="10125354" cy="54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EA352B9-37A1-0889-0513-45D69E60C7FE}"/>
              </a:ext>
            </a:extLst>
          </p:cNvPr>
          <p:cNvSpPr txBox="1"/>
          <p:nvPr/>
        </p:nvSpPr>
        <p:spPr>
          <a:xfrm>
            <a:off x="544595" y="286388"/>
            <a:ext cx="103996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Impact &amp; Outcome</a:t>
            </a:r>
            <a:endParaRPr lang="en-US" sz="360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46F3E-C3AE-4AD3-4FB6-AF2FC3698DA3}"/>
              </a:ext>
            </a:extLst>
          </p:cNvPr>
          <p:cNvSpPr txBox="1"/>
          <p:nvPr/>
        </p:nvSpPr>
        <p:spPr>
          <a:xfrm>
            <a:off x="990600" y="1343694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18A0F-A062-B260-6B77-47D6F93AB2E1}"/>
              </a:ext>
            </a:extLst>
          </p:cNvPr>
          <p:cNvSpPr txBox="1"/>
          <p:nvPr/>
        </p:nvSpPr>
        <p:spPr>
          <a:xfrm>
            <a:off x="1480156" y="2362149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4F685-2DC9-19F1-3E24-757563046C16}"/>
              </a:ext>
            </a:extLst>
          </p:cNvPr>
          <p:cNvSpPr txBox="1"/>
          <p:nvPr/>
        </p:nvSpPr>
        <p:spPr>
          <a:xfrm>
            <a:off x="1681090" y="3370152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9D061-6F12-5189-6564-928E420EA00A}"/>
              </a:ext>
            </a:extLst>
          </p:cNvPr>
          <p:cNvSpPr txBox="1"/>
          <p:nvPr/>
        </p:nvSpPr>
        <p:spPr>
          <a:xfrm>
            <a:off x="1493462" y="4390658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0E7DD-380E-7332-7E89-D3B4CF756FCD}"/>
              </a:ext>
            </a:extLst>
          </p:cNvPr>
          <p:cNvSpPr txBox="1"/>
          <p:nvPr/>
        </p:nvSpPr>
        <p:spPr>
          <a:xfrm>
            <a:off x="1003906" y="5399414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28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379A6-3E27-1E4A-5C90-C754573AB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19</a:t>
            </a:fld>
            <a:endParaRPr lang="en-IN"/>
          </a:p>
        </p:txBody>
      </p:sp>
      <p:pic>
        <p:nvPicPr>
          <p:cNvPr id="7" name="Picture 6" descr="A collage of posters&#10;&#10;Description automatically generated">
            <a:extLst>
              <a:ext uri="{FF2B5EF4-FFF2-40B4-BE49-F238E27FC236}">
                <a16:creationId xmlns:a16="http://schemas.microsoft.com/office/drawing/2014/main" id="{C55ABEB8-235B-B21F-F0A1-2BCB9667E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871" y="662214"/>
            <a:ext cx="4898233" cy="5721432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C4B83C3-E053-E184-9891-467CB5ECFA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107467"/>
              </p:ext>
            </p:extLst>
          </p:nvPr>
        </p:nvGraphicFramePr>
        <p:xfrm>
          <a:off x="280876" y="763724"/>
          <a:ext cx="6839452" cy="5711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08C4BCD-E6EE-FD92-DA84-FE48B0551EED}"/>
              </a:ext>
            </a:extLst>
          </p:cNvPr>
          <p:cNvSpPr txBox="1"/>
          <p:nvPr/>
        </p:nvSpPr>
        <p:spPr>
          <a:xfrm>
            <a:off x="729299" y="462012"/>
            <a:ext cx="594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Publications aligned with SDG as per SCOPUS database (1 Jan 2014 to 30 Sep 2024 )</a:t>
            </a:r>
            <a:endParaRPr lang="en-U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N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2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1FDEE-23DF-57F5-3AE8-B8B7419D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9"/>
          <a:stretch/>
        </p:blipFill>
        <p:spPr bwMode="auto">
          <a:xfrm>
            <a:off x="0" y="206425"/>
            <a:ext cx="12192000" cy="6662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521AC-DB41-F6F5-05DD-0A8A94264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872" y="6392864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47785-265B-EE05-621A-ADE8E8C62438}"/>
              </a:ext>
            </a:extLst>
          </p:cNvPr>
          <p:cNvSpPr txBox="1"/>
          <p:nvPr/>
        </p:nvSpPr>
        <p:spPr>
          <a:xfrm>
            <a:off x="1332913" y="1644851"/>
            <a:ext cx="95261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478B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Best Practice-1</a:t>
            </a:r>
          </a:p>
          <a:p>
            <a:pPr algn="ctr"/>
            <a:endParaRPr lang="en-US" sz="4800" b="1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Nurturing Eco – Conscious</a:t>
            </a: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Behavior: Taking Step Towards</a:t>
            </a: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Environment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773521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A77E8C-9A33-A040-E956-A123DAA2C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20</a:t>
            </a:fld>
            <a:endParaRPr lang="en-IN"/>
          </a:p>
        </p:txBody>
      </p:sp>
      <p:pic>
        <p:nvPicPr>
          <p:cNvPr id="3" name="Picture 2" descr="A certificate of excellence with text&#10;&#10;Description automatically generated">
            <a:extLst>
              <a:ext uri="{FF2B5EF4-FFF2-40B4-BE49-F238E27FC236}">
                <a16:creationId xmlns:a16="http://schemas.microsoft.com/office/drawing/2014/main" id="{D18AA469-2986-7605-7019-F82D34367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38" y="1435075"/>
            <a:ext cx="5214556" cy="3689299"/>
          </a:xfrm>
          <a:prstGeom prst="rect">
            <a:avLst/>
          </a:prstGeom>
          <a:ln>
            <a:noFill/>
          </a:ln>
        </p:spPr>
      </p:pic>
      <p:pic>
        <p:nvPicPr>
          <p:cNvPr id="4" name="Content Placeholder 6" descr="A certificate of excellence with green text&#10;&#10;Description automatically generated">
            <a:extLst>
              <a:ext uri="{FF2B5EF4-FFF2-40B4-BE49-F238E27FC236}">
                <a16:creationId xmlns:a16="http://schemas.microsoft.com/office/drawing/2014/main" id="{880A133E-2F08-5388-A993-F6DECE939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6" y="1390277"/>
            <a:ext cx="5341194" cy="3778896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3F83F5-8CE0-0740-8764-49C83D2B9068}"/>
              </a:ext>
            </a:extLst>
          </p:cNvPr>
          <p:cNvSpPr txBox="1"/>
          <p:nvPr/>
        </p:nvSpPr>
        <p:spPr>
          <a:xfrm>
            <a:off x="3303767" y="5361768"/>
            <a:ext cx="5742275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Sustainable Green Ranking- Diamond and Gold in 2023 and 2024</a:t>
            </a:r>
            <a:endParaRPr lang="en-IN" sz="14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D6C83-A709-36F3-EB34-2158C3B37F4B}"/>
              </a:ext>
            </a:extLst>
          </p:cNvPr>
          <p:cNvSpPr txBox="1"/>
          <p:nvPr/>
        </p:nvSpPr>
        <p:spPr>
          <a:xfrm>
            <a:off x="573513" y="414566"/>
            <a:ext cx="10399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Awards &amp; Recognition for Sustainable Practice</a:t>
            </a:r>
            <a:endParaRPr lang="en-US">
              <a:solidFill>
                <a:srgbClr val="236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8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9">
            <a:extLst>
              <a:ext uri="{FF2B5EF4-FFF2-40B4-BE49-F238E27FC236}">
                <a16:creationId xmlns:a16="http://schemas.microsoft.com/office/drawing/2014/main" id="{5CC0F6A2-199A-B1D1-510A-CACF7D0C7A05}"/>
              </a:ext>
            </a:extLst>
          </p:cNvPr>
          <p:cNvSpPr txBox="1"/>
          <p:nvPr/>
        </p:nvSpPr>
        <p:spPr>
          <a:xfrm>
            <a:off x="1095623" y="2719387"/>
            <a:ext cx="3381128" cy="109537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INDEX PAGE</a:t>
            </a:r>
            <a:endParaRPr lang="en-US" sz="3200" b="1" spc="30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91C7A9B-8C92-6641-AD48-B1F83214F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872" y="6377874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3</a:t>
            </a:fld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0C5E68-BD5C-EA8B-B5AE-417831C6C2ED}"/>
              </a:ext>
            </a:extLst>
          </p:cNvPr>
          <p:cNvSpPr/>
          <p:nvPr/>
        </p:nvSpPr>
        <p:spPr>
          <a:xfrm>
            <a:off x="5400922" y="2003760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169FBB-B03B-8F15-89ED-F27D24A183DA}"/>
              </a:ext>
            </a:extLst>
          </p:cNvPr>
          <p:cNvSpPr/>
          <p:nvPr/>
        </p:nvSpPr>
        <p:spPr>
          <a:xfrm>
            <a:off x="5400922" y="461912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F9F41-DFAB-CDFE-1545-600FDE3E048A}"/>
              </a:ext>
            </a:extLst>
          </p:cNvPr>
          <p:cNvSpPr/>
          <p:nvPr/>
        </p:nvSpPr>
        <p:spPr>
          <a:xfrm>
            <a:off x="5429497" y="3575069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THE PRACTICE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16ACC-3E9D-5316-8C00-1421A3E44042}"/>
              </a:ext>
            </a:extLst>
          </p:cNvPr>
          <p:cNvSpPr/>
          <p:nvPr/>
        </p:nvSpPr>
        <p:spPr>
          <a:xfrm>
            <a:off x="5429497" y="5108278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5D4897-4527-96CD-D9D2-2BF715ACBB00}"/>
              </a:ext>
            </a:extLst>
          </p:cNvPr>
          <p:cNvCxnSpPr/>
          <p:nvPr/>
        </p:nvCxnSpPr>
        <p:spPr>
          <a:xfrm>
            <a:off x="4476751" y="3280110"/>
            <a:ext cx="36194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297E2F-C75E-79E7-3BD2-32F7F62A3A67}"/>
              </a:ext>
            </a:extLst>
          </p:cNvPr>
          <p:cNvCxnSpPr/>
          <p:nvPr/>
        </p:nvCxnSpPr>
        <p:spPr>
          <a:xfrm>
            <a:off x="4819650" y="857250"/>
            <a:ext cx="0" cy="2422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65B4C1-BB7B-2C45-6151-9DC55EFCF2B2}"/>
              </a:ext>
            </a:extLst>
          </p:cNvPr>
          <p:cNvCxnSpPr/>
          <p:nvPr/>
        </p:nvCxnSpPr>
        <p:spPr>
          <a:xfrm>
            <a:off x="4819650" y="3280110"/>
            <a:ext cx="0" cy="2422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C0EAD-B5FE-AD0B-C025-4908151F908F}"/>
              </a:ext>
            </a:extLst>
          </p:cNvPr>
          <p:cNvCxnSpPr>
            <a:cxnSpLocks/>
          </p:cNvCxnSpPr>
          <p:nvPr/>
        </p:nvCxnSpPr>
        <p:spPr>
          <a:xfrm>
            <a:off x="4819650" y="5702970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9B84E4-571F-4DDA-F226-F0063EF80348}"/>
              </a:ext>
            </a:extLst>
          </p:cNvPr>
          <p:cNvCxnSpPr>
            <a:cxnSpLocks/>
          </p:cNvCxnSpPr>
          <p:nvPr/>
        </p:nvCxnSpPr>
        <p:spPr>
          <a:xfrm>
            <a:off x="4819650" y="4331370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20E007-1E05-B835-AA6D-C45D85D1E6A5}"/>
              </a:ext>
            </a:extLst>
          </p:cNvPr>
          <p:cNvCxnSpPr>
            <a:cxnSpLocks/>
          </p:cNvCxnSpPr>
          <p:nvPr/>
        </p:nvCxnSpPr>
        <p:spPr>
          <a:xfrm>
            <a:off x="4819650" y="2719387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D30081-0FC3-69B3-1AC8-AD279DD5111F}"/>
              </a:ext>
            </a:extLst>
          </p:cNvPr>
          <p:cNvCxnSpPr>
            <a:cxnSpLocks/>
          </p:cNvCxnSpPr>
          <p:nvPr/>
        </p:nvCxnSpPr>
        <p:spPr>
          <a:xfrm>
            <a:off x="4819650" y="871537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01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3BEEE1E-BCCC-1CBD-CEE9-5C10CDC328BA}"/>
              </a:ext>
            </a:extLst>
          </p:cNvPr>
          <p:cNvGrpSpPr/>
          <p:nvPr/>
        </p:nvGrpSpPr>
        <p:grpSpPr>
          <a:xfrm>
            <a:off x="8365462" y="5319594"/>
            <a:ext cx="3130373" cy="1049727"/>
            <a:chOff x="270263" y="1221476"/>
            <a:chExt cx="3130373" cy="1049727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2EAC8A38-B3D0-6E32-3389-9275A78F1162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A91470A2-9472-6ED0-7E2E-96D106457800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33DBFC01-995B-08B0-359C-1EEBBCDCA9D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20">
              <a:extLst>
                <a:ext uri="{FF2B5EF4-FFF2-40B4-BE49-F238E27FC236}">
                  <a16:creationId xmlns:a16="http://schemas.microsoft.com/office/drawing/2014/main" id="{8D72784B-C1A2-EA54-4636-739F3EF13F8D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34A38780-E846-8BD0-C32D-3B5515BFC3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0C18A4A2-4563-6DD9-6539-80CF8403F5AA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38">
              <a:extLst>
                <a:ext uri="{FF2B5EF4-FFF2-40B4-BE49-F238E27FC236}">
                  <a16:creationId xmlns:a16="http://schemas.microsoft.com/office/drawing/2014/main" id="{4924033F-19E7-5096-2CA1-C641143A208A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15" name="Freeform 39">
                <a:extLst>
                  <a:ext uri="{FF2B5EF4-FFF2-40B4-BE49-F238E27FC236}">
                    <a16:creationId xmlns:a16="http://schemas.microsoft.com/office/drawing/2014/main" id="{2DD91805-9926-5CDF-527E-34E53C77ED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6" name="TextBox 40">
                <a:extLst>
                  <a:ext uri="{FF2B5EF4-FFF2-40B4-BE49-F238E27FC236}">
                    <a16:creationId xmlns:a16="http://schemas.microsoft.com/office/drawing/2014/main" id="{7021D944-5B84-CBF1-7E6B-34232D0314CE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13" name="TextBox 93">
              <a:extLst>
                <a:ext uri="{FF2B5EF4-FFF2-40B4-BE49-F238E27FC236}">
                  <a16:creationId xmlns:a16="http://schemas.microsoft.com/office/drawing/2014/main" id="{C2E26619-EA8E-376E-6600-9B536B6C8F8D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EA08AE-03CC-1634-9BE4-3C0D5573D87D}"/>
                </a:ext>
              </a:extLst>
            </p:cNvPr>
            <p:cNvSpPr txBox="1"/>
            <p:nvPr/>
          </p:nvSpPr>
          <p:spPr>
            <a:xfrm>
              <a:off x="1250816" y="1306756"/>
              <a:ext cx="2040732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400">
                  <a:solidFill>
                    <a:schemeClr val="bg1"/>
                  </a:solidFill>
                  <a:latin typeface="Arial"/>
                  <a:cs typeface="Arial"/>
                </a:rPr>
                <a:t>Carbon Footprint of KRMU 1.66 which is much lower than India &amp; Global</a:t>
              </a:r>
              <a:r>
                <a:rPr lang="en-IN" sz="140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IN" sz="1400">
                  <a:solidFill>
                    <a:schemeClr val="bg1"/>
                  </a:solidFill>
                  <a:latin typeface="Arial"/>
                  <a:cs typeface="Arial"/>
                </a:rPr>
                <a:t>Average</a:t>
              </a:r>
            </a:p>
          </p:txBody>
        </p:sp>
      </p:grp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C39232F-F436-C612-0E2F-1B7A71F4A9D1}"/>
              </a:ext>
            </a:extLst>
          </p:cNvPr>
          <p:cNvSpPr txBox="1">
            <a:spLocks/>
          </p:cNvSpPr>
          <p:nvPr/>
        </p:nvSpPr>
        <p:spPr>
          <a:xfrm>
            <a:off x="8421488" y="639054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2521FA-4561-4CA7-86D6-900B6E1A87BA}" type="slidenum">
              <a:rPr lang="en-IN" smtClean="0">
                <a:latin typeface="Arial"/>
                <a:cs typeface="Arial"/>
              </a:rPr>
              <a:pPr algn="r"/>
              <a:t>4</a:t>
            </a:fld>
            <a:endParaRPr lang="en-IN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04F51-2137-72DD-22DB-5ACFA2A1F80C}"/>
              </a:ext>
            </a:extLst>
          </p:cNvPr>
          <p:cNvSpPr txBox="1"/>
          <p:nvPr/>
        </p:nvSpPr>
        <p:spPr>
          <a:xfrm>
            <a:off x="437865" y="173926"/>
            <a:ext cx="71979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5FA9"/>
                </a:solidFill>
                <a:latin typeface="Arial"/>
                <a:cs typeface="Arial"/>
                <a:sym typeface="Times New Roman"/>
              </a:rPr>
              <a:t>Eco-Friendly University</a:t>
            </a:r>
            <a:endParaRPr lang="en-US" sz="3600">
              <a:solidFill>
                <a:srgbClr val="005FA9"/>
              </a:solidFill>
              <a:latin typeface="Arial"/>
              <a:cs typeface="Arial"/>
            </a:endParaRPr>
          </a:p>
        </p:txBody>
      </p:sp>
      <p:pic>
        <p:nvPicPr>
          <p:cNvPr id="23" name="Picture 22" descr="A large building with a large lawn and trees&#10;&#10;Description automatically generated with medium confidence">
            <a:extLst>
              <a:ext uri="{FF2B5EF4-FFF2-40B4-BE49-F238E27FC236}">
                <a16:creationId xmlns:a16="http://schemas.microsoft.com/office/drawing/2014/main" id="{BB0B4D26-D0CD-D239-32FD-4CB91A875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22" y="977004"/>
            <a:ext cx="2438269" cy="148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AC4FDD8-9F9D-A523-BC42-69F2E2A36D15}"/>
              </a:ext>
            </a:extLst>
          </p:cNvPr>
          <p:cNvGrpSpPr/>
          <p:nvPr/>
        </p:nvGrpSpPr>
        <p:grpSpPr>
          <a:xfrm>
            <a:off x="181328" y="1111314"/>
            <a:ext cx="3130373" cy="1077218"/>
            <a:chOff x="241026" y="1270930"/>
            <a:chExt cx="3130373" cy="1077218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6D790F37-F30F-A3A4-16CD-FCF641E828D6}"/>
                </a:ext>
              </a:extLst>
            </p:cNvPr>
            <p:cNvSpPr/>
            <p:nvPr/>
          </p:nvSpPr>
          <p:spPr>
            <a:xfrm rot="10800000">
              <a:off x="765889" y="1273538"/>
              <a:ext cx="2605510" cy="1049727"/>
            </a:xfrm>
            <a:custGeom>
              <a:avLst/>
              <a:gdLst/>
              <a:ahLst/>
              <a:cxnLst/>
              <a:rect l="l" t="t" r="r" b="b"/>
              <a:pathLst>
                <a:path w="787089" h="317108">
                  <a:moveTo>
                    <a:pt x="0" y="0"/>
                  </a:moveTo>
                  <a:lnTo>
                    <a:pt x="787089" y="0"/>
                  </a:lnTo>
                  <a:lnTo>
                    <a:pt x="787089" y="317108"/>
                  </a:lnTo>
                  <a:lnTo>
                    <a:pt x="0" y="317108"/>
                  </a:lnTo>
                  <a:close/>
                </a:path>
              </a:pathLst>
            </a:custGeom>
            <a:solidFill>
              <a:srgbClr val="327576"/>
            </a:solidFill>
          </p:spPr>
          <p:txBody>
            <a:bodyPr/>
            <a:lstStyle/>
            <a:p>
              <a:endParaRPr lang="en-IN">
                <a:latin typeface="Arial"/>
                <a:cs typeface="Arial"/>
              </a:endParaRPr>
            </a:p>
          </p:txBody>
        </p:sp>
        <p:grpSp>
          <p:nvGrpSpPr>
            <p:cNvPr id="26" name="Group 20">
              <a:extLst>
                <a:ext uri="{FF2B5EF4-FFF2-40B4-BE49-F238E27FC236}">
                  <a16:creationId xmlns:a16="http://schemas.microsoft.com/office/drawing/2014/main" id="{A28C1392-5C4E-CA7D-2C9D-D63731172444}"/>
                </a:ext>
              </a:extLst>
            </p:cNvPr>
            <p:cNvGrpSpPr/>
            <p:nvPr/>
          </p:nvGrpSpPr>
          <p:grpSpPr>
            <a:xfrm rot="10800000">
              <a:off x="241026" y="1273538"/>
              <a:ext cx="1049727" cy="1049727"/>
              <a:chOff x="0" y="0"/>
              <a:chExt cx="812800" cy="812800"/>
            </a:xfrm>
          </p:grpSpPr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1F27BCA8-7FC7-3DC8-10DD-9D3269DF87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33" name="TextBox 22">
                <a:extLst>
                  <a:ext uri="{FF2B5EF4-FFF2-40B4-BE49-F238E27FC236}">
                    <a16:creationId xmlns:a16="http://schemas.microsoft.com/office/drawing/2014/main" id="{898C7692-588D-E2C9-3063-0315C7327DF5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38">
              <a:extLst>
                <a:ext uri="{FF2B5EF4-FFF2-40B4-BE49-F238E27FC236}">
                  <a16:creationId xmlns:a16="http://schemas.microsoft.com/office/drawing/2014/main" id="{A6A7CD38-8979-A36F-C70F-F1968D5F5F8D}"/>
                </a:ext>
              </a:extLst>
            </p:cNvPr>
            <p:cNvGrpSpPr/>
            <p:nvPr/>
          </p:nvGrpSpPr>
          <p:grpSpPr>
            <a:xfrm rot="10800000">
              <a:off x="357012" y="1389524"/>
              <a:ext cx="817755" cy="817755"/>
              <a:chOff x="0" y="0"/>
              <a:chExt cx="812800" cy="812800"/>
            </a:xfrm>
          </p:grpSpPr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F9A02ED8-A2E0-7C3A-CD14-0D1858E2852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31" name="TextBox 40">
                <a:extLst>
                  <a:ext uri="{FF2B5EF4-FFF2-40B4-BE49-F238E27FC236}">
                    <a16:creationId xmlns:a16="http://schemas.microsoft.com/office/drawing/2014/main" id="{039488B0-8520-A66E-DCCC-AAA15F3BB43F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28" name="TextBox 93">
              <a:extLst>
                <a:ext uri="{FF2B5EF4-FFF2-40B4-BE49-F238E27FC236}">
                  <a16:creationId xmlns:a16="http://schemas.microsoft.com/office/drawing/2014/main" id="{623E670B-ABE0-3EBD-D0F0-54A3B2321671}"/>
                </a:ext>
              </a:extLst>
            </p:cNvPr>
            <p:cNvSpPr txBox="1"/>
            <p:nvPr/>
          </p:nvSpPr>
          <p:spPr>
            <a:xfrm>
              <a:off x="468260" y="1546017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1C4F7E-0DC9-DEFE-357D-8EC21C4A4575}"/>
                </a:ext>
              </a:extLst>
            </p:cNvPr>
            <p:cNvSpPr txBox="1"/>
            <p:nvPr/>
          </p:nvSpPr>
          <p:spPr>
            <a:xfrm>
              <a:off x="1129931" y="1270930"/>
              <a:ext cx="222376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26.4 Acres Lush Green Campus with more than 3000 Trees and plants  </a:t>
              </a:r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BDFD54-F279-8CC6-F5DB-46F96B11F4D3}"/>
              </a:ext>
            </a:extLst>
          </p:cNvPr>
          <p:cNvGrpSpPr/>
          <p:nvPr/>
        </p:nvGrpSpPr>
        <p:grpSpPr>
          <a:xfrm>
            <a:off x="181328" y="2526293"/>
            <a:ext cx="3130373" cy="1049727"/>
            <a:chOff x="254859" y="2772101"/>
            <a:chExt cx="3130373" cy="1049727"/>
          </a:xfrm>
        </p:grpSpPr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id="{A7D5BC9F-9193-08B4-F146-7877ED980E4D}"/>
                </a:ext>
              </a:extLst>
            </p:cNvPr>
            <p:cNvGrpSpPr/>
            <p:nvPr/>
          </p:nvGrpSpPr>
          <p:grpSpPr>
            <a:xfrm rot="-10800000">
              <a:off x="779722" y="2772101"/>
              <a:ext cx="2605510" cy="1049727"/>
              <a:chOff x="0" y="0"/>
              <a:chExt cx="787089" cy="317108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771DBFBE-B9C9-2957-53CA-B25E1079AE31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5" name="TextBox 4">
                <a:extLst>
                  <a:ext uri="{FF2B5EF4-FFF2-40B4-BE49-F238E27FC236}">
                    <a16:creationId xmlns:a16="http://schemas.microsoft.com/office/drawing/2014/main" id="{2128C43F-DFDF-DC0D-C344-4E5045C9F7D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20">
              <a:extLst>
                <a:ext uri="{FF2B5EF4-FFF2-40B4-BE49-F238E27FC236}">
                  <a16:creationId xmlns:a16="http://schemas.microsoft.com/office/drawing/2014/main" id="{006B19BE-ED7C-3E66-2E69-208ECC4723AA}"/>
                </a:ext>
              </a:extLst>
            </p:cNvPr>
            <p:cNvGrpSpPr/>
            <p:nvPr/>
          </p:nvGrpSpPr>
          <p:grpSpPr>
            <a:xfrm rot="-10800000">
              <a:off x="254859" y="2772101"/>
              <a:ext cx="1049727" cy="1049727"/>
              <a:chOff x="0" y="0"/>
              <a:chExt cx="812800" cy="81280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735C8D8-D86C-0F91-2AD1-63BED1DF9A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3" name="TextBox 22">
                <a:extLst>
                  <a:ext uri="{FF2B5EF4-FFF2-40B4-BE49-F238E27FC236}">
                    <a16:creationId xmlns:a16="http://schemas.microsoft.com/office/drawing/2014/main" id="{53D1404C-7918-E374-4D38-3F88837A81FE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38">
              <a:extLst>
                <a:ext uri="{FF2B5EF4-FFF2-40B4-BE49-F238E27FC236}">
                  <a16:creationId xmlns:a16="http://schemas.microsoft.com/office/drawing/2014/main" id="{309D6FFF-207A-5D48-5177-69420A21DD9D}"/>
                </a:ext>
              </a:extLst>
            </p:cNvPr>
            <p:cNvGrpSpPr/>
            <p:nvPr/>
          </p:nvGrpSpPr>
          <p:grpSpPr>
            <a:xfrm rot="-10800000">
              <a:off x="370845" y="2888087"/>
              <a:ext cx="817755" cy="817755"/>
              <a:chOff x="0" y="0"/>
              <a:chExt cx="812800" cy="812800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36C3338-BCA9-190A-6BFB-3A65597D47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6E0DD00-AEDA-18C8-D188-7F08286E40A2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93">
              <a:extLst>
                <a:ext uri="{FF2B5EF4-FFF2-40B4-BE49-F238E27FC236}">
                  <a16:creationId xmlns:a16="http://schemas.microsoft.com/office/drawing/2014/main" id="{B4F19F59-ACBB-E5FC-2859-8E1DD3C1D14B}"/>
                </a:ext>
              </a:extLst>
            </p:cNvPr>
            <p:cNvSpPr txBox="1"/>
            <p:nvPr/>
          </p:nvSpPr>
          <p:spPr>
            <a:xfrm>
              <a:off x="493460" y="3065316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539DA2-FA48-4AB0-91D2-671ED721C77F}"/>
                </a:ext>
              </a:extLst>
            </p:cNvPr>
            <p:cNvSpPr txBox="1"/>
            <p:nvPr/>
          </p:nvSpPr>
          <p:spPr>
            <a:xfrm>
              <a:off x="1158204" y="2905422"/>
              <a:ext cx="192138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/>
                  <a:cs typeface="Arial"/>
                </a:rPr>
                <a:t>Solar Panel with Total Capacity: 41850 units/Month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E6B67F-642B-A96C-2349-E95643D2E79C}"/>
              </a:ext>
            </a:extLst>
          </p:cNvPr>
          <p:cNvGrpSpPr/>
          <p:nvPr/>
        </p:nvGrpSpPr>
        <p:grpSpPr>
          <a:xfrm>
            <a:off x="181328" y="3913781"/>
            <a:ext cx="3130373" cy="1049727"/>
            <a:chOff x="287876" y="4268763"/>
            <a:chExt cx="3130373" cy="1049727"/>
          </a:xfrm>
        </p:grpSpPr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id="{0E3A7128-53FE-9531-F1DA-E2684523146E}"/>
                </a:ext>
              </a:extLst>
            </p:cNvPr>
            <p:cNvGrpSpPr/>
            <p:nvPr/>
          </p:nvGrpSpPr>
          <p:grpSpPr>
            <a:xfrm rot="-10800000">
              <a:off x="287876" y="4268763"/>
              <a:ext cx="1049727" cy="1049727"/>
              <a:chOff x="0" y="0"/>
              <a:chExt cx="812800" cy="8128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5CE3BE58-8805-D13D-EA7E-3C93E2783E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58" name="TextBox 22">
                <a:extLst>
                  <a:ext uri="{FF2B5EF4-FFF2-40B4-BE49-F238E27FC236}">
                    <a16:creationId xmlns:a16="http://schemas.microsoft.com/office/drawing/2014/main" id="{D51D0830-BCEF-4265-8E87-3821D0823332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F9BC822-BE33-2FD5-64F3-48B26EB30871}"/>
                </a:ext>
              </a:extLst>
            </p:cNvPr>
            <p:cNvGrpSpPr/>
            <p:nvPr/>
          </p:nvGrpSpPr>
          <p:grpSpPr>
            <a:xfrm>
              <a:off x="403862" y="4268763"/>
              <a:ext cx="3014387" cy="1049727"/>
              <a:chOff x="403862" y="4268763"/>
              <a:chExt cx="3014387" cy="1049727"/>
            </a:xfrm>
          </p:grpSpPr>
          <p:grpSp>
            <p:nvGrpSpPr>
              <p:cNvPr id="49" name="Group 2">
                <a:extLst>
                  <a:ext uri="{FF2B5EF4-FFF2-40B4-BE49-F238E27FC236}">
                    <a16:creationId xmlns:a16="http://schemas.microsoft.com/office/drawing/2014/main" id="{37021F7A-891C-8FD7-246D-D5440FC8D89C}"/>
                  </a:ext>
                </a:extLst>
              </p:cNvPr>
              <p:cNvGrpSpPr/>
              <p:nvPr/>
            </p:nvGrpSpPr>
            <p:grpSpPr>
              <a:xfrm rot="-10800000">
                <a:off x="812739" y="4268763"/>
                <a:ext cx="2605510" cy="1049727"/>
                <a:chOff x="0" y="0"/>
                <a:chExt cx="787089" cy="317108"/>
              </a:xfrm>
            </p:grpSpPr>
            <p:sp>
              <p:nvSpPr>
                <p:cNvPr id="55" name="Freeform 3">
                  <a:extLst>
                    <a:ext uri="{FF2B5EF4-FFF2-40B4-BE49-F238E27FC236}">
                      <a16:creationId xmlns:a16="http://schemas.microsoft.com/office/drawing/2014/main" id="{10CE0224-888D-F1A5-1B67-BCB98E59DC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87089" cy="31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89" h="317108">
                      <a:moveTo>
                        <a:pt x="0" y="0"/>
                      </a:moveTo>
                      <a:lnTo>
                        <a:pt x="787089" y="0"/>
                      </a:lnTo>
                      <a:lnTo>
                        <a:pt x="787089" y="317108"/>
                      </a:lnTo>
                      <a:lnTo>
                        <a:pt x="0" y="317108"/>
                      </a:lnTo>
                      <a:close/>
                    </a:path>
                  </a:pathLst>
                </a:custGeom>
                <a:solidFill>
                  <a:srgbClr val="327576"/>
                </a:solidFill>
              </p:spPr>
              <p:txBody>
                <a:bodyPr/>
                <a:lstStyle/>
                <a:p>
                  <a:endParaRPr lang="en-IN">
                    <a:latin typeface="Arial"/>
                    <a:cs typeface="Arial"/>
                  </a:endParaRPr>
                </a:p>
              </p:txBody>
            </p:sp>
            <p:sp>
              <p:nvSpPr>
                <p:cNvPr id="56" name="TextBox 4">
                  <a:extLst>
                    <a:ext uri="{FF2B5EF4-FFF2-40B4-BE49-F238E27FC236}">
                      <a16:creationId xmlns:a16="http://schemas.microsoft.com/office/drawing/2014/main" id="{1626D08F-BE69-02D7-46D5-F0FDA7626CC3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787089" cy="36473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0" name="Group 38">
                <a:extLst>
                  <a:ext uri="{FF2B5EF4-FFF2-40B4-BE49-F238E27FC236}">
                    <a16:creationId xmlns:a16="http://schemas.microsoft.com/office/drawing/2014/main" id="{BA180440-8A29-8DCD-988B-71704E5AD531}"/>
                  </a:ext>
                </a:extLst>
              </p:cNvPr>
              <p:cNvGrpSpPr/>
              <p:nvPr/>
            </p:nvGrpSpPr>
            <p:grpSpPr>
              <a:xfrm rot="-10800000">
                <a:off x="403862" y="4384749"/>
                <a:ext cx="817755" cy="817755"/>
                <a:chOff x="0" y="0"/>
                <a:chExt cx="812800" cy="812800"/>
              </a:xfrm>
            </p:grpSpPr>
            <p:sp>
              <p:nvSpPr>
                <p:cNvPr id="53" name="Freeform 39">
                  <a:extLst>
                    <a:ext uri="{FF2B5EF4-FFF2-40B4-BE49-F238E27FC236}">
                      <a16:creationId xmlns:a16="http://schemas.microsoft.com/office/drawing/2014/main" id="{5AFB8160-1BB0-FE2D-8B11-B239F34712B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lnTo>
                        <a:pt x="812800" y="406400"/>
                      </a:lnTo>
                      <a:lnTo>
                        <a:pt x="406400" y="812800"/>
                      </a:lnTo>
                      <a:lnTo>
                        <a:pt x="0" y="406400"/>
                      </a:ln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IN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40">
                  <a:extLst>
                    <a:ext uri="{FF2B5EF4-FFF2-40B4-BE49-F238E27FC236}">
                      <a16:creationId xmlns:a16="http://schemas.microsoft.com/office/drawing/2014/main" id="{94D42E7F-21E0-CB3D-E8B9-C6D1285CD761}"/>
                    </a:ext>
                  </a:extLst>
                </p:cNvPr>
                <p:cNvSpPr txBox="1"/>
                <p:nvPr/>
              </p:nvSpPr>
              <p:spPr>
                <a:xfrm>
                  <a:off x="139700" y="92075"/>
                  <a:ext cx="533400" cy="581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1" name="TextBox 93">
                <a:extLst>
                  <a:ext uri="{FF2B5EF4-FFF2-40B4-BE49-F238E27FC236}">
                    <a16:creationId xmlns:a16="http://schemas.microsoft.com/office/drawing/2014/main" id="{F929E498-A292-4888-0BE1-FFD1E4D1963C}"/>
                  </a:ext>
                </a:extLst>
              </p:cNvPr>
              <p:cNvSpPr txBox="1"/>
              <p:nvPr/>
            </p:nvSpPr>
            <p:spPr>
              <a:xfrm>
                <a:off x="498073" y="4522373"/>
                <a:ext cx="568915" cy="4566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905"/>
                  </a:lnSpc>
                </a:pPr>
                <a:r>
                  <a:rPr lang="en-US" sz="2789" b="1" spc="117">
                    <a:solidFill>
                      <a:srgbClr val="327576"/>
                    </a:solidFill>
                    <a:latin typeface="Arial"/>
                    <a:ea typeface="Barlow Bold"/>
                    <a:cs typeface="Arial"/>
                    <a:sym typeface="Barlow Bold"/>
                  </a:rPr>
                  <a:t>03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22964A7-9017-7114-888C-8D31D36F6FBD}"/>
                  </a:ext>
                </a:extLst>
              </p:cNvPr>
              <p:cNvSpPr txBox="1"/>
              <p:nvPr/>
            </p:nvSpPr>
            <p:spPr>
              <a:xfrm>
                <a:off x="1157181" y="4624349"/>
                <a:ext cx="192138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600">
                    <a:solidFill>
                      <a:schemeClr val="bg1"/>
                    </a:solidFill>
                    <a:latin typeface="Arial"/>
                    <a:cs typeface="Arial"/>
                  </a:rPr>
                  <a:t>70+ CNG Buses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12D360F-62DE-96B4-7D7A-F8D75F7A2B78}"/>
              </a:ext>
            </a:extLst>
          </p:cNvPr>
          <p:cNvGrpSpPr/>
          <p:nvPr/>
        </p:nvGrpSpPr>
        <p:grpSpPr>
          <a:xfrm>
            <a:off x="181328" y="5301268"/>
            <a:ext cx="3130373" cy="1049727"/>
            <a:chOff x="287876" y="5603700"/>
            <a:chExt cx="3130373" cy="1049727"/>
          </a:xfrm>
        </p:grpSpPr>
        <p:grpSp>
          <p:nvGrpSpPr>
            <p:cNvPr id="60" name="Group 2">
              <a:extLst>
                <a:ext uri="{FF2B5EF4-FFF2-40B4-BE49-F238E27FC236}">
                  <a16:creationId xmlns:a16="http://schemas.microsoft.com/office/drawing/2014/main" id="{30BAA2B7-4833-ABC0-C65E-D3503AC78E32}"/>
                </a:ext>
              </a:extLst>
            </p:cNvPr>
            <p:cNvGrpSpPr/>
            <p:nvPr/>
          </p:nvGrpSpPr>
          <p:grpSpPr>
            <a:xfrm rot="-10800000">
              <a:off x="812739" y="5603700"/>
              <a:ext cx="2605510" cy="1049727"/>
              <a:chOff x="0" y="0"/>
              <a:chExt cx="787089" cy="317108"/>
            </a:xfrm>
          </p:grpSpPr>
          <p:sp>
            <p:nvSpPr>
              <p:cNvPr id="69" name="Freeform 3">
                <a:extLst>
                  <a:ext uri="{FF2B5EF4-FFF2-40B4-BE49-F238E27FC236}">
                    <a16:creationId xmlns:a16="http://schemas.microsoft.com/office/drawing/2014/main" id="{22C87784-7BCF-B011-C7AC-BBE784296CA6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70" name="TextBox 4">
                <a:extLst>
                  <a:ext uri="{FF2B5EF4-FFF2-40B4-BE49-F238E27FC236}">
                    <a16:creationId xmlns:a16="http://schemas.microsoft.com/office/drawing/2014/main" id="{64794177-7D73-9A20-99B0-9419A79679C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61" name="Group 20">
              <a:extLst>
                <a:ext uri="{FF2B5EF4-FFF2-40B4-BE49-F238E27FC236}">
                  <a16:creationId xmlns:a16="http://schemas.microsoft.com/office/drawing/2014/main" id="{91668C7B-835F-708C-9C95-A3C97E3DFD21}"/>
                </a:ext>
              </a:extLst>
            </p:cNvPr>
            <p:cNvGrpSpPr/>
            <p:nvPr/>
          </p:nvGrpSpPr>
          <p:grpSpPr>
            <a:xfrm rot="-10800000">
              <a:off x="287876" y="5603700"/>
              <a:ext cx="1049727" cy="1049727"/>
              <a:chOff x="0" y="0"/>
              <a:chExt cx="812800" cy="812800"/>
            </a:xfrm>
          </p:grpSpPr>
          <p:sp>
            <p:nvSpPr>
              <p:cNvPr id="67" name="Freeform 21">
                <a:extLst>
                  <a:ext uri="{FF2B5EF4-FFF2-40B4-BE49-F238E27FC236}">
                    <a16:creationId xmlns:a16="http://schemas.microsoft.com/office/drawing/2014/main" id="{85DCD4F8-A2D5-4718-B5FC-69D2E7F453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68" name="TextBox 22">
                <a:extLst>
                  <a:ext uri="{FF2B5EF4-FFF2-40B4-BE49-F238E27FC236}">
                    <a16:creationId xmlns:a16="http://schemas.microsoft.com/office/drawing/2014/main" id="{BA41A0E0-0969-7578-9310-50E704FCF229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62" name="Group 38">
              <a:extLst>
                <a:ext uri="{FF2B5EF4-FFF2-40B4-BE49-F238E27FC236}">
                  <a16:creationId xmlns:a16="http://schemas.microsoft.com/office/drawing/2014/main" id="{690AE699-63A6-9CD4-F640-974EC616F112}"/>
                </a:ext>
              </a:extLst>
            </p:cNvPr>
            <p:cNvGrpSpPr/>
            <p:nvPr/>
          </p:nvGrpSpPr>
          <p:grpSpPr>
            <a:xfrm rot="-10800000">
              <a:off x="403862" y="5719686"/>
              <a:ext cx="817755" cy="817755"/>
              <a:chOff x="0" y="0"/>
              <a:chExt cx="812800" cy="812800"/>
            </a:xfrm>
          </p:grpSpPr>
          <p:sp>
            <p:nvSpPr>
              <p:cNvPr id="65" name="Freeform 39">
                <a:extLst>
                  <a:ext uri="{FF2B5EF4-FFF2-40B4-BE49-F238E27FC236}">
                    <a16:creationId xmlns:a16="http://schemas.microsoft.com/office/drawing/2014/main" id="{E0F66BE3-7034-9FDE-110A-77C53578F3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66" name="TextBox 40">
                <a:extLst>
                  <a:ext uri="{FF2B5EF4-FFF2-40B4-BE49-F238E27FC236}">
                    <a16:creationId xmlns:a16="http://schemas.microsoft.com/office/drawing/2014/main" id="{5F956F6B-792F-1DCC-0E85-DAFC939E727C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93">
              <a:extLst>
                <a:ext uri="{FF2B5EF4-FFF2-40B4-BE49-F238E27FC236}">
                  <a16:creationId xmlns:a16="http://schemas.microsoft.com/office/drawing/2014/main" id="{3D11D7EC-9B75-FC5B-5B43-B04AEBB53979}"/>
                </a:ext>
              </a:extLst>
            </p:cNvPr>
            <p:cNvSpPr txBox="1"/>
            <p:nvPr/>
          </p:nvSpPr>
          <p:spPr>
            <a:xfrm>
              <a:off x="497670" y="5894467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E8EAC9B-9DF1-2786-E43C-E2D41DE4B1AF}"/>
                </a:ext>
              </a:extLst>
            </p:cNvPr>
            <p:cNvSpPr txBox="1"/>
            <p:nvPr/>
          </p:nvSpPr>
          <p:spPr>
            <a:xfrm>
              <a:off x="1280120" y="5953490"/>
              <a:ext cx="19213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In-House Nursery </a:t>
              </a:r>
            </a:p>
          </p:txBody>
        </p:sp>
      </p:grpSp>
      <p:pic>
        <p:nvPicPr>
          <p:cNvPr id="71" name="Picture 70" descr="A sign in front of a wall with a building behind it&#10;&#10;Description automatically generated">
            <a:extLst>
              <a:ext uri="{FF2B5EF4-FFF2-40B4-BE49-F238E27FC236}">
                <a16:creationId xmlns:a16="http://schemas.microsoft.com/office/drawing/2014/main" id="{1E215F8E-744B-91A4-448B-8B8798B0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322" y="2245500"/>
            <a:ext cx="2438269" cy="160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72" name="Picture 71" descr="A group of people in a garden&#10;&#10;Description automatically generated">
            <a:extLst>
              <a:ext uri="{FF2B5EF4-FFF2-40B4-BE49-F238E27FC236}">
                <a16:creationId xmlns:a16="http://schemas.microsoft.com/office/drawing/2014/main" id="{A13511DC-FA5C-AE73-1005-41C10E88F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01" y="5129344"/>
            <a:ext cx="2409082" cy="135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5715746-6BB5-DFAC-F1E2-AD10CE4B406D}"/>
              </a:ext>
            </a:extLst>
          </p:cNvPr>
          <p:cNvGrpSpPr/>
          <p:nvPr/>
        </p:nvGrpSpPr>
        <p:grpSpPr>
          <a:xfrm>
            <a:off x="8365462" y="1098469"/>
            <a:ext cx="3130373" cy="1221127"/>
            <a:chOff x="270263" y="1207730"/>
            <a:chExt cx="3130373" cy="1221127"/>
          </a:xfrm>
        </p:grpSpPr>
        <p:grpSp>
          <p:nvGrpSpPr>
            <p:cNvPr id="74" name="Group 2">
              <a:extLst>
                <a:ext uri="{FF2B5EF4-FFF2-40B4-BE49-F238E27FC236}">
                  <a16:creationId xmlns:a16="http://schemas.microsoft.com/office/drawing/2014/main" id="{1E8E2733-1170-3671-288E-2B143807DD25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207381"/>
              <a:chOff x="0" y="-47625"/>
              <a:chExt cx="787089" cy="364733"/>
            </a:xfrm>
          </p:grpSpPr>
          <p:sp>
            <p:nvSpPr>
              <p:cNvPr id="83" name="Freeform 3">
                <a:extLst>
                  <a:ext uri="{FF2B5EF4-FFF2-40B4-BE49-F238E27FC236}">
                    <a16:creationId xmlns:a16="http://schemas.microsoft.com/office/drawing/2014/main" id="{35E542A3-577E-74F7-07ED-BCBB342376B1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4" name="TextBox 4">
                <a:extLst>
                  <a:ext uri="{FF2B5EF4-FFF2-40B4-BE49-F238E27FC236}">
                    <a16:creationId xmlns:a16="http://schemas.microsoft.com/office/drawing/2014/main" id="{7D8FBC7A-3ED2-2C59-B6F0-E1E397EC51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75" name="Group 20">
              <a:extLst>
                <a:ext uri="{FF2B5EF4-FFF2-40B4-BE49-F238E27FC236}">
                  <a16:creationId xmlns:a16="http://schemas.microsoft.com/office/drawing/2014/main" id="{89D22376-CF57-160C-9881-5C6DD2DD9094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6C871C4A-A077-059F-7FA0-E0E63A04F8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2" name="TextBox 22">
                <a:extLst>
                  <a:ext uri="{FF2B5EF4-FFF2-40B4-BE49-F238E27FC236}">
                    <a16:creationId xmlns:a16="http://schemas.microsoft.com/office/drawing/2014/main" id="{1BCE723A-93AB-9C22-5707-033D53F855DA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76" name="Group 38">
              <a:extLst>
                <a:ext uri="{FF2B5EF4-FFF2-40B4-BE49-F238E27FC236}">
                  <a16:creationId xmlns:a16="http://schemas.microsoft.com/office/drawing/2014/main" id="{4A2595EA-4126-378A-1D0E-BF45613929AD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79" name="Freeform 39">
                <a:extLst>
                  <a:ext uri="{FF2B5EF4-FFF2-40B4-BE49-F238E27FC236}">
                    <a16:creationId xmlns:a16="http://schemas.microsoft.com/office/drawing/2014/main" id="{40AB111E-4FDF-369C-DD44-EF86AB5F4D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0" name="TextBox 40">
                <a:extLst>
                  <a:ext uri="{FF2B5EF4-FFF2-40B4-BE49-F238E27FC236}">
                    <a16:creationId xmlns:a16="http://schemas.microsoft.com/office/drawing/2014/main" id="{0E9FD38F-A158-BBF0-5C28-B399BF427E10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93">
              <a:extLst>
                <a:ext uri="{FF2B5EF4-FFF2-40B4-BE49-F238E27FC236}">
                  <a16:creationId xmlns:a16="http://schemas.microsoft.com/office/drawing/2014/main" id="{2E49C7E0-29D6-9674-0F21-B75BD18F5485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5392011-B6AC-C67A-127F-F1D6A969B698}"/>
                </a:ext>
              </a:extLst>
            </p:cNvPr>
            <p:cNvSpPr txBox="1"/>
            <p:nvPr/>
          </p:nvSpPr>
          <p:spPr>
            <a:xfrm>
              <a:off x="1280120" y="1207730"/>
              <a:ext cx="192138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Water Conservation: 17 Rainwater Harvesting Pits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37FF1F8-1120-D26B-E1A0-023B44FD6D73}"/>
              </a:ext>
            </a:extLst>
          </p:cNvPr>
          <p:cNvGrpSpPr/>
          <p:nvPr/>
        </p:nvGrpSpPr>
        <p:grpSpPr>
          <a:xfrm>
            <a:off x="8365462" y="2619777"/>
            <a:ext cx="3130373" cy="1049727"/>
            <a:chOff x="270263" y="1221476"/>
            <a:chExt cx="3130373" cy="1049727"/>
          </a:xfrm>
        </p:grpSpPr>
        <p:grpSp>
          <p:nvGrpSpPr>
            <p:cNvPr id="86" name="Group 2">
              <a:extLst>
                <a:ext uri="{FF2B5EF4-FFF2-40B4-BE49-F238E27FC236}">
                  <a16:creationId xmlns:a16="http://schemas.microsoft.com/office/drawing/2014/main" id="{C294D82E-F318-B682-48EF-D7878B11F2E0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95" name="Freeform 3">
                <a:extLst>
                  <a:ext uri="{FF2B5EF4-FFF2-40B4-BE49-F238E27FC236}">
                    <a16:creationId xmlns:a16="http://schemas.microsoft.com/office/drawing/2014/main" id="{95C24876-D1AC-B0AC-C7D4-C1BC233A7A1A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6" name="TextBox 4">
                <a:extLst>
                  <a:ext uri="{FF2B5EF4-FFF2-40B4-BE49-F238E27FC236}">
                    <a16:creationId xmlns:a16="http://schemas.microsoft.com/office/drawing/2014/main" id="{00A160C7-BE4E-6A18-9723-1A3A9994AAC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7" name="Group 20">
              <a:extLst>
                <a:ext uri="{FF2B5EF4-FFF2-40B4-BE49-F238E27FC236}">
                  <a16:creationId xmlns:a16="http://schemas.microsoft.com/office/drawing/2014/main" id="{CD28F169-A7B4-43DF-BC59-051D8D73B289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93" name="Freeform 21">
                <a:extLst>
                  <a:ext uri="{FF2B5EF4-FFF2-40B4-BE49-F238E27FC236}">
                    <a16:creationId xmlns:a16="http://schemas.microsoft.com/office/drawing/2014/main" id="{8E47F1DA-21F7-C600-CB9F-1DCA6DFC7F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4" name="TextBox 22">
                <a:extLst>
                  <a:ext uri="{FF2B5EF4-FFF2-40B4-BE49-F238E27FC236}">
                    <a16:creationId xmlns:a16="http://schemas.microsoft.com/office/drawing/2014/main" id="{1052DCDF-CF01-7E4B-070E-319AF5C3F8E5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8" name="Group 38">
              <a:extLst>
                <a:ext uri="{FF2B5EF4-FFF2-40B4-BE49-F238E27FC236}">
                  <a16:creationId xmlns:a16="http://schemas.microsoft.com/office/drawing/2014/main" id="{CF07E761-95EC-3B11-65E0-2213F29356EB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13D2E9BB-41B3-0A2E-181C-0FE95BAD31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2" name="TextBox 40">
                <a:extLst>
                  <a:ext uri="{FF2B5EF4-FFF2-40B4-BE49-F238E27FC236}">
                    <a16:creationId xmlns:a16="http://schemas.microsoft.com/office/drawing/2014/main" id="{C8602921-125B-0CB0-2FE0-6FD850366778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89" name="TextBox 93">
              <a:extLst>
                <a:ext uri="{FF2B5EF4-FFF2-40B4-BE49-F238E27FC236}">
                  <a16:creationId xmlns:a16="http://schemas.microsoft.com/office/drawing/2014/main" id="{CC46D08A-601B-45A7-ACB9-2A26A10A9336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06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CBE406E-D1B5-E0A4-548D-0F5E83DD982C}"/>
                </a:ext>
              </a:extLst>
            </p:cNvPr>
            <p:cNvSpPr txBox="1"/>
            <p:nvPr/>
          </p:nvSpPr>
          <p:spPr>
            <a:xfrm>
              <a:off x="1215684" y="1417679"/>
              <a:ext cx="19213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100% Plastic Free Campus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14636FF-790E-05AD-E9DC-1500FA667774}"/>
              </a:ext>
            </a:extLst>
          </p:cNvPr>
          <p:cNvGrpSpPr/>
          <p:nvPr/>
        </p:nvGrpSpPr>
        <p:grpSpPr>
          <a:xfrm>
            <a:off x="8365462" y="3969685"/>
            <a:ext cx="3130373" cy="1049727"/>
            <a:chOff x="270263" y="1221476"/>
            <a:chExt cx="3130373" cy="1049727"/>
          </a:xfrm>
        </p:grpSpPr>
        <p:grpSp>
          <p:nvGrpSpPr>
            <p:cNvPr id="98" name="Group 2">
              <a:extLst>
                <a:ext uri="{FF2B5EF4-FFF2-40B4-BE49-F238E27FC236}">
                  <a16:creationId xmlns:a16="http://schemas.microsoft.com/office/drawing/2014/main" id="{EDE48F57-ABBF-6DAD-E590-1FBCD6555ABA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107" name="Freeform 3">
                <a:extLst>
                  <a:ext uri="{FF2B5EF4-FFF2-40B4-BE49-F238E27FC236}">
                    <a16:creationId xmlns:a16="http://schemas.microsoft.com/office/drawing/2014/main" id="{0149F3E5-DD54-6259-B393-05DD16F7D793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8" name="TextBox 4">
                <a:extLst>
                  <a:ext uri="{FF2B5EF4-FFF2-40B4-BE49-F238E27FC236}">
                    <a16:creationId xmlns:a16="http://schemas.microsoft.com/office/drawing/2014/main" id="{757E237C-3D8B-5BA6-11FF-FE26F4FFDC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99" name="Group 20">
              <a:extLst>
                <a:ext uri="{FF2B5EF4-FFF2-40B4-BE49-F238E27FC236}">
                  <a16:creationId xmlns:a16="http://schemas.microsoft.com/office/drawing/2014/main" id="{8B7281BE-E6B1-52E6-735E-745CB5DD1B56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id="{E920FA06-A4E0-C819-1D8F-6666413E4B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6" name="TextBox 22">
                <a:extLst>
                  <a:ext uri="{FF2B5EF4-FFF2-40B4-BE49-F238E27FC236}">
                    <a16:creationId xmlns:a16="http://schemas.microsoft.com/office/drawing/2014/main" id="{513C23BA-1BF5-49C8-2BEE-EDAEB1331D33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00" name="Group 38">
              <a:extLst>
                <a:ext uri="{FF2B5EF4-FFF2-40B4-BE49-F238E27FC236}">
                  <a16:creationId xmlns:a16="http://schemas.microsoft.com/office/drawing/2014/main" id="{97081695-29E3-CBFB-2DD0-12BD213944D6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103" name="Freeform 39">
                <a:extLst>
                  <a:ext uri="{FF2B5EF4-FFF2-40B4-BE49-F238E27FC236}">
                    <a16:creationId xmlns:a16="http://schemas.microsoft.com/office/drawing/2014/main" id="{4B26A241-65B0-51B5-1346-22BA9ACC17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4" name="TextBox 40">
                <a:extLst>
                  <a:ext uri="{FF2B5EF4-FFF2-40B4-BE49-F238E27FC236}">
                    <a16:creationId xmlns:a16="http://schemas.microsoft.com/office/drawing/2014/main" id="{50EEE2DD-D446-7E3D-25AD-04C24F75A1E4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101" name="TextBox 93">
              <a:extLst>
                <a:ext uri="{FF2B5EF4-FFF2-40B4-BE49-F238E27FC236}">
                  <a16:creationId xmlns:a16="http://schemas.microsoft.com/office/drawing/2014/main" id="{0E7AE50D-6525-C85A-DD97-95E2F65D5E11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07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37F1463-6425-2E5E-A927-57763D9FB3F3}"/>
                </a:ext>
              </a:extLst>
            </p:cNvPr>
            <p:cNvSpPr txBox="1"/>
            <p:nvPr/>
          </p:nvSpPr>
          <p:spPr>
            <a:xfrm>
              <a:off x="1250816" y="1306756"/>
              <a:ext cx="192138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1 Lakh Ltr Capacity of STP for plant irrigation</a:t>
              </a:r>
            </a:p>
          </p:txBody>
        </p:sp>
      </p:grpSp>
      <p:pic>
        <p:nvPicPr>
          <p:cNvPr id="109" name="Picture 4" descr="Carbon footprint concept hi-res stock photography and images ...">
            <a:extLst>
              <a:ext uri="{FF2B5EF4-FFF2-40B4-BE49-F238E27FC236}">
                <a16:creationId xmlns:a16="http://schemas.microsoft.com/office/drawing/2014/main" id="{1C9538AA-5F14-8704-6608-238B4642B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" b="11067"/>
          <a:stretch/>
        </p:blipFill>
        <p:spPr bwMode="auto">
          <a:xfrm>
            <a:off x="5920679" y="5088449"/>
            <a:ext cx="2349276" cy="1417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0" name="Picture 109" descr="A couple of round metal sewers in the grass&#10;&#10;Description automatically generated with medium confidence">
            <a:extLst>
              <a:ext uri="{FF2B5EF4-FFF2-40B4-BE49-F238E27FC236}">
                <a16:creationId xmlns:a16="http://schemas.microsoft.com/office/drawing/2014/main" id="{A57056DF-E096-2408-7A5B-BB3110102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9" b="-15209"/>
          <a:stretch/>
        </p:blipFill>
        <p:spPr>
          <a:xfrm>
            <a:off x="5917592" y="977005"/>
            <a:ext cx="2359986" cy="157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1" name="Picture 110" descr="A sign in a room&#10;&#10;Description automatically generated">
            <a:extLst>
              <a:ext uri="{FF2B5EF4-FFF2-40B4-BE49-F238E27FC236}">
                <a16:creationId xmlns:a16="http://schemas.microsoft.com/office/drawing/2014/main" id="{5C8FD501-6AE7-FDF3-F039-2FAE64269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285" y="2266420"/>
            <a:ext cx="2337471" cy="153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A6AD56D-3E69-7B3E-2532-063B253F6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" b="21166"/>
          <a:stretch/>
        </p:blipFill>
        <p:spPr>
          <a:xfrm>
            <a:off x="5862249" y="3799034"/>
            <a:ext cx="2415329" cy="127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3" name="Picture 112" descr="A yellow bus parked on the side of the road&#10;&#10;Description automatically generated">
            <a:extLst>
              <a:ext uri="{FF2B5EF4-FFF2-40B4-BE49-F238E27FC236}">
                <a16:creationId xmlns:a16="http://schemas.microsoft.com/office/drawing/2014/main" id="{36D557EE-1F40-161B-7E2E-EC02D86C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90" y="3794375"/>
            <a:ext cx="2417212" cy="1340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4473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96E07-1338-20FD-7D34-92FA215AF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091B3-0C18-69AF-FF22-8519064EE5CE}"/>
              </a:ext>
            </a:extLst>
          </p:cNvPr>
          <p:cNvSpPr txBox="1"/>
          <p:nvPr/>
        </p:nvSpPr>
        <p:spPr>
          <a:xfrm>
            <a:off x="617035" y="173440"/>
            <a:ext cx="11196758" cy="1697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>
                <a:solidFill>
                  <a:srgbClr val="C00000"/>
                </a:solidFill>
                <a:latin typeface="Arial"/>
                <a:cs typeface="Arial"/>
              </a:rPr>
              <a:t>Objective</a:t>
            </a:r>
            <a:br>
              <a:rPr lang="en-GB" sz="3200" b="1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GB" sz="2000">
                <a:solidFill>
                  <a:srgbClr val="23609F"/>
                </a:solidFill>
                <a:latin typeface="Arial"/>
                <a:cs typeface="Arial"/>
              </a:rPr>
              <a:t>To inculcate a sense of responsibility and a moral duty among students, individuals and communities to foster the behaviour for preservation and conservation of environment.</a:t>
            </a:r>
            <a:endParaRPr lang="en-US" sz="2000">
              <a:solidFill>
                <a:srgbClr val="23609F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E84DB-4EB4-5D8D-089E-4BFE2DC92F7F}"/>
              </a:ext>
            </a:extLst>
          </p:cNvPr>
          <p:cNvSpPr txBox="1"/>
          <p:nvPr/>
        </p:nvSpPr>
        <p:spPr>
          <a:xfrm>
            <a:off x="617035" y="1981029"/>
            <a:ext cx="5632046" cy="44165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Eco-Friendly Behaviour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 60 </a:t>
            </a:r>
            <a:r>
              <a:rPr lang="en-US" err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CNG</a:t>
            </a: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Buses &amp; Carpooling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Energy &amp; Energy Conservation (CAPACITY)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Power-Efficient Equipment 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Media for Paper Reduction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Center for Excellence (SDG)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Nursery &amp; Green House 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Orchard: Paper Recycling Plant (MoU)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Plastic Policy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Sustainability Awareness 40+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Plantation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Coding of Plants and Trees</a:t>
            </a:r>
          </a:p>
        </p:txBody>
      </p:sp>
      <p:pic>
        <p:nvPicPr>
          <p:cNvPr id="7" name="Picture 6" descr="A group of women in a garden&#10;&#10;Description automatically generated">
            <a:extLst>
              <a:ext uri="{FF2B5EF4-FFF2-40B4-BE49-F238E27FC236}">
                <a16:creationId xmlns:a16="http://schemas.microsoft.com/office/drawing/2014/main" id="{A6DD7E3E-E8DA-7BD2-175E-781F41F9E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60" y="1870764"/>
            <a:ext cx="3243580" cy="2381885"/>
          </a:xfrm>
          <a:prstGeom prst="parallelogram">
            <a:avLst/>
          </a:prstGeom>
        </p:spPr>
      </p:pic>
      <p:pic>
        <p:nvPicPr>
          <p:cNvPr id="8" name="Picture 7" descr="A person holding a plant&#10;&#10;Description automatically generated">
            <a:extLst>
              <a:ext uri="{FF2B5EF4-FFF2-40B4-BE49-F238E27FC236}">
                <a16:creationId xmlns:a16="http://schemas.microsoft.com/office/drawing/2014/main" id="{E1029069-FEF2-B6B2-CAFE-EFC297F8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978" y="2842267"/>
            <a:ext cx="2822575" cy="2340004"/>
          </a:xfrm>
          <a:prstGeom prst="parallelogram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8F99-6CB9-410E-6B98-4633E0B4342C}"/>
              </a:ext>
            </a:extLst>
          </p:cNvPr>
          <p:cNvSpPr txBox="1"/>
          <p:nvPr/>
        </p:nvSpPr>
        <p:spPr>
          <a:xfrm>
            <a:off x="6841170" y="5533419"/>
            <a:ext cx="5632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rgbClr val="C00000"/>
                </a:solidFill>
                <a:latin typeface="Arial"/>
                <a:cs typeface="Arial"/>
              </a:rPr>
              <a:t>Plantation Drives</a:t>
            </a:r>
            <a:endParaRPr lang="en-IN" b="1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571BE-340F-5BA8-EF7D-C771E9400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 r="2796"/>
          <a:stretch/>
        </p:blipFill>
        <p:spPr bwMode="auto">
          <a:xfrm>
            <a:off x="5464879" y="4266856"/>
            <a:ext cx="3152599" cy="2130767"/>
          </a:xfrm>
          <a:prstGeom prst="parallelogram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9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7CD38-4A68-F0D6-7E54-98D3814F1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6</a:t>
            </a:fld>
            <a:endParaRPr lang="en-IN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D808DB-9A08-E8EB-889D-F615BA17EE5A}"/>
              </a:ext>
            </a:extLst>
          </p:cNvPr>
          <p:cNvGraphicFramePr>
            <a:graphicFrameLocks/>
          </p:cNvGraphicFramePr>
          <p:nvPr/>
        </p:nvGraphicFramePr>
        <p:xfrm>
          <a:off x="2823" y="1257631"/>
          <a:ext cx="6670108" cy="284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03A1303-EDDF-2ECA-39CA-2DCCB1DC08BA}"/>
              </a:ext>
            </a:extLst>
          </p:cNvPr>
          <p:cNvGraphicFramePr>
            <a:graphicFrameLocks/>
          </p:cNvGraphicFramePr>
          <p:nvPr/>
        </p:nvGraphicFramePr>
        <p:xfrm>
          <a:off x="6959361" y="1360053"/>
          <a:ext cx="4267200" cy="2529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33E13FC-81C9-E88E-A770-43CC22D820CF}"/>
              </a:ext>
            </a:extLst>
          </p:cNvPr>
          <p:cNvSpPr/>
          <p:nvPr/>
        </p:nvSpPr>
        <p:spPr>
          <a:xfrm>
            <a:off x="2011997" y="915267"/>
            <a:ext cx="2651760" cy="3352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Tree Plantation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2F69A-3E41-C75C-99BB-622B0832B6C4}"/>
              </a:ext>
            </a:extLst>
          </p:cNvPr>
          <p:cNvSpPr/>
          <p:nvPr/>
        </p:nvSpPr>
        <p:spPr>
          <a:xfrm>
            <a:off x="7539411" y="912045"/>
            <a:ext cx="3107101" cy="335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Green Campus Expenditure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7BCA82-D3C0-33CC-94C8-EAD9D3B1B98D}"/>
              </a:ext>
            </a:extLst>
          </p:cNvPr>
          <p:cNvGraphicFramePr>
            <a:graphicFrameLocks noGrp="1"/>
          </p:cNvGraphicFramePr>
          <p:nvPr/>
        </p:nvGraphicFramePr>
        <p:xfrm>
          <a:off x="990987" y="4615841"/>
          <a:ext cx="4693781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160">
                  <a:extLst>
                    <a:ext uri="{9D8B030D-6E8A-4147-A177-3AD203B41FA5}">
                      <a16:colId xmlns:a16="http://schemas.microsoft.com/office/drawing/2014/main" val="1224730279"/>
                    </a:ext>
                  </a:extLst>
                </a:gridCol>
                <a:gridCol w="2905621">
                  <a:extLst>
                    <a:ext uri="{9D8B030D-6E8A-4147-A177-3AD203B41FA5}">
                      <a16:colId xmlns:a16="http://schemas.microsoft.com/office/drawing/2014/main" val="190634873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r>
                        <a:rPr lang="en-US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Carbon Footprint per Person (Tonnes CO2e)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64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1.8-2.0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228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KRMU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190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Global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27931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81C3ED9-118C-C3C0-A25B-F6E55E20DEB7}"/>
              </a:ext>
            </a:extLst>
          </p:cNvPr>
          <p:cNvSpPr/>
          <p:nvPr/>
        </p:nvSpPr>
        <p:spPr>
          <a:xfrm>
            <a:off x="1407159" y="4192492"/>
            <a:ext cx="3861435" cy="4233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cs typeface="Calibri"/>
              </a:rPr>
              <a:t>Carbon Footprint  KRMU 2023-24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5A9488-CC6C-D089-CFDD-FCBF0C09BA0C}"/>
              </a:ext>
            </a:extLst>
          </p:cNvPr>
          <p:cNvSpPr/>
          <p:nvPr/>
        </p:nvSpPr>
        <p:spPr>
          <a:xfrm>
            <a:off x="7767081" y="4002621"/>
            <a:ext cx="2651760" cy="335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CNG Buses</a:t>
            </a:r>
          </a:p>
        </p:txBody>
      </p:sp>
      <p:pic>
        <p:nvPicPr>
          <p:cNvPr id="10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9E287CF-DCD8-7B68-1E34-7B00DD88F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573" y="4337901"/>
            <a:ext cx="3484268" cy="2078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02D19-2477-49AE-2632-EFF4996BEC7C}"/>
              </a:ext>
            </a:extLst>
          </p:cNvPr>
          <p:cNvSpPr txBox="1"/>
          <p:nvPr/>
        </p:nvSpPr>
        <p:spPr>
          <a:xfrm>
            <a:off x="484945" y="199390"/>
            <a:ext cx="103996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PRACTICE</a:t>
            </a:r>
            <a:endParaRPr lang="en-US" sz="360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9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03670-7C3C-9A0C-8257-F1DF5016A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7</a:t>
            </a:fld>
            <a:endParaRPr lang="en-IN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69F4D8C9-D169-6438-55EC-58BFA9286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612825"/>
              </p:ext>
            </p:extLst>
          </p:nvPr>
        </p:nvGraphicFramePr>
        <p:xfrm>
          <a:off x="434350" y="1117335"/>
          <a:ext cx="7593232" cy="1882322"/>
        </p:xfrm>
        <a:graphic>
          <a:graphicData uri="http://schemas.openxmlformats.org/drawingml/2006/table">
            <a:tbl>
              <a:tblPr/>
              <a:tblGrid>
                <a:gridCol w="2319803">
                  <a:extLst>
                    <a:ext uri="{9D8B030D-6E8A-4147-A177-3AD203B41FA5}">
                      <a16:colId xmlns:a16="http://schemas.microsoft.com/office/drawing/2014/main" val="3399481697"/>
                    </a:ext>
                  </a:extLst>
                </a:gridCol>
                <a:gridCol w="1495829">
                  <a:extLst>
                    <a:ext uri="{9D8B030D-6E8A-4147-A177-3AD203B41FA5}">
                      <a16:colId xmlns:a16="http://schemas.microsoft.com/office/drawing/2014/main" val="26916364"/>
                    </a:ext>
                  </a:extLst>
                </a:gridCol>
                <a:gridCol w="1724005">
                  <a:extLst>
                    <a:ext uri="{9D8B030D-6E8A-4147-A177-3AD203B41FA5}">
                      <a16:colId xmlns:a16="http://schemas.microsoft.com/office/drawing/2014/main" val="3486045197"/>
                    </a:ext>
                  </a:extLst>
                </a:gridCol>
                <a:gridCol w="2053595">
                  <a:extLst>
                    <a:ext uri="{9D8B030D-6E8A-4147-A177-3AD203B41FA5}">
                      <a16:colId xmlns:a16="http://schemas.microsoft.com/office/drawing/2014/main" val="436235591"/>
                    </a:ext>
                  </a:extLst>
                </a:gridCol>
              </a:tblGrid>
              <a:tr h="41936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FUEL ENGINE CATEGORY &amp; TYPES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Commutating Size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Price PER DAY BASIS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ANNUAL BASIS             (260 Days a year)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677386"/>
                  </a:ext>
                </a:extLst>
              </a:tr>
              <a:tr h="4031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Private Buses, Cab, Private vehicles: DIESEL ENGINE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4,5 max 20 at a time 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800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208000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470584"/>
                  </a:ext>
                </a:extLst>
              </a:tr>
              <a:tr h="4031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Autos, Private Vehicles:  PETROL ENGINE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4,5 max 20 at a time 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600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156000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23021"/>
                  </a:ext>
                </a:extLst>
              </a:tr>
              <a:tr h="301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Public Transport CNG BUSES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20 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26000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641237"/>
                  </a:ext>
                </a:extLst>
              </a:tr>
              <a:tr h="301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SELF University Transport CNG BUSES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40 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73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18980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47181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807817-3B19-E12D-AE52-5E9E5961F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458293"/>
              </p:ext>
            </p:extLst>
          </p:nvPr>
        </p:nvGraphicFramePr>
        <p:xfrm>
          <a:off x="8213005" y="1117335"/>
          <a:ext cx="3363891" cy="1254680"/>
        </p:xfrm>
        <a:graphic>
          <a:graphicData uri="http://schemas.openxmlformats.org/drawingml/2006/table">
            <a:tbl>
              <a:tblPr/>
              <a:tblGrid>
                <a:gridCol w="397407">
                  <a:extLst>
                    <a:ext uri="{9D8B030D-6E8A-4147-A177-3AD203B41FA5}">
                      <a16:colId xmlns:a16="http://schemas.microsoft.com/office/drawing/2014/main" val="988970806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81943797"/>
                    </a:ext>
                  </a:extLst>
                </a:gridCol>
                <a:gridCol w="1169582">
                  <a:extLst>
                    <a:ext uri="{9D8B030D-6E8A-4147-A177-3AD203B41FA5}">
                      <a16:colId xmlns:a16="http://schemas.microsoft.com/office/drawing/2014/main" val="2675786055"/>
                    </a:ext>
                  </a:extLst>
                </a:gridCol>
                <a:gridCol w="1073888">
                  <a:extLst>
                    <a:ext uri="{9D8B030D-6E8A-4147-A177-3AD203B41FA5}">
                      <a16:colId xmlns:a16="http://schemas.microsoft.com/office/drawing/2014/main" val="2666782060"/>
                    </a:ext>
                  </a:extLst>
                </a:gridCol>
              </a:tblGrid>
              <a:tr h="31799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S.No</a:t>
                      </a:r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Source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Diesel Generator Consumption 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Co2 Emission Annual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578115"/>
                  </a:ext>
                </a:extLst>
              </a:tr>
              <a:tr h="31799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DG Set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275 </a:t>
                      </a:r>
                      <a:r>
                        <a:rPr lang="en-IN" sz="1200" b="0" i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Ltr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742.5 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67086"/>
                  </a:ext>
                </a:extLst>
              </a:tr>
              <a:tr h="30010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 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b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 tonnes Total Annual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b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826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0.505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40875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331495-C965-5A82-344D-1C746CF47FD3}"/>
              </a:ext>
            </a:extLst>
          </p:cNvPr>
          <p:cNvSpPr txBox="1"/>
          <p:nvPr/>
        </p:nvSpPr>
        <p:spPr>
          <a:xfrm>
            <a:off x="0" y="365941"/>
            <a:ext cx="10399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Carbon </a:t>
            </a:r>
            <a:r>
              <a:rPr lang="en-US" sz="2800" b="1" dirty="0" err="1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Footprinting</a:t>
            </a:r>
            <a:r>
              <a:rPr lang="en-US" sz="2800" b="1" dirty="0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 Calculation 2023-24</a:t>
            </a:r>
            <a:endParaRPr lang="en-US" dirty="0">
              <a:solidFill>
                <a:srgbClr val="23609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4C34C-D0CE-2014-FC90-25DA6C75505B}"/>
              </a:ext>
            </a:extLst>
          </p:cNvPr>
          <p:cNvSpPr txBox="1"/>
          <p:nvPr/>
        </p:nvSpPr>
        <p:spPr>
          <a:xfrm>
            <a:off x="8274465" y="3689496"/>
            <a:ext cx="3240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>
                <a:hlinkClick r:id="rId2" action="ppaction://hlinkfile"/>
              </a:rPr>
              <a:t>faculty google form for carbon footprint analysis.pdf</a:t>
            </a:r>
            <a:endParaRPr lang="en-US" sz="14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Segoe UI" panose="020B0502040204020203" pitchFamily="34" charset="0"/>
                <a:hlinkClick r:id="rId3"/>
              </a:rPr>
              <a:t>https://8billiontrees.com/carbon-offsets-credits/carbon-ecological-footprint-calculators/carbon-footprint-calculator-for-students/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Segoe UI" panose="020B0502040204020203" pitchFamily="34" charset="0"/>
                <a:hlinkClick r:id="rId4"/>
              </a:rPr>
              <a:t>https://yerun.eu/2021/04/uef-calculated-its-carbon-footprint-aims-to-become-carbon-neutral-by-2025/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B83CD-BB4E-7710-0148-E4150C14A196}"/>
              </a:ext>
            </a:extLst>
          </p:cNvPr>
          <p:cNvSpPr txBox="1"/>
          <p:nvPr/>
        </p:nvSpPr>
        <p:spPr>
          <a:xfrm>
            <a:off x="8335926" y="2814991"/>
            <a:ext cx="3363891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Relevant Links for data collection</a:t>
            </a:r>
            <a:endParaRPr lang="en-IN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120FE-055F-28A1-E6FE-E1AE772E7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25" y="3424086"/>
            <a:ext cx="6720994" cy="29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8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C78A8-56A8-DBCB-46D9-BE1CBA14C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8</a:t>
            </a:fld>
            <a:endParaRPr lang="en-I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A166D6-3E42-1F48-55F8-F795C4059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34239"/>
              </p:ext>
            </p:extLst>
          </p:nvPr>
        </p:nvGraphicFramePr>
        <p:xfrm>
          <a:off x="279582" y="1445853"/>
          <a:ext cx="7290450" cy="4640153"/>
        </p:xfrm>
        <a:graphic>
          <a:graphicData uri="http://schemas.openxmlformats.org/drawingml/2006/table">
            <a:tbl>
              <a:tblPr firstRow="1" firstCol="1" bandRow="1"/>
              <a:tblGrid>
                <a:gridCol w="736802">
                  <a:extLst>
                    <a:ext uri="{9D8B030D-6E8A-4147-A177-3AD203B41FA5}">
                      <a16:colId xmlns:a16="http://schemas.microsoft.com/office/drawing/2014/main" val="201836362"/>
                    </a:ext>
                  </a:extLst>
                </a:gridCol>
                <a:gridCol w="1010730">
                  <a:extLst>
                    <a:ext uri="{9D8B030D-6E8A-4147-A177-3AD203B41FA5}">
                      <a16:colId xmlns:a16="http://schemas.microsoft.com/office/drawing/2014/main" val="2395121296"/>
                    </a:ext>
                  </a:extLst>
                </a:gridCol>
                <a:gridCol w="795929">
                  <a:extLst>
                    <a:ext uri="{9D8B030D-6E8A-4147-A177-3AD203B41FA5}">
                      <a16:colId xmlns:a16="http://schemas.microsoft.com/office/drawing/2014/main" val="1709465610"/>
                    </a:ext>
                  </a:extLst>
                </a:gridCol>
                <a:gridCol w="1581472">
                  <a:extLst>
                    <a:ext uri="{9D8B030D-6E8A-4147-A177-3AD203B41FA5}">
                      <a16:colId xmlns:a16="http://schemas.microsoft.com/office/drawing/2014/main" val="539545349"/>
                    </a:ext>
                  </a:extLst>
                </a:gridCol>
                <a:gridCol w="975580">
                  <a:extLst>
                    <a:ext uri="{9D8B030D-6E8A-4147-A177-3AD203B41FA5}">
                      <a16:colId xmlns:a16="http://schemas.microsoft.com/office/drawing/2014/main" val="1230303248"/>
                    </a:ext>
                  </a:extLst>
                </a:gridCol>
                <a:gridCol w="1366670">
                  <a:extLst>
                    <a:ext uri="{9D8B030D-6E8A-4147-A177-3AD203B41FA5}">
                      <a16:colId xmlns:a16="http://schemas.microsoft.com/office/drawing/2014/main" val="821053643"/>
                    </a:ext>
                  </a:extLst>
                </a:gridCol>
                <a:gridCol w="823267">
                  <a:extLst>
                    <a:ext uri="{9D8B030D-6E8A-4147-A177-3AD203B41FA5}">
                      <a16:colId xmlns:a16="http://schemas.microsoft.com/office/drawing/2014/main" val="75645590"/>
                    </a:ext>
                  </a:extLst>
                </a:gridCol>
              </a:tblGrid>
              <a:tr h="987186">
                <a:tc gridSpan="7"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for Solar Panels</a:t>
                      </a:r>
                      <a:endParaRPr lang="en-US" sz="2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612" marR="104612" marT="52306" marB="52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985605"/>
                  </a:ext>
                </a:extLst>
              </a:tr>
              <a:tr h="1066987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Sr.No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Building 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No. of Panels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no. of solar panels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capacity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Rebate rate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003215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157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310 Kw/day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41850 units/month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025611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53383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23963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DG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65355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Hostel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493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57AAFF4-79FB-0507-AB87-D9C29BC70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97" y="1484618"/>
            <a:ext cx="2957071" cy="235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white box with wires and a black box with text&#10;&#10;Description automatically generated with medium confidence">
            <a:extLst>
              <a:ext uri="{FF2B5EF4-FFF2-40B4-BE49-F238E27FC236}">
                <a16:creationId xmlns:a16="http://schemas.microsoft.com/office/drawing/2014/main" id="{1E4AA83E-201A-D425-BA6D-DE1AB208B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15" y="3900839"/>
            <a:ext cx="3093208" cy="23200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20947-A57A-8C21-74F2-9D1FDECD2845}"/>
              </a:ext>
            </a:extLst>
          </p:cNvPr>
          <p:cNvSpPr txBox="1"/>
          <p:nvPr/>
        </p:nvSpPr>
        <p:spPr>
          <a:xfrm>
            <a:off x="1087951" y="313918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Solar Panel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4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EEC52-C884-B8A1-C58F-5732CCEEA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4863" y="6413626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9BFE38-7F09-E807-A4D0-845C39DED1B7}"/>
              </a:ext>
            </a:extLst>
          </p:cNvPr>
          <p:cNvSpPr txBox="1">
            <a:spLocks/>
          </p:cNvSpPr>
          <p:nvPr/>
        </p:nvSpPr>
        <p:spPr>
          <a:xfrm>
            <a:off x="4838818" y="2031307"/>
            <a:ext cx="6480720" cy="404286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E5972-2DA3-6958-933A-76C306824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0698" r="10626" b="6047"/>
          <a:stretch/>
        </p:blipFill>
        <p:spPr>
          <a:xfrm>
            <a:off x="5540896" y="1634932"/>
            <a:ext cx="3168352" cy="2195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7498B467-DE01-04C7-715E-88BCB835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00" y="4026765"/>
            <a:ext cx="2952328" cy="20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preview">
            <a:extLst>
              <a:ext uri="{FF2B5EF4-FFF2-40B4-BE49-F238E27FC236}">
                <a16:creationId xmlns:a16="http://schemas.microsoft.com/office/drawing/2014/main" id="{E6D6B9A3-5F47-CFF8-F65F-E20F288E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4" y="4069920"/>
            <a:ext cx="2736304" cy="19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DF5666-5991-DB9C-9D03-6628E82D930F}"/>
              </a:ext>
            </a:extLst>
          </p:cNvPr>
          <p:cNvSpPr/>
          <p:nvPr/>
        </p:nvSpPr>
        <p:spPr>
          <a:xfrm>
            <a:off x="3801634" y="6072467"/>
            <a:ext cx="5053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Organic Mushroom Cultivation Unit</a:t>
            </a:r>
          </a:p>
        </p:txBody>
      </p:sp>
      <p:pic>
        <p:nvPicPr>
          <p:cNvPr id="10" name="Picture 9" descr="A white tarp covering a building&#10;&#10;Description automatically generated">
            <a:extLst>
              <a:ext uri="{FF2B5EF4-FFF2-40B4-BE49-F238E27FC236}">
                <a16:creationId xmlns:a16="http://schemas.microsoft.com/office/drawing/2014/main" id="{B67A1182-8034-1EBE-7534-DDCFC5A5C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72" y="1543322"/>
            <a:ext cx="2520280" cy="22872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6D1A6-32FD-4F6A-30E7-9ABF2D62528E}"/>
              </a:ext>
            </a:extLst>
          </p:cNvPr>
          <p:cNvSpPr/>
          <p:nvPr/>
        </p:nvSpPr>
        <p:spPr>
          <a:xfrm>
            <a:off x="8709248" y="1156849"/>
            <a:ext cx="292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Poly House and Shade Net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FDF353-B156-6930-AE8B-D96DA50D9F0A}"/>
              </a:ext>
            </a:extLst>
          </p:cNvPr>
          <p:cNvSpPr/>
          <p:nvPr/>
        </p:nvSpPr>
        <p:spPr>
          <a:xfrm>
            <a:off x="5964358" y="1205868"/>
            <a:ext cx="2503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Organic Farming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12C8B-B05A-6C09-C2E1-EC18132F5670}"/>
              </a:ext>
            </a:extLst>
          </p:cNvPr>
          <p:cNvSpPr txBox="1"/>
          <p:nvPr/>
        </p:nvSpPr>
        <p:spPr>
          <a:xfrm>
            <a:off x="1434325" y="347828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SOAS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229548-6F24-9F24-8148-3DF4FB5F1A02}"/>
              </a:ext>
            </a:extLst>
          </p:cNvPr>
          <p:cNvSpPr/>
          <p:nvPr/>
        </p:nvSpPr>
        <p:spPr>
          <a:xfrm>
            <a:off x="-42246" y="6096066"/>
            <a:ext cx="2503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Vermicompost</a:t>
            </a:r>
          </a:p>
        </p:txBody>
      </p:sp>
      <p:pic>
        <p:nvPicPr>
          <p:cNvPr id="16" name="Picture 2" descr="Image preview">
            <a:extLst>
              <a:ext uri="{FF2B5EF4-FFF2-40B4-BE49-F238E27FC236}">
                <a16:creationId xmlns:a16="http://schemas.microsoft.com/office/drawing/2014/main" id="{E5321CAE-9BE7-1C2B-3162-2CE38CBF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2" y="4060874"/>
            <a:ext cx="2610663" cy="19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E5A0476-99AA-FFF4-F1B2-E580C468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566" y="4061975"/>
            <a:ext cx="2705779" cy="202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9E17AA-5DB6-6F93-7513-C622967C0637}"/>
              </a:ext>
            </a:extLst>
          </p:cNvPr>
          <p:cNvSpPr/>
          <p:nvPr/>
        </p:nvSpPr>
        <p:spPr>
          <a:xfrm>
            <a:off x="8637240" y="6091309"/>
            <a:ext cx="292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Field Crops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10322-4183-4E20-2E64-65B0DAEDAF60}"/>
              </a:ext>
            </a:extLst>
          </p:cNvPr>
          <p:cNvSpPr txBox="1"/>
          <p:nvPr/>
        </p:nvSpPr>
        <p:spPr>
          <a:xfrm>
            <a:off x="585713" y="2031307"/>
            <a:ext cx="4307198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Use of Chemical Fertilizers and Pesticide in Field Crops and  Horticulture Farming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43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ful product roadmap timeline_Win32_SL_v3" id="{061EDF52-E0A6-4B09-AC91-99376BDEAEBE}" vid="{EB6D99AA-2953-4511-BF11-744F79C1830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8930508-15A8-4522-9CF4-7B9C10893B6C}">
  <we:reference id="wa200007130" version="1.0.0.1" store="en-US" storeType="OMEX"/>
  <we:alternateReferences>
    <we:reference id="WA200007130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ba26cd-87bc-4afc-ab59-6493ed50cb8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E0B9AE1F0AF47A58096B0FE85D237" ma:contentTypeVersion="6" ma:contentTypeDescription="Create a new document." ma:contentTypeScope="" ma:versionID="eab7bb19ca471ab846bd803dcd82e371">
  <xsd:schema xmlns:xsd="http://www.w3.org/2001/XMLSchema" xmlns:xs="http://www.w3.org/2001/XMLSchema" xmlns:p="http://schemas.microsoft.com/office/2006/metadata/properties" xmlns:ns3="70ba26cd-87bc-4afc-ab59-6493ed50cb8d" targetNamespace="http://schemas.microsoft.com/office/2006/metadata/properties" ma:root="true" ma:fieldsID="acc1ad157bcb09bba259d9e8b5b36772" ns3:_="">
    <xsd:import namespace="70ba26cd-87bc-4afc-ab59-6493ed50cb8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a26cd-87bc-4afc-ab59-6493ed50cb8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31A7C5-BCD5-42B3-A758-A492FFEAE6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4CB2AD-50B0-4EFC-8816-7D4729A7CDDE}">
  <ds:schemaRefs>
    <ds:schemaRef ds:uri="70ba26cd-87bc-4afc-ab59-6493ed50cb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CFC76C-07E9-4E3C-999E-58EF9B204DC9}">
  <ds:schemaRefs>
    <ds:schemaRef ds:uri="70ba26cd-87bc-4afc-ab59-6493ed50cb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971</Words>
  <Application>Microsoft Office PowerPoint</Application>
  <PresentationFormat>Widescreen</PresentationFormat>
  <Paragraphs>221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Aptos</vt:lpstr>
      <vt:lpstr>Aptos Display</vt:lpstr>
      <vt:lpstr>Arial</vt:lpstr>
      <vt:lpstr>Arial,Sans-Serif</vt:lpstr>
      <vt:lpstr>Avenir Next LT Pro Light</vt:lpstr>
      <vt:lpstr>Calibri</vt:lpstr>
      <vt:lpstr>Roboto Condensed</vt:lpstr>
      <vt:lpstr>Rockwell</vt:lpstr>
      <vt:lpstr>Segoe UI</vt:lpstr>
      <vt:lpstr>Speak Pro</vt:lpstr>
      <vt:lpstr>Times New Roman</vt:lpstr>
      <vt:lpstr>Verdana</vt:lpstr>
      <vt:lpstr>Office Theme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OF HUMANITIES</dc:title>
  <dc:creator>manasvi maheshwari</dc:creator>
  <cp:lastModifiedBy>Vineet Dahiya</cp:lastModifiedBy>
  <cp:revision>36</cp:revision>
  <dcterms:created xsi:type="dcterms:W3CDTF">2024-08-07T04:48:25Z</dcterms:created>
  <dcterms:modified xsi:type="dcterms:W3CDTF">2025-06-13T08:59:51Z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0x010100D06E0B9AE1F0AF47A58096B0FE85D237</vt:lpwstr>
  </property>
</Properties>
</file>