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69" r:id="rId3"/>
    <p:sldId id="268" r:id="rId4"/>
    <p:sldId id="270" r:id="rId5"/>
    <p:sldId id="263" r:id="rId6"/>
    <p:sldId id="265" r:id="rId7"/>
    <p:sldId id="276" r:id="rId8"/>
    <p:sldId id="277" r:id="rId9"/>
    <p:sldId id="257" r:id="rId10"/>
    <p:sldId id="258" r:id="rId11"/>
    <p:sldId id="273" r:id="rId12"/>
    <p:sldId id="267" r:id="rId13"/>
    <p:sldId id="274" r:id="rId14"/>
    <p:sldId id="266" r:id="rId15"/>
    <p:sldId id="272" r:id="rId16"/>
    <p:sldId id="278" r:id="rId17"/>
    <p:sldId id="260" r:id="rId18"/>
    <p:sldId id="262" r:id="rId19"/>
    <p:sldId id="271"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AB998A-FCC9-A422-9E63-470200184D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698BEEA8-66BE-33DC-8355-D7BA0E5178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7B14FA-A901-4C54-8834-DC2093B35CA5}" type="datetimeFigureOut">
              <a:rPr lang="en-IN" smtClean="0"/>
              <a:t>13-06-2025</a:t>
            </a:fld>
            <a:endParaRPr lang="en-IN"/>
          </a:p>
        </p:txBody>
      </p:sp>
      <p:sp>
        <p:nvSpPr>
          <p:cNvPr id="4" name="Footer Placeholder 3">
            <a:extLst>
              <a:ext uri="{FF2B5EF4-FFF2-40B4-BE49-F238E27FC236}">
                <a16:creationId xmlns:a16="http://schemas.microsoft.com/office/drawing/2014/main" id="{7C18C8FE-D370-9369-DCEE-58F419B1F8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82C09F1B-A40D-9AEA-8566-C1FF2DE99C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64666B-5692-4386-A559-52A1E0364DCB}" type="slidenum">
              <a:rPr lang="en-IN" smtClean="0"/>
              <a:t>‹#›</a:t>
            </a:fld>
            <a:endParaRPr lang="en-IN"/>
          </a:p>
        </p:txBody>
      </p:sp>
    </p:spTree>
    <p:extLst>
      <p:ext uri="{BB962C8B-B14F-4D97-AF65-F5344CB8AC3E}">
        <p14:creationId xmlns:p14="http://schemas.microsoft.com/office/powerpoint/2010/main" val="2984123116"/>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13826-D61F-47F4-8E35-7F640FCDF293}" type="datetimeFigureOut">
              <a:rPr lang="en-IN" smtClean="0"/>
              <a:t>13-06-2025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C01476-1F97-4B0B-8DFD-9504CCF5A672}" type="slidenum">
              <a:rPr lang="en-IN" smtClean="0"/>
              <a:t>‹#›</a:t>
            </a:fld>
            <a:endParaRPr lang="en-IN"/>
          </a:p>
        </p:txBody>
      </p:sp>
    </p:spTree>
    <p:extLst>
      <p:ext uri="{BB962C8B-B14F-4D97-AF65-F5344CB8AC3E}">
        <p14:creationId xmlns:p14="http://schemas.microsoft.com/office/powerpoint/2010/main" val="2774643388"/>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p:nvPr>
        </p:nvSpPr>
        <p:spPr/>
        <p:txBody>
          <a:bodyPr/>
          <a:lstStyle/>
          <a:p>
            <a:endParaRPr lang="en-IN"/>
          </a:p>
        </p:txBody>
      </p:sp>
    </p:spTree>
    <p:extLst>
      <p:ext uri="{BB962C8B-B14F-4D97-AF65-F5344CB8AC3E}">
        <p14:creationId xmlns:p14="http://schemas.microsoft.com/office/powerpoint/2010/main" val="91449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Header Placeholder 3"/>
          <p:cNvSpPr>
            <a:spLocks noGrp="1"/>
          </p:cNvSpPr>
          <p:nvPr>
            <p:ph type="hdr" sz="quarter"/>
          </p:nvPr>
        </p:nvSpPr>
        <p:spPr/>
        <p:txBody>
          <a:bodyPr/>
          <a:lstStyle/>
          <a:p>
            <a:endParaRPr lang="en-IN"/>
          </a:p>
        </p:txBody>
      </p:sp>
    </p:spTree>
    <p:extLst>
      <p:ext uri="{BB962C8B-B14F-4D97-AF65-F5344CB8AC3E}">
        <p14:creationId xmlns:p14="http://schemas.microsoft.com/office/powerpoint/2010/main" val="42173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02A32-7572-C6D8-743F-904D28293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AFF11-827F-3FF0-912A-BE0D43863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02C26-7462-D58A-79CA-15831A5985D0}"/>
              </a:ext>
            </a:extLst>
          </p:cNvPr>
          <p:cNvSpPr>
            <a:spLocks noGrp="1"/>
          </p:cNvSpPr>
          <p:nvPr>
            <p:ph type="body" idx="1"/>
          </p:nvPr>
        </p:nvSpPr>
        <p:spPr/>
        <p:txBody>
          <a:bodyPr/>
          <a:lstStyle/>
          <a:p>
            <a:endParaRPr lang="en-IN" dirty="0"/>
          </a:p>
        </p:txBody>
      </p:sp>
      <p:sp>
        <p:nvSpPr>
          <p:cNvPr id="4" name="Header Placeholder 3">
            <a:extLst>
              <a:ext uri="{FF2B5EF4-FFF2-40B4-BE49-F238E27FC236}">
                <a16:creationId xmlns:a16="http://schemas.microsoft.com/office/drawing/2014/main" id="{84EFE9AD-68B2-9F0B-6AAD-634D4D3E32B0}"/>
              </a:ext>
            </a:extLst>
          </p:cNvPr>
          <p:cNvSpPr>
            <a:spLocks noGrp="1"/>
          </p:cNvSpPr>
          <p:nvPr>
            <p:ph type="hdr" sz="quarter"/>
          </p:nvPr>
        </p:nvSpPr>
        <p:spPr/>
        <p:txBody>
          <a:bodyPr/>
          <a:lstStyle/>
          <a:p>
            <a:endParaRPr lang="en-IN"/>
          </a:p>
        </p:txBody>
      </p:sp>
    </p:spTree>
    <p:extLst>
      <p:ext uri="{BB962C8B-B14F-4D97-AF65-F5344CB8AC3E}">
        <p14:creationId xmlns:p14="http://schemas.microsoft.com/office/powerpoint/2010/main" val="373500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1661C-6486-6313-64A7-41CD5D341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87FCC-B311-ABCB-4775-BBFF41407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5DBB5-027B-982D-3F0E-A1C46DA8B465}"/>
              </a:ext>
            </a:extLst>
          </p:cNvPr>
          <p:cNvSpPr>
            <a:spLocks noGrp="1"/>
          </p:cNvSpPr>
          <p:nvPr>
            <p:ph type="body" idx="1"/>
          </p:nvPr>
        </p:nvSpPr>
        <p:spPr/>
        <p:txBody>
          <a:bodyPr/>
          <a:lstStyle/>
          <a:p>
            <a:endParaRPr lang="en-IN" dirty="0"/>
          </a:p>
        </p:txBody>
      </p:sp>
      <p:sp>
        <p:nvSpPr>
          <p:cNvPr id="4" name="Header Placeholder 3">
            <a:extLst>
              <a:ext uri="{FF2B5EF4-FFF2-40B4-BE49-F238E27FC236}">
                <a16:creationId xmlns:a16="http://schemas.microsoft.com/office/drawing/2014/main" id="{C7BA643E-F666-7B3D-5186-8F0AB60235C3}"/>
              </a:ext>
            </a:extLst>
          </p:cNvPr>
          <p:cNvSpPr>
            <a:spLocks noGrp="1"/>
          </p:cNvSpPr>
          <p:nvPr>
            <p:ph type="hdr" sz="quarter"/>
          </p:nvPr>
        </p:nvSpPr>
        <p:spPr/>
        <p:txBody>
          <a:bodyPr/>
          <a:lstStyle/>
          <a:p>
            <a:endParaRPr lang="en-IN"/>
          </a:p>
        </p:txBody>
      </p:sp>
    </p:spTree>
    <p:extLst>
      <p:ext uri="{BB962C8B-B14F-4D97-AF65-F5344CB8AC3E}">
        <p14:creationId xmlns:p14="http://schemas.microsoft.com/office/powerpoint/2010/main" val="304068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3046-EFA2-3FF4-37B0-4B0227E122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E601E5E-C5C8-E59D-9210-869FFEC968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948AF4F-ED1C-F83A-1BE9-0EA2B0925F23}"/>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5" name="Footer Placeholder 4">
            <a:extLst>
              <a:ext uri="{FF2B5EF4-FFF2-40B4-BE49-F238E27FC236}">
                <a16:creationId xmlns:a16="http://schemas.microsoft.com/office/drawing/2014/main" id="{99450852-D265-02DB-68F5-9284CA516F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3747C4C-4E9B-5DF1-852E-C7169EE1E047}"/>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1343516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00E5-E155-C436-5B35-A75F94328C5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BB34270-9312-24C6-8644-57C7C341CE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9D3E63C-1408-287D-F013-942AB5C2C251}"/>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5" name="Footer Placeholder 4">
            <a:extLst>
              <a:ext uri="{FF2B5EF4-FFF2-40B4-BE49-F238E27FC236}">
                <a16:creationId xmlns:a16="http://schemas.microsoft.com/office/drawing/2014/main" id="{B6A1C254-40BD-0492-8F8F-10EFD98092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FC98C05-3708-CAA5-0741-2CF2952E8B68}"/>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2416654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0D18E-1598-2448-600F-442F44AD0A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F04DD87-3352-8B77-345B-9489A0F2DA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982181-42EC-1D00-3CF8-39CBD78A0FF7}"/>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5" name="Footer Placeholder 4">
            <a:extLst>
              <a:ext uri="{FF2B5EF4-FFF2-40B4-BE49-F238E27FC236}">
                <a16:creationId xmlns:a16="http://schemas.microsoft.com/office/drawing/2014/main" id="{2C7356CE-F8FF-9841-03F7-136FABEC16A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B5695B0-9F53-F4BD-DA8F-C2190DF57235}"/>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103657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1201F-AE49-1E5C-9F17-BF7184C95A6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3CE473-B286-DDE9-C7D9-1593CBED49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528D79-2053-AA7D-88FD-32AC43E706A5}"/>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5" name="Footer Placeholder 4">
            <a:extLst>
              <a:ext uri="{FF2B5EF4-FFF2-40B4-BE49-F238E27FC236}">
                <a16:creationId xmlns:a16="http://schemas.microsoft.com/office/drawing/2014/main" id="{A2608268-FD30-1D13-8C66-A956793129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465840-53BA-094D-20E8-1371C39BB1A9}"/>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212778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35F1-A02D-A807-CFDF-479E8A649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2A5CDE4-527C-C74F-3069-400C95CED7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6C7288-2B5F-321B-2149-E2AFE9FCF586}"/>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5" name="Footer Placeholder 4">
            <a:extLst>
              <a:ext uri="{FF2B5EF4-FFF2-40B4-BE49-F238E27FC236}">
                <a16:creationId xmlns:a16="http://schemas.microsoft.com/office/drawing/2014/main" id="{9A38FDAF-173F-9EF1-59A3-7B9491E2BF0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78E9F00-CEAC-88C4-A8EB-A86BF7CED25D}"/>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207883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8353-DA49-3F1A-6A39-A4AC154B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70B4D4-AE35-71D2-E4F6-D64ECF7D6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C82A6C0-C97D-A376-D339-654162EE9C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412C409-0EFF-7D02-CA4D-EA2D5BA3AA02}"/>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6" name="Footer Placeholder 5">
            <a:extLst>
              <a:ext uri="{FF2B5EF4-FFF2-40B4-BE49-F238E27FC236}">
                <a16:creationId xmlns:a16="http://schemas.microsoft.com/office/drawing/2014/main" id="{D72498EB-7012-685C-AC9A-80EBDE199FB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C2190D0-60F9-16D7-6D1B-1FB97F15CAEA}"/>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38691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F62FB-0977-792D-8040-23B98B77A62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066E9B2-D4E5-F4EB-AC74-FCF236FEA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0CC3BD-27EB-564E-55C6-9170DDBF76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26C6D45-77F5-DA3D-52EA-86A6FEC6F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E2052B-7756-B865-DBDA-BAE201D7E2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F6F5AB3-55A8-66CE-B08D-E859835FE415}"/>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8" name="Footer Placeholder 7">
            <a:extLst>
              <a:ext uri="{FF2B5EF4-FFF2-40B4-BE49-F238E27FC236}">
                <a16:creationId xmlns:a16="http://schemas.microsoft.com/office/drawing/2014/main" id="{38669900-2440-3A17-FA58-0FE4B018C35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5A011C6-C354-7528-30C9-C358EBEC85C1}"/>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3175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1036-0F02-6456-C011-864230047C5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E66D840-972B-1706-79FC-4AD0FB0AE264}"/>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4" name="Footer Placeholder 3">
            <a:extLst>
              <a:ext uri="{FF2B5EF4-FFF2-40B4-BE49-F238E27FC236}">
                <a16:creationId xmlns:a16="http://schemas.microsoft.com/office/drawing/2014/main" id="{349C32D7-118B-3062-082A-D1609D9069E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600B881-4610-0E6F-A0E2-63DDA059B2A2}"/>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59624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1B56B6-3D96-9951-FBDA-BEB48C46B533}"/>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3" name="Footer Placeholder 2">
            <a:extLst>
              <a:ext uri="{FF2B5EF4-FFF2-40B4-BE49-F238E27FC236}">
                <a16:creationId xmlns:a16="http://schemas.microsoft.com/office/drawing/2014/main" id="{73120308-90FA-4A37-8B25-1573A6BB6A8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5E90E29-CDAD-D97F-6481-231335366270}"/>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273757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E7EF-8926-03B4-FD02-4481FCBB5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8FD1A13D-AE3F-9AEC-DD47-C2BD71FFA1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1D06E9E-E3C5-7EB1-752B-8771E209F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BF877-E9AD-74D2-5845-34262FDBA9AE}"/>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6" name="Footer Placeholder 5">
            <a:extLst>
              <a:ext uri="{FF2B5EF4-FFF2-40B4-BE49-F238E27FC236}">
                <a16:creationId xmlns:a16="http://schemas.microsoft.com/office/drawing/2014/main" id="{D9563343-25FA-FF25-5A10-F59F2D22355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E25C71D-91D0-FB0E-5E67-9F939CA8F9B5}"/>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291142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E9C0-6DBF-0E84-7B4B-5A2E8C816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20456B0-442B-81B1-CAFB-E7A9E09766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59595EF7-CBCC-7CD6-64FF-5D5A56765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C797CE-AD81-9524-4884-0771D2E06E15}"/>
              </a:ext>
            </a:extLst>
          </p:cNvPr>
          <p:cNvSpPr>
            <a:spLocks noGrp="1"/>
          </p:cNvSpPr>
          <p:nvPr>
            <p:ph type="dt" sz="half" idx="10"/>
          </p:nvPr>
        </p:nvSpPr>
        <p:spPr/>
        <p:txBody>
          <a:bodyPr/>
          <a:lstStyle/>
          <a:p>
            <a:fld id="{84F8FD30-1F84-4674-8E4E-F1E5A6331900}" type="datetimeFigureOut">
              <a:rPr lang="en-IN" smtClean="0"/>
              <a:t>13-06-2025</a:t>
            </a:fld>
            <a:endParaRPr lang="en-IN"/>
          </a:p>
        </p:txBody>
      </p:sp>
      <p:sp>
        <p:nvSpPr>
          <p:cNvPr id="6" name="Footer Placeholder 5">
            <a:extLst>
              <a:ext uri="{FF2B5EF4-FFF2-40B4-BE49-F238E27FC236}">
                <a16:creationId xmlns:a16="http://schemas.microsoft.com/office/drawing/2014/main" id="{73CC5421-3C63-5803-E3BC-85F3CA7591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E37860B-F0A2-60B2-13D0-7E43F977896B}"/>
              </a:ext>
            </a:extLst>
          </p:cNvPr>
          <p:cNvSpPr>
            <a:spLocks noGrp="1"/>
          </p:cNvSpPr>
          <p:nvPr>
            <p:ph type="sldNum" sz="quarter" idx="12"/>
          </p:nvPr>
        </p:nvSpPr>
        <p:spPr/>
        <p:txBody>
          <a:bodyPr/>
          <a:lstStyle/>
          <a:p>
            <a:fld id="{E85D8212-0C80-4E65-9814-E4F2C92EC2FD}" type="slidenum">
              <a:rPr lang="en-IN" smtClean="0"/>
              <a:t>‹#›</a:t>
            </a:fld>
            <a:endParaRPr lang="en-IN"/>
          </a:p>
        </p:txBody>
      </p:sp>
    </p:spTree>
    <p:extLst>
      <p:ext uri="{BB962C8B-B14F-4D97-AF65-F5344CB8AC3E}">
        <p14:creationId xmlns:p14="http://schemas.microsoft.com/office/powerpoint/2010/main" val="1960167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7EB843-44BD-79EE-09DE-4DC9C77661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1C29BC6-DD2E-992F-119D-E0785CC189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9AEC99-D2C0-44D6-0B16-62754574D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F8FD30-1F84-4674-8E4E-F1E5A6331900}" type="datetimeFigureOut">
              <a:rPr lang="en-IN" smtClean="0"/>
              <a:t>13-06-2025</a:t>
            </a:fld>
            <a:endParaRPr lang="en-IN"/>
          </a:p>
        </p:txBody>
      </p:sp>
      <p:sp>
        <p:nvSpPr>
          <p:cNvPr id="5" name="Footer Placeholder 4">
            <a:extLst>
              <a:ext uri="{FF2B5EF4-FFF2-40B4-BE49-F238E27FC236}">
                <a16:creationId xmlns:a16="http://schemas.microsoft.com/office/drawing/2014/main" id="{B61DACDF-09FC-3D48-62E5-4E2FE5E71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585817CF-81E7-8190-FA3E-445E1F6C5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5D8212-0C80-4E65-9814-E4F2C92EC2FD}" type="slidenum">
              <a:rPr lang="en-IN" smtClean="0"/>
              <a:t>‹#›</a:t>
            </a:fld>
            <a:endParaRPr lang="en-IN"/>
          </a:p>
        </p:txBody>
      </p:sp>
    </p:spTree>
    <p:extLst>
      <p:ext uri="{BB962C8B-B14F-4D97-AF65-F5344CB8AC3E}">
        <p14:creationId xmlns:p14="http://schemas.microsoft.com/office/powerpoint/2010/main" val="606339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2.png"/><Relationship Id="rId12"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3" Type="http://schemas.openxmlformats.org/officeDocument/2006/relationships/image" Target="../media/image1.png"/><Relationship Id="rId7" Type="http://schemas.openxmlformats.org/officeDocument/2006/relationships/image" Target="../media/image34.jpeg"/><Relationship Id="rId12"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7.jpeg"/><Relationship Id="rId5" Type="http://schemas.openxmlformats.org/officeDocument/2006/relationships/image" Target="../media/image32.jpeg"/><Relationship Id="rId10" Type="http://schemas.openxmlformats.org/officeDocument/2006/relationships/hyperlink" Target="https://krmangalameduin-my.sharepoint.com/personal/piyush_krmangalam_edu_in/_layouts/15/onedrive.aspx?id=%2Fpersonal%2Fpiyush%5Fkrmangalam%5Fedu%5Fin%2FDocuments%2FKRMU%202025%2FSOET%2FRoborush%2FRoborush&amp;ct=1749463123798&amp;or=OWA%2DNT%2DMail&amp;cid=b4b7dd58%2Dfc3b%2D157f%2D96f2%2D1ce3f1538115&amp;ga=1" TargetMode="External"/><Relationship Id="rId4" Type="http://schemas.openxmlformats.org/officeDocument/2006/relationships/image" Target="../media/image2.png"/><Relationship Id="rId9" Type="http://schemas.openxmlformats.org/officeDocument/2006/relationships/image" Target="../media/image36.jpeg"/><Relationship Id="rId14"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hyperlink" Target="https://krmangalameduin-my.sharepoint.com/:v:/g/personal/ayyalakishore_krmangalam_edu_in/ERHzO-FgTlRMvPyQYhkYXc8BXD5-GSMVoU7bbp54AlP5vg?nav=eyJyZWZlcnJhbEluZm8iOnsicmVmZXJyYWxBcHAiOiJPbmVEcml2ZUZvckJ1c2luZXNzIiwicmVmZXJyYWxBcHBQbGF0Zm9ybSI6IldlYiIsInJlZmVycmFsTW9kZSI6InZpZXciLCJyZWZlcnJhbFZpZXciOiJNeUZpbGVzTGlua0NvcHkifX0&amp;e=JJ4bdn" TargetMode="External"/><Relationship Id="rId3" Type="http://schemas.openxmlformats.org/officeDocument/2006/relationships/image" Target="../media/image41.png"/><Relationship Id="rId7" Type="http://schemas.openxmlformats.org/officeDocument/2006/relationships/hyperlink" Target="https://krmangalameduin-my.sharepoint.com/:v:/g/personal/ayyalakishore_krmangalam_edu_in/EaBKH-lTacRJt30L6_4s-4IBdq1J9KEVOL_hVQGse-Visg?nav=eyJyZWZlcnJhbEluZm8iOnsicmVmZXJyYWxBcHAiOiJPbmVEcml2ZUZvckJ1c2luZXNzIiwicmVmZXJyYWxBcHBQbGF0Zm9ybSI6IldlYiIsInJlZmVycmFsTW9kZSI6InZpZXciLCJyZWZlcnJhbFZpZXciOiJNeUZpbGVzTGlua0NvcHkifX0&amp;e=cWY1FK" TargetMode="External"/><Relationship Id="rId12" Type="http://schemas.openxmlformats.org/officeDocument/2006/relationships/hyperlink" Target="https://krmangalameduin-my.sharepoint.com/:b:/g/personal/ayyalakishore_krmangalam_edu_in/EfC5Ow4jFYhOu63OhjkMaOsBin4Pm7i-Un2UYAFgMmCSvQ?e=XsPyd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hyperlink" Target="https://krmangalameduin-my.sharepoint.com/:v:/g/personal/ayyalakishore_krmangalam_edu_in/EesN_CJH0ZBElNmCiMYWm5ABFX5UJicMd4mbvxns8MUwWA?nav=eyJyZWZlcnJhbEluZm8iOnsicmVmZXJyYWxBcHAiOiJPbmVEcml2ZUZvckJ1c2luZXNzIiwicmVmZXJyYWxBcHBQbGF0Zm9ybSI6IldlYiIsInJlZmVycmFsTW9kZSI6InZpZXciLCJyZWZlcnJhbFZpZXciOiJNeUZpbGVzTGlua0NvcHkifX0&amp;e=xrxkUT" TargetMode="External"/><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krmangalameduin-my.sharepoint.com/:b:/g/personal/ayyalakishore_krmangalam_edu_in/EUKybsrN_VFDpjN255RMMdYBwOMU7CumieAFsU7gFgcx6Q?e=LExtS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krmangalameduin-my.sharepoint.com/:b:/g/personal/ayyalakishore_krmangalam_edu_in/ETKwh5pyixNOtrn0pTbKFlsBp_j5qzBucXIXVzS-kutRiw?e=PuK8Jj"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s://www.milagrowhumantech.com/pages/book-a-demo?gad_source=1&amp;gad_campaignid=22309900228&amp;gbraid=0AAAAADm_3h80jVzPEC0I_NuC4xFy7knUr&amp;gclid=Cj0KCQjw0qTCBhCmARIsAAj8C4aY2Tm8HgxV0td6NF4Hstw5IFwA3gkOPsxRY7P6v2ORimXBlueM464aArNvEALw_wcB"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hyperlink" Target="https://krmangalameduin-my.sharepoint.com/:b:/g/personal/ayyalakishore_krmangalam_edu_in/EftJkgodKC9Pv0rhehyerrMBa411Na6bPWJaf_HltGt-RA?e=KLK3jK" TargetMode="External"/><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hyperlink" Target="https://krmangalameduin-my.sharepoint.com/:i:/g/personal/ayyalakishore_krmangalam_edu_in/EZGzcWFKHAdFugp1rsGqeyEBY6BdL7FGJrI-Hcq7zb5RrQ?e=0xi7Ea"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hyperlink" Target="https://krmangalameduin-my.sharepoint.com/:b:/g/personal/ayyalakishore_krmangalam_edu_in/EZhsgL6ZKodOoNFIRtgEg5cB6OcHYxyAU4P0Bq5bQcssDA?e=daerH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hyperlink" Target="https://phoenixdroneflying.com/" TargetMode="External"/><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hyperlink" Target="https://krmangalameduin-my.sharepoint.com/:b:/g/personal/ayyalakishore_krmangalam_edu_in/EYFNGIRT08xBlQ7fKSlq4JABwRC0alDw1yC9dKveHQ5fSA?e=iAD2n5" TargetMode="External"/><Relationship Id="rId5" Type="http://schemas.openxmlformats.org/officeDocument/2006/relationships/hyperlink" Target="https://addverb.com/?utm_source=google&amp;utm_medium=google_ads&amp;utm_campaign=Brand_Exact_140225&amp;utm_content=Brand_Exact_KWs&amp;utm_term=addverb&amp;utm_lms=Exact&amp;gad_source=1&amp;gad_campaignid=22231433949&amp;gbraid=0AAAAA9-KGTpq_U-xbIWx1qBmMK0lu_O5K&amp;gclid=CjwKCAjwr5_CBhBlEiwAzfwYuAQNOKYikrp5kbd77NprIeDm0TjivTECvwzBXoZqgMTe07xMzpij1RoCcuMQAvD_BwE" TargetMode="External"/><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hyperlink" Target="https://krmangalameduin-my.sharepoint.com/:b:/g/personal/ayyalakishore_krmangalam_edu_in/EXhNV_wSEC9IqdyxYoOy4A0B2sUe7OsiwDLOdiRtrHtm1w?e=f5J1Fh"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hyperlink" Target="https://krmangalameduin-my.sharepoint.com/:x:/g/personal/ayyalakishore_krmangalam_edu_in/EZNbxa1flIdNuEj7jR2piQUBt2gHOCTQCDVNOG6uBLStdQ?e=CBiMF2" TargetMode="External"/><Relationship Id="rId4" Type="http://schemas.openxmlformats.org/officeDocument/2006/relationships/image" Target="../media/image17.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18C4B-D984-9699-FC1F-7E5B12CD1DB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2050" name="Picture 2">
            <a:extLst>
              <a:ext uri="{FF2B5EF4-FFF2-40B4-BE49-F238E27FC236}">
                <a16:creationId xmlns:a16="http://schemas.microsoft.com/office/drawing/2014/main" id="{2CCE5768-A5F7-29E2-6D6B-BE8DD3672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01" y="20181"/>
            <a:ext cx="703720" cy="7037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9196DA-75EA-E7BF-2EE9-E6704CF47AC2}"/>
              </a:ext>
            </a:extLst>
          </p:cNvPr>
          <p:cNvSpPr txBox="1"/>
          <p:nvPr/>
        </p:nvSpPr>
        <p:spPr>
          <a:xfrm>
            <a:off x="1914523" y="469293"/>
            <a:ext cx="8534400" cy="2585323"/>
          </a:xfrm>
          <a:prstGeom prst="rect">
            <a:avLst/>
          </a:prstGeom>
          <a:noFill/>
        </p:spPr>
        <p:txBody>
          <a:bodyPr wrap="square">
            <a:spAutoFit/>
          </a:bodyPr>
          <a:lstStyle/>
          <a:p>
            <a:pPr algn="ctr"/>
            <a:r>
              <a:rPr lang="en-US" sz="5400" dirty="0">
                <a:solidFill>
                  <a:srgbClr val="0070C0"/>
                </a:solidFill>
                <a:latin typeface="Times New Roman" panose="02020603050405020304" pitchFamily="18" charset="0"/>
                <a:cs typeface="Times New Roman" panose="02020603050405020304" pitchFamily="18" charset="0"/>
              </a:rPr>
              <a:t> Centre of </a:t>
            </a:r>
            <a:r>
              <a:rPr lang="en-US" sz="5400" dirty="0">
                <a:solidFill>
                  <a:srgbClr val="FF0000"/>
                </a:solidFill>
                <a:latin typeface="Times New Roman" panose="02020603050405020304" pitchFamily="18" charset="0"/>
                <a:cs typeface="Times New Roman" panose="02020603050405020304" pitchFamily="18" charset="0"/>
              </a:rPr>
              <a:t>Excellence</a:t>
            </a:r>
            <a:r>
              <a:rPr lang="en-US" sz="5400" dirty="0">
                <a:solidFill>
                  <a:srgbClr val="0070C0"/>
                </a:solidFill>
                <a:latin typeface="Times New Roman" panose="02020603050405020304" pitchFamily="18" charset="0"/>
                <a:cs typeface="Times New Roman" panose="02020603050405020304" pitchFamily="18" charset="0"/>
              </a:rPr>
              <a:t> </a:t>
            </a:r>
          </a:p>
          <a:p>
            <a:pPr algn="ctr"/>
            <a:r>
              <a:rPr lang="en-US" sz="5400" dirty="0">
                <a:solidFill>
                  <a:srgbClr val="0070C0"/>
                </a:solidFill>
                <a:latin typeface="Times New Roman" panose="02020603050405020304" pitchFamily="18" charset="0"/>
                <a:cs typeface="Times New Roman" panose="02020603050405020304" pitchFamily="18" charset="0"/>
              </a:rPr>
              <a:t>i</a:t>
            </a:r>
            <a:r>
              <a:rPr lang="en-US" sz="5400" dirty="0">
                <a:solidFill>
                  <a:srgbClr val="FF0000"/>
                </a:solidFill>
                <a:latin typeface="Times New Roman" panose="02020603050405020304" pitchFamily="18" charset="0"/>
                <a:cs typeface="Times New Roman" panose="02020603050405020304" pitchFamily="18" charset="0"/>
              </a:rPr>
              <a:t>n</a:t>
            </a:r>
            <a:r>
              <a:rPr lang="en-US" sz="5400" dirty="0">
                <a:solidFill>
                  <a:srgbClr val="0070C0"/>
                </a:solidFill>
                <a:latin typeface="Times New Roman" panose="02020603050405020304" pitchFamily="18" charset="0"/>
                <a:cs typeface="Times New Roman" panose="02020603050405020304" pitchFamily="18" charset="0"/>
              </a:rPr>
              <a:t> </a:t>
            </a:r>
          </a:p>
          <a:p>
            <a:pPr algn="ctr"/>
            <a:r>
              <a:rPr lang="en-US" sz="5400" dirty="0">
                <a:solidFill>
                  <a:srgbClr val="0070C0"/>
                </a:solidFill>
                <a:latin typeface="Times New Roman" panose="02020603050405020304" pitchFamily="18" charset="0"/>
                <a:cs typeface="Times New Roman" panose="02020603050405020304" pitchFamily="18" charset="0"/>
              </a:rPr>
              <a:t>Robotics and </a:t>
            </a:r>
            <a:r>
              <a:rPr lang="en-US" sz="5400" dirty="0">
                <a:solidFill>
                  <a:srgbClr val="FF0000"/>
                </a:solidFill>
                <a:latin typeface="Times New Roman" panose="02020603050405020304" pitchFamily="18" charset="0"/>
                <a:cs typeface="Times New Roman" panose="02020603050405020304" pitchFamily="18" charset="0"/>
              </a:rPr>
              <a:t>Automation</a:t>
            </a:r>
          </a:p>
        </p:txBody>
      </p:sp>
      <p:sp>
        <p:nvSpPr>
          <p:cNvPr id="11" name="Rectangle 10">
            <a:extLst>
              <a:ext uri="{FF2B5EF4-FFF2-40B4-BE49-F238E27FC236}">
                <a16:creationId xmlns:a16="http://schemas.microsoft.com/office/drawing/2014/main" id="{F9FEAEFB-29A9-6DB2-C381-4D073DC59650}"/>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2" name="Rectangle 11">
            <a:extLst>
              <a:ext uri="{FF2B5EF4-FFF2-40B4-BE49-F238E27FC236}">
                <a16:creationId xmlns:a16="http://schemas.microsoft.com/office/drawing/2014/main" id="{E93A8043-D9DE-440C-B397-52837CFD5C78}"/>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1026" name="Picture 2" descr="National Assessment and Accreditation Council - Wikipedia">
            <a:extLst>
              <a:ext uri="{FF2B5EF4-FFF2-40B4-BE49-F238E27FC236}">
                <a16:creationId xmlns:a16="http://schemas.microsoft.com/office/drawing/2014/main" id="{7701E694-0DB8-76D4-7FFD-19E7CD946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392" y="4028986"/>
            <a:ext cx="1277216" cy="1218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6DEC63-C14A-5583-FABC-BBA680C95392}"/>
              </a:ext>
            </a:extLst>
          </p:cNvPr>
          <p:cNvSpPr txBox="1"/>
          <p:nvPr/>
        </p:nvSpPr>
        <p:spPr>
          <a:xfrm>
            <a:off x="3334150" y="5835179"/>
            <a:ext cx="5695149" cy="646331"/>
          </a:xfrm>
          <a:prstGeom prst="rect">
            <a:avLst/>
          </a:prstGeom>
          <a:noFill/>
        </p:spPr>
        <p:txBody>
          <a:bodyPr wrap="none" rtlCol="0">
            <a:spAutoFit/>
          </a:bodyPr>
          <a:lstStyle/>
          <a:p>
            <a:pPr algn="ctr"/>
            <a:r>
              <a:rPr lang="en-IN" dirty="0">
                <a:solidFill>
                  <a:schemeClr val="tx2">
                    <a:lumMod val="75000"/>
                    <a:lumOff val="25000"/>
                  </a:schemeClr>
                </a:solidFill>
                <a:latin typeface="Amasis MT Pro Black" panose="020F0502020204030204" pitchFamily="18" charset="0"/>
                <a:cs typeface="Aharoni" panose="020F0502020204030204" pitchFamily="2" charset="-79"/>
              </a:rPr>
              <a:t>Presented by : Dr. Ayyala Kishore Ajay Kumar, </a:t>
            </a:r>
          </a:p>
          <a:p>
            <a:pPr algn="ctr"/>
            <a:r>
              <a:rPr lang="en-IN" dirty="0">
                <a:solidFill>
                  <a:schemeClr val="tx2">
                    <a:lumMod val="75000"/>
                    <a:lumOff val="25000"/>
                  </a:schemeClr>
                </a:solidFill>
                <a:latin typeface="Amasis MT Pro Black" panose="020F0502020204030204" pitchFamily="18" charset="0"/>
                <a:cs typeface="Aharoni" panose="020F0502020204030204" pitchFamily="2" charset="-79"/>
              </a:rPr>
              <a:t>Chairperson, </a:t>
            </a:r>
            <a:r>
              <a:rPr lang="en-IN" dirty="0" err="1">
                <a:solidFill>
                  <a:schemeClr val="tx2">
                    <a:lumMod val="75000"/>
                    <a:lumOff val="25000"/>
                  </a:schemeClr>
                </a:solidFill>
                <a:latin typeface="Amasis MT Pro Black" panose="020F0502020204030204" pitchFamily="18" charset="0"/>
                <a:cs typeface="Aharoni" panose="020F0502020204030204" pitchFamily="2" charset="-79"/>
              </a:rPr>
              <a:t>CoERA</a:t>
            </a:r>
            <a:r>
              <a:rPr lang="en-IN" dirty="0">
                <a:solidFill>
                  <a:schemeClr val="tx2">
                    <a:lumMod val="75000"/>
                    <a:lumOff val="25000"/>
                  </a:schemeClr>
                </a:solidFill>
                <a:latin typeface="Amasis MT Pro Black" panose="020F0502020204030204" pitchFamily="18" charset="0"/>
                <a:cs typeface="Aharoni" panose="020F0502020204030204" pitchFamily="2" charset="-79"/>
              </a:rPr>
              <a:t>.</a:t>
            </a:r>
          </a:p>
        </p:txBody>
      </p:sp>
      <p:sp>
        <p:nvSpPr>
          <p:cNvPr id="3" name="TextBox 2">
            <a:extLst>
              <a:ext uri="{FF2B5EF4-FFF2-40B4-BE49-F238E27FC236}">
                <a16:creationId xmlns:a16="http://schemas.microsoft.com/office/drawing/2014/main" id="{FB6D1889-9343-F724-56FD-1AFB0D9F8FB0}"/>
              </a:ext>
            </a:extLst>
          </p:cNvPr>
          <p:cNvSpPr txBox="1"/>
          <p:nvPr/>
        </p:nvSpPr>
        <p:spPr>
          <a:xfrm>
            <a:off x="3948644" y="5188848"/>
            <a:ext cx="4466159" cy="646331"/>
          </a:xfrm>
          <a:prstGeom prst="rect">
            <a:avLst/>
          </a:prstGeom>
          <a:noFill/>
        </p:spPr>
        <p:txBody>
          <a:bodyPr wrap="none" rtlCol="0">
            <a:spAutoFit/>
          </a:bodyPr>
          <a:lstStyle/>
          <a:p>
            <a:r>
              <a:rPr lang="en-US" sz="3600" dirty="0">
                <a:solidFill>
                  <a:srgbClr val="FF0000"/>
                </a:solidFill>
                <a:latin typeface="Amasis MT Pro Black" panose="020F0502020204030204" pitchFamily="18" charset="0"/>
                <a:cs typeface="Aharoni" panose="020F0502020204030204" pitchFamily="2" charset="-79"/>
              </a:rPr>
              <a:t>N</a:t>
            </a:r>
            <a:r>
              <a:rPr lang="en-IN" sz="3600" dirty="0">
                <a:solidFill>
                  <a:srgbClr val="FF0000"/>
                </a:solidFill>
                <a:latin typeface="Amasis MT Pro Black" panose="020F0502020204030204" pitchFamily="18" charset="0"/>
                <a:cs typeface="Aharoni" panose="020F0502020204030204" pitchFamily="2" charset="-79"/>
              </a:rPr>
              <a:t>AAC PEER TEAM</a:t>
            </a:r>
          </a:p>
        </p:txBody>
      </p:sp>
      <p:sp>
        <p:nvSpPr>
          <p:cNvPr id="5" name="TextBox 4">
            <a:extLst>
              <a:ext uri="{FF2B5EF4-FFF2-40B4-BE49-F238E27FC236}">
                <a16:creationId xmlns:a16="http://schemas.microsoft.com/office/drawing/2014/main" id="{D6891035-B03A-61B5-3435-192349C20312}"/>
              </a:ext>
            </a:extLst>
          </p:cNvPr>
          <p:cNvSpPr txBox="1"/>
          <p:nvPr/>
        </p:nvSpPr>
        <p:spPr>
          <a:xfrm>
            <a:off x="4385398" y="3178195"/>
            <a:ext cx="3592650" cy="769441"/>
          </a:xfrm>
          <a:prstGeom prst="rect">
            <a:avLst/>
          </a:prstGeom>
          <a:noFill/>
        </p:spPr>
        <p:txBody>
          <a:bodyPr wrap="none" rtlCol="0">
            <a:spAutoFit/>
          </a:bodyPr>
          <a:lstStyle/>
          <a:p>
            <a:r>
              <a:rPr lang="en-US" sz="4400" dirty="0">
                <a:solidFill>
                  <a:srgbClr val="0070C0"/>
                </a:solidFill>
                <a:latin typeface="Amasis MT Pro Black" panose="020F0502020204030204" pitchFamily="18" charset="0"/>
                <a:cs typeface="Aharoni" panose="020F0502020204030204" pitchFamily="2" charset="-79"/>
              </a:rPr>
              <a:t>WELCOMES</a:t>
            </a:r>
            <a:endParaRPr lang="en-IN" sz="4400" dirty="0">
              <a:solidFill>
                <a:srgbClr val="0070C0"/>
              </a:solidFill>
              <a:latin typeface="Amasis MT Pro Black" panose="020F0502020204030204" pitchFamily="18" charset="0"/>
              <a:cs typeface="Aharoni" panose="020F0502020204030204" pitchFamily="2" charset="-79"/>
            </a:endParaRPr>
          </a:p>
        </p:txBody>
      </p:sp>
    </p:spTree>
    <p:extLst>
      <p:ext uri="{BB962C8B-B14F-4D97-AF65-F5344CB8AC3E}">
        <p14:creationId xmlns:p14="http://schemas.microsoft.com/office/powerpoint/2010/main" val="3660758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5FA09A3-002C-F674-AACA-24A7AFB40C72}"/>
              </a:ext>
            </a:extLst>
          </p:cNvPr>
          <p:cNvSpPr txBox="1">
            <a:spLocks noGrp="1"/>
          </p:cNvSpPr>
          <p:nvPr>
            <p:ph idx="1"/>
          </p:nvPr>
        </p:nvSpPr>
        <p:spPr>
          <a:xfrm>
            <a:off x="258978" y="744357"/>
            <a:ext cx="4765590" cy="5784982"/>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1.RoboRush 1.0 (26</a:t>
            </a:r>
            <a:r>
              <a:rPr lang="en-US" sz="2200" b="1" baseline="30000" dirty="0">
                <a:solidFill>
                  <a:schemeClr val="bg1"/>
                </a:solidFill>
                <a:latin typeface="Arial" panose="020B0604020202020204" pitchFamily="34" charset="0"/>
              </a:rPr>
              <a:t>th</a:t>
            </a:r>
            <a:r>
              <a:rPr lang="en-US" sz="2200" b="1" dirty="0">
                <a:solidFill>
                  <a:schemeClr val="bg1"/>
                </a:solidFill>
                <a:latin typeface="Arial" panose="020B0604020202020204" pitchFamily="34" charset="0"/>
              </a:rPr>
              <a:t>  April 2025)</a:t>
            </a:r>
          </a:p>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2. IOCL, Mathura(16</a:t>
            </a:r>
            <a:r>
              <a:rPr lang="en-US" sz="2200" b="1" baseline="30000" dirty="0">
                <a:solidFill>
                  <a:schemeClr val="bg1"/>
                </a:solidFill>
                <a:latin typeface="Arial" panose="020B0604020202020204" pitchFamily="34" charset="0"/>
              </a:rPr>
              <a:t>th</a:t>
            </a:r>
            <a:r>
              <a:rPr lang="en-US" sz="2200" b="1" dirty="0">
                <a:solidFill>
                  <a:schemeClr val="bg1"/>
                </a:solidFill>
                <a:latin typeface="Arial" panose="020B0604020202020204" pitchFamily="34" charset="0"/>
              </a:rPr>
              <a:t> April 2025)</a:t>
            </a:r>
          </a:p>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3. Ideathon (6</a:t>
            </a:r>
            <a:r>
              <a:rPr lang="en-US" sz="2200" b="1" baseline="30000" dirty="0">
                <a:solidFill>
                  <a:schemeClr val="bg1"/>
                </a:solidFill>
                <a:latin typeface="Arial" panose="020B0604020202020204" pitchFamily="34" charset="0"/>
              </a:rPr>
              <a:t>th</a:t>
            </a:r>
            <a:r>
              <a:rPr lang="en-US" sz="2200" b="1" dirty="0">
                <a:solidFill>
                  <a:schemeClr val="bg1"/>
                </a:solidFill>
                <a:latin typeface="Arial" panose="020B0604020202020204" pitchFamily="34" charset="0"/>
              </a:rPr>
              <a:t> Feb 2025) </a:t>
            </a:r>
          </a:p>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4. MindBenders3.0(29</a:t>
            </a:r>
            <a:r>
              <a:rPr lang="en-US" sz="2200" b="1" baseline="30000" dirty="0">
                <a:solidFill>
                  <a:schemeClr val="bg1"/>
                </a:solidFill>
                <a:latin typeface="Arial" panose="020B0604020202020204" pitchFamily="34" charset="0"/>
              </a:rPr>
              <a:t>th</a:t>
            </a:r>
            <a:r>
              <a:rPr lang="en-US" sz="2200" b="1" dirty="0">
                <a:solidFill>
                  <a:schemeClr val="bg1"/>
                </a:solidFill>
                <a:latin typeface="Arial" panose="020B0604020202020204" pitchFamily="34" charset="0"/>
              </a:rPr>
              <a:t> April 2024)</a:t>
            </a:r>
          </a:p>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5. MindBenders2.0(25</a:t>
            </a:r>
            <a:r>
              <a:rPr lang="en-US" sz="2200" b="1" baseline="30000" dirty="0">
                <a:solidFill>
                  <a:schemeClr val="bg1"/>
                </a:solidFill>
                <a:latin typeface="Arial" panose="020B0604020202020204" pitchFamily="34" charset="0"/>
              </a:rPr>
              <a:t>th</a:t>
            </a:r>
            <a:r>
              <a:rPr lang="en-US" sz="2200" b="1" dirty="0">
                <a:solidFill>
                  <a:schemeClr val="bg1"/>
                </a:solidFill>
                <a:latin typeface="Arial" panose="020B0604020202020204" pitchFamily="34" charset="0"/>
              </a:rPr>
              <a:t> Nov 2023)</a:t>
            </a:r>
          </a:p>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6. MindBenders1.0(20</a:t>
            </a:r>
            <a:r>
              <a:rPr lang="en-US" sz="2200" b="1" baseline="30000" dirty="0">
                <a:solidFill>
                  <a:schemeClr val="bg1"/>
                </a:solidFill>
                <a:latin typeface="Arial" panose="020B0604020202020204" pitchFamily="34" charset="0"/>
              </a:rPr>
              <a:t>th</a:t>
            </a:r>
            <a:r>
              <a:rPr lang="en-US" sz="2200" b="1" dirty="0">
                <a:solidFill>
                  <a:schemeClr val="bg1"/>
                </a:solidFill>
                <a:latin typeface="Arial" panose="020B0604020202020204" pitchFamily="34" charset="0"/>
              </a:rPr>
              <a:t> Oct 2022)</a:t>
            </a:r>
          </a:p>
          <a:p>
            <a:pPr marL="0" indent="0">
              <a:lnSpc>
                <a:spcPct val="150000"/>
              </a:lnSpc>
              <a:spcAft>
                <a:spcPts val="1200"/>
              </a:spcAft>
              <a:buClr>
                <a:srgbClr val="C00000"/>
              </a:buClr>
              <a:buNone/>
            </a:pPr>
            <a:r>
              <a:rPr lang="en-US" sz="2200" b="1" dirty="0">
                <a:solidFill>
                  <a:schemeClr val="bg1"/>
                </a:solidFill>
                <a:latin typeface="Arial" panose="020B0604020202020204" pitchFamily="34" charset="0"/>
              </a:rPr>
              <a:t>7. National Technology Day-2024(DST Haryana Received)</a:t>
            </a:r>
          </a:p>
        </p:txBody>
      </p:sp>
      <p:pic>
        <p:nvPicPr>
          <p:cNvPr id="11" name="Picture 10">
            <a:extLst>
              <a:ext uri="{FF2B5EF4-FFF2-40B4-BE49-F238E27FC236}">
                <a16:creationId xmlns:a16="http://schemas.microsoft.com/office/drawing/2014/main" id="{6B0ED8E3-1137-FF87-B733-2E7AA41C6EF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2050" name="Picture 2" descr="No alt text provided for this image">
            <a:extLst>
              <a:ext uri="{FF2B5EF4-FFF2-40B4-BE49-F238E27FC236}">
                <a16:creationId xmlns:a16="http://schemas.microsoft.com/office/drawing/2014/main" id="{067C44F2-41F4-9D1F-7B5B-CEDB8932D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301" y="4924785"/>
            <a:ext cx="2179522" cy="154659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2052" name="Picture 4" descr="No alt text provided for this image">
            <a:extLst>
              <a:ext uri="{FF2B5EF4-FFF2-40B4-BE49-F238E27FC236}">
                <a16:creationId xmlns:a16="http://schemas.microsoft.com/office/drawing/2014/main" id="{5A324AEA-5CC8-022B-0D85-BD78FDB5D2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0" y="858689"/>
            <a:ext cx="2368739" cy="153776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pic>
      <p:pic>
        <p:nvPicPr>
          <p:cNvPr id="12" name="Picture 11" descr="A collage of people standing in front of a poster&#10;&#10;Description automatically generated">
            <a:extLst>
              <a:ext uri="{FF2B5EF4-FFF2-40B4-BE49-F238E27FC236}">
                <a16:creationId xmlns:a16="http://schemas.microsoft.com/office/drawing/2014/main" id="{B76E981A-19B4-0F30-E570-70D6614E6740}"/>
              </a:ext>
            </a:extLst>
          </p:cNvPr>
          <p:cNvPicPr>
            <a:picLocks noChangeAspect="1"/>
          </p:cNvPicPr>
          <p:nvPr/>
        </p:nvPicPr>
        <p:blipFill>
          <a:blip r:embed="rId5"/>
          <a:srcRect r="35851" b="33505"/>
          <a:stretch/>
        </p:blipFill>
        <p:spPr>
          <a:xfrm>
            <a:off x="5072193" y="4996035"/>
            <a:ext cx="2194671" cy="153476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D2CC99E3-EE41-29E1-B9D4-91115E1F5E96}"/>
              </a:ext>
            </a:extLst>
          </p:cNvPr>
          <p:cNvPicPr>
            <a:picLocks noChangeAspect="1"/>
          </p:cNvPicPr>
          <p:nvPr/>
        </p:nvPicPr>
        <p:blipFill>
          <a:blip r:embed="rId6"/>
          <a:stretch>
            <a:fillRect/>
          </a:stretch>
        </p:blipFill>
        <p:spPr>
          <a:xfrm>
            <a:off x="10348799" y="2443999"/>
            <a:ext cx="1815024" cy="2385698"/>
          </a:xfrm>
          <a:prstGeom prst="rect">
            <a:avLst/>
          </a:prstGeom>
          <a:ln>
            <a:solidFill>
              <a:schemeClr val="tx2">
                <a:lumMod val="75000"/>
                <a:lumOff val="25000"/>
              </a:schemeClr>
            </a:solidFill>
          </a:ln>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908D3524-7F6D-0F9C-9608-3537E4A99A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77" y="36620"/>
            <a:ext cx="726980" cy="7269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E950A9E-CB51-0C8F-125F-8FA4FC935AB1}"/>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17388343-E85E-1D71-CC4F-4C226416C5A8}"/>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7" name="TextBox 6">
            <a:extLst>
              <a:ext uri="{FF2B5EF4-FFF2-40B4-BE49-F238E27FC236}">
                <a16:creationId xmlns:a16="http://schemas.microsoft.com/office/drawing/2014/main" id="{FF15E0F0-B49B-2C47-A7F6-281CF890F467}"/>
              </a:ext>
            </a:extLst>
          </p:cNvPr>
          <p:cNvSpPr txBox="1"/>
          <p:nvPr/>
        </p:nvSpPr>
        <p:spPr>
          <a:xfrm>
            <a:off x="4998188" y="101564"/>
            <a:ext cx="2516749"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indent="0">
              <a:lnSpc>
                <a:spcPct val="150000"/>
              </a:lnSpc>
              <a:spcAft>
                <a:spcPts val="1200"/>
              </a:spcAft>
              <a:buClr>
                <a:srgbClr val="C00000"/>
              </a:buClr>
              <a:buNone/>
            </a:pPr>
            <a:r>
              <a:rPr lang="en-US" sz="2400" b="1" dirty="0">
                <a:solidFill>
                  <a:schemeClr val="bg1"/>
                </a:solidFill>
                <a:latin typeface="Arial" panose="020B0604020202020204" pitchFamily="34" charset="0"/>
              </a:rPr>
              <a:t>Activities chart </a:t>
            </a:r>
          </a:p>
        </p:txBody>
      </p:sp>
      <p:pic>
        <p:nvPicPr>
          <p:cNvPr id="5" name="Picture 4">
            <a:extLst>
              <a:ext uri="{FF2B5EF4-FFF2-40B4-BE49-F238E27FC236}">
                <a16:creationId xmlns:a16="http://schemas.microsoft.com/office/drawing/2014/main" id="{007A09C3-6F23-3985-B1E1-E588F830493E}"/>
              </a:ext>
            </a:extLst>
          </p:cNvPr>
          <p:cNvPicPr>
            <a:picLocks noChangeAspect="1"/>
          </p:cNvPicPr>
          <p:nvPr/>
        </p:nvPicPr>
        <p:blipFill>
          <a:blip r:embed="rId8"/>
          <a:stretch>
            <a:fillRect/>
          </a:stretch>
        </p:blipFill>
        <p:spPr>
          <a:xfrm>
            <a:off x="7530247" y="858689"/>
            <a:ext cx="2288722" cy="1520528"/>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39869F8-8561-E45A-34A4-2CA9499FAD60}"/>
              </a:ext>
            </a:extLst>
          </p:cNvPr>
          <p:cNvPicPr>
            <a:picLocks noChangeAspect="1"/>
          </p:cNvPicPr>
          <p:nvPr/>
        </p:nvPicPr>
        <p:blipFill>
          <a:blip r:embed="rId9"/>
          <a:stretch>
            <a:fillRect/>
          </a:stretch>
        </p:blipFill>
        <p:spPr>
          <a:xfrm>
            <a:off x="7530247" y="2453524"/>
            <a:ext cx="2736397" cy="237617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5" name="Picture 14" descr="A blue and white website with a light bulb&#10;&#10;AI-generated content may be incorrect.">
            <a:extLst>
              <a:ext uri="{FF2B5EF4-FFF2-40B4-BE49-F238E27FC236}">
                <a16:creationId xmlns:a16="http://schemas.microsoft.com/office/drawing/2014/main" id="{D0013BBF-3DF0-9FDA-9E42-050F67979B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2194" y="2443999"/>
            <a:ext cx="2368739" cy="2474714"/>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A9D008B7-0420-98F1-D97F-20CBEB233580}"/>
              </a:ext>
            </a:extLst>
          </p:cNvPr>
          <p:cNvPicPr>
            <a:picLocks noChangeAspect="1"/>
          </p:cNvPicPr>
          <p:nvPr/>
        </p:nvPicPr>
        <p:blipFill>
          <a:blip r:embed="rId11"/>
          <a:stretch>
            <a:fillRect/>
          </a:stretch>
        </p:blipFill>
        <p:spPr>
          <a:xfrm>
            <a:off x="7416989" y="4962660"/>
            <a:ext cx="2516749" cy="1546593"/>
          </a:xfrm>
          <a:prstGeom prst="rect">
            <a:avLst/>
          </a:prstGeom>
        </p:spPr>
      </p:pic>
      <p:pic>
        <p:nvPicPr>
          <p:cNvPr id="19" name="Picture 18" descr="A group of people standing in front of a building&#10;&#10;AI-generated content may be incorrect.">
            <a:extLst>
              <a:ext uri="{FF2B5EF4-FFF2-40B4-BE49-F238E27FC236}">
                <a16:creationId xmlns:a16="http://schemas.microsoft.com/office/drawing/2014/main" id="{DA507653-30B1-F15F-34EC-0266E0F7EC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2227" y="667719"/>
            <a:ext cx="2199110" cy="170595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7848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5E7A-2677-3AF9-ED89-23549DD6C02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E82B30C-6477-8FC1-3852-573040ECBD77}"/>
              </a:ext>
            </a:extLst>
          </p:cNvPr>
          <p:cNvPicPr>
            <a:picLocks noChangeAspect="1"/>
          </p:cNvPicPr>
          <p:nvPr/>
        </p:nvPicPr>
        <p:blipFill>
          <a:blip r:embed="rId2"/>
          <a:stretch>
            <a:fillRect/>
          </a:stretch>
        </p:blipFill>
        <p:spPr>
          <a:xfrm>
            <a:off x="132786" y="763601"/>
            <a:ext cx="3896290" cy="218034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8B4F7579-87EC-E053-C97C-CBBAC73B122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3" name="Picture 2">
            <a:extLst>
              <a:ext uri="{FF2B5EF4-FFF2-40B4-BE49-F238E27FC236}">
                <a16:creationId xmlns:a16="http://schemas.microsoft.com/office/drawing/2014/main" id="{03CD205C-8371-FAFE-AB5E-42F3B87E4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455"/>
            <a:ext cx="819056" cy="81905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E4CFC9A-D2DD-3DBA-7612-D2386A808405}"/>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532C87D8-C14F-22D9-F853-6344276238B1}"/>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7" name="TextBox 6">
            <a:extLst>
              <a:ext uri="{FF2B5EF4-FFF2-40B4-BE49-F238E27FC236}">
                <a16:creationId xmlns:a16="http://schemas.microsoft.com/office/drawing/2014/main" id="{AE60A7B1-0695-88FF-7C0A-AB93D1ACAC95}"/>
              </a:ext>
            </a:extLst>
          </p:cNvPr>
          <p:cNvSpPr txBox="1"/>
          <p:nvPr/>
        </p:nvSpPr>
        <p:spPr>
          <a:xfrm>
            <a:off x="4334907" y="62546"/>
            <a:ext cx="3117815"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indent="0">
              <a:lnSpc>
                <a:spcPct val="150000"/>
              </a:lnSpc>
              <a:spcAft>
                <a:spcPts val="1200"/>
              </a:spcAft>
              <a:buClr>
                <a:srgbClr val="C00000"/>
              </a:buClr>
              <a:buNone/>
            </a:pPr>
            <a:r>
              <a:rPr lang="en-US" sz="2400" b="1" dirty="0">
                <a:solidFill>
                  <a:schemeClr val="bg1"/>
                </a:solidFill>
                <a:latin typeface="Arial" panose="020B0604020202020204" pitchFamily="34" charset="0"/>
              </a:rPr>
              <a:t>Activities 2024-25 </a:t>
            </a:r>
          </a:p>
        </p:txBody>
      </p:sp>
      <p:pic>
        <p:nvPicPr>
          <p:cNvPr id="37" name="Picture 36" descr="A group of people looking at a model of a truck&#10;&#10;AI-generated content may be incorrect.">
            <a:extLst>
              <a:ext uri="{FF2B5EF4-FFF2-40B4-BE49-F238E27FC236}">
                <a16:creationId xmlns:a16="http://schemas.microsoft.com/office/drawing/2014/main" id="{E2DC8398-97ED-41B4-5A6B-ECF98283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1862" y="763601"/>
            <a:ext cx="3896290" cy="2180348"/>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39" name="Picture 38" descr="A group of men holding flowers&#10;&#10;AI-generated content may be incorrect.">
            <a:extLst>
              <a:ext uri="{FF2B5EF4-FFF2-40B4-BE49-F238E27FC236}">
                <a16:creationId xmlns:a16="http://schemas.microsoft.com/office/drawing/2014/main" id="{018D4376-D949-57B2-B86E-631EFA15F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2924" y="763601"/>
            <a:ext cx="3896290" cy="219277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41" name="Picture 40" descr="A group of people standing together&#10;&#10;AI-generated content may be incorrect.">
            <a:extLst>
              <a:ext uri="{FF2B5EF4-FFF2-40B4-BE49-F238E27FC236}">
                <a16:creationId xmlns:a16="http://schemas.microsoft.com/office/drawing/2014/main" id="{4E732CEE-F0F9-1FE9-428C-C7C67EFB9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786" y="3042807"/>
            <a:ext cx="3096189" cy="174249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43" name="Picture 42" descr="A group of people in a room&#10;&#10;AI-generated content may be incorrect.">
            <a:extLst>
              <a:ext uri="{FF2B5EF4-FFF2-40B4-BE49-F238E27FC236}">
                <a16:creationId xmlns:a16="http://schemas.microsoft.com/office/drawing/2014/main" id="{2D6C5771-F2CC-4402-9C0F-F0FBA1A296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5192" y="3042808"/>
            <a:ext cx="3096189" cy="174249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45" name="Picture 44" descr="A group of men holding a certificate&#10;&#10;AI-generated content may be incorrect.">
            <a:extLst>
              <a:ext uri="{FF2B5EF4-FFF2-40B4-BE49-F238E27FC236}">
                <a16:creationId xmlns:a16="http://schemas.microsoft.com/office/drawing/2014/main" id="{C7938563-3EF3-F878-9EF7-79AD5E5A2C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7598" y="3042807"/>
            <a:ext cx="3096189" cy="174249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47" name="Picture 46" descr="A poster of a robot&#10;&#10;AI-generated content may be incorrect.">
            <a:hlinkClick r:id="rId10"/>
            <a:extLst>
              <a:ext uri="{FF2B5EF4-FFF2-40B4-BE49-F238E27FC236}">
                <a16:creationId xmlns:a16="http://schemas.microsoft.com/office/drawing/2014/main" id="{E3E8A597-1FA0-FEF7-F9B5-BA7DEEBA19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80003" y="3042807"/>
            <a:ext cx="2379211" cy="347662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49" name="Picture 48" descr="A group of people sitting in a room&#10;&#10;AI-generated content may be incorrect.">
            <a:extLst>
              <a:ext uri="{FF2B5EF4-FFF2-40B4-BE49-F238E27FC236}">
                <a16:creationId xmlns:a16="http://schemas.microsoft.com/office/drawing/2014/main" id="{777D12FB-797A-A009-551F-27005EB86E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9935" y="4884155"/>
            <a:ext cx="3011446" cy="163528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51" name="Picture 50" descr="A group of people standing in front of a screen">
            <a:extLst>
              <a:ext uri="{FF2B5EF4-FFF2-40B4-BE49-F238E27FC236}">
                <a16:creationId xmlns:a16="http://schemas.microsoft.com/office/drawing/2014/main" id="{AB0E2EF7-FF56-398D-7504-7CE07AACC4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786" y="4859354"/>
            <a:ext cx="3180932" cy="163528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53" name="Picture 52" descr="A person kneeling on a floor with a person standing behind him&#10;&#10;AI-generated content may be incorrect.">
            <a:extLst>
              <a:ext uri="{FF2B5EF4-FFF2-40B4-BE49-F238E27FC236}">
                <a16:creationId xmlns:a16="http://schemas.microsoft.com/office/drawing/2014/main" id="{68FD8577-2942-AACC-4685-C3CFA13EFEB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7598" y="4859354"/>
            <a:ext cx="3096188" cy="163528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0968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20F24B-24A8-4209-D5B4-769D586F9B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ECB167-F2E1-7614-D1DB-8822A86E406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4" name="Picture 3">
            <a:extLst>
              <a:ext uri="{FF2B5EF4-FFF2-40B4-BE49-F238E27FC236}">
                <a16:creationId xmlns:a16="http://schemas.microsoft.com/office/drawing/2014/main" id="{626D108C-F5F4-4023-6230-1B6ACACC52AC}"/>
              </a:ext>
            </a:extLst>
          </p:cNvPr>
          <p:cNvPicPr>
            <a:picLocks noChangeAspect="1"/>
          </p:cNvPicPr>
          <p:nvPr/>
        </p:nvPicPr>
        <p:blipFill>
          <a:blip r:embed="rId3"/>
          <a:srcRect l="52479" t="56031"/>
          <a:stretch/>
        </p:blipFill>
        <p:spPr>
          <a:xfrm>
            <a:off x="8162997" y="794605"/>
            <a:ext cx="3765254" cy="251723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5" name="Picture 2">
            <a:extLst>
              <a:ext uri="{FF2B5EF4-FFF2-40B4-BE49-F238E27FC236}">
                <a16:creationId xmlns:a16="http://schemas.microsoft.com/office/drawing/2014/main" id="{997CF5B6-75B0-70DA-A3F8-7CA739FA8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455"/>
            <a:ext cx="864010" cy="8640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939730-88E3-FB87-3FFD-94D4081BA90E}"/>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994AB680-59A4-3A28-BA83-6F873EAF85B7}"/>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12" name="Picture 11" descr="A screenshot of a computer&#10;&#10;Description automatically generated">
            <a:hlinkClick r:id="rId5"/>
            <a:extLst>
              <a:ext uri="{FF2B5EF4-FFF2-40B4-BE49-F238E27FC236}">
                <a16:creationId xmlns:a16="http://schemas.microsoft.com/office/drawing/2014/main" id="{151E6FA3-BC09-36F4-CECE-5D6B4AF2D29A}"/>
              </a:ext>
            </a:extLst>
          </p:cNvPr>
          <p:cNvPicPr>
            <a:picLocks noChangeAspect="1"/>
          </p:cNvPicPr>
          <p:nvPr/>
        </p:nvPicPr>
        <p:blipFill>
          <a:blip r:embed="rId6">
            <a:extLst>
              <a:ext uri="{28A0092B-C50C-407E-A947-70E740481C1C}">
                <a14:useLocalDpi xmlns:a14="http://schemas.microsoft.com/office/drawing/2010/main" val="0"/>
              </a:ext>
            </a:extLst>
          </a:blip>
          <a:srcRect l="36613" t="24607" r="18876" b="15001"/>
          <a:stretch/>
        </p:blipFill>
        <p:spPr>
          <a:xfrm>
            <a:off x="3875131" y="3571757"/>
            <a:ext cx="4186866" cy="275946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14" name="Picture 13">
            <a:hlinkClick r:id="rId7"/>
            <a:extLst>
              <a:ext uri="{FF2B5EF4-FFF2-40B4-BE49-F238E27FC236}">
                <a16:creationId xmlns:a16="http://schemas.microsoft.com/office/drawing/2014/main" id="{18C4EE54-4CE5-F84C-F97B-9C72EA247B5E}"/>
              </a:ext>
            </a:extLst>
          </p:cNvPr>
          <p:cNvPicPr>
            <a:picLocks noChangeAspect="1"/>
          </p:cNvPicPr>
          <p:nvPr/>
        </p:nvPicPr>
        <p:blipFill>
          <a:blip r:embed="rId3"/>
          <a:srcRect t="49576" r="46999"/>
          <a:stretch/>
        </p:blipFill>
        <p:spPr>
          <a:xfrm>
            <a:off x="180975" y="808555"/>
            <a:ext cx="3532216" cy="269898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16" name="Picture 15" descr="A screenshot of a computer&#10;&#10;Description automatically generated">
            <a:hlinkClick r:id="rId8"/>
            <a:extLst>
              <a:ext uri="{FF2B5EF4-FFF2-40B4-BE49-F238E27FC236}">
                <a16:creationId xmlns:a16="http://schemas.microsoft.com/office/drawing/2014/main" id="{73FFDD19-B56B-774D-3255-34211BB08313}"/>
              </a:ext>
            </a:extLst>
          </p:cNvPr>
          <p:cNvPicPr>
            <a:picLocks noChangeAspect="1"/>
          </p:cNvPicPr>
          <p:nvPr/>
        </p:nvPicPr>
        <p:blipFill>
          <a:blip r:embed="rId9">
            <a:extLst>
              <a:ext uri="{28A0092B-C50C-407E-A947-70E740481C1C}">
                <a14:useLocalDpi xmlns:a14="http://schemas.microsoft.com/office/drawing/2010/main" val="0"/>
              </a:ext>
            </a:extLst>
          </a:blip>
          <a:srcRect l="37229" t="26043" r="21152" b="16719"/>
          <a:stretch/>
        </p:blipFill>
        <p:spPr>
          <a:xfrm>
            <a:off x="180975" y="3638229"/>
            <a:ext cx="3611367" cy="2759468"/>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18" name="Picture 17" descr="A screenshot of a computer&#10;&#10;Description automatically generated">
            <a:extLst>
              <a:ext uri="{FF2B5EF4-FFF2-40B4-BE49-F238E27FC236}">
                <a16:creationId xmlns:a16="http://schemas.microsoft.com/office/drawing/2014/main" id="{1FFE70CD-9103-42EB-9880-E9D8BD309838}"/>
              </a:ext>
            </a:extLst>
          </p:cNvPr>
          <p:cNvPicPr>
            <a:picLocks noChangeAspect="1"/>
          </p:cNvPicPr>
          <p:nvPr/>
        </p:nvPicPr>
        <p:blipFill>
          <a:blip r:embed="rId10">
            <a:extLst>
              <a:ext uri="{28A0092B-C50C-407E-A947-70E740481C1C}">
                <a14:useLocalDpi xmlns:a14="http://schemas.microsoft.com/office/drawing/2010/main" val="0"/>
              </a:ext>
            </a:extLst>
          </a:blip>
          <a:srcRect l="25208" t="23492" r="28646" b="13602"/>
          <a:stretch/>
        </p:blipFill>
        <p:spPr>
          <a:xfrm>
            <a:off x="3875131" y="808555"/>
            <a:ext cx="4186866" cy="263574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20" name="Picture 19" descr="A screenshot of a computer&#10;&#10;Description automatically generated">
            <a:extLst>
              <a:ext uri="{FF2B5EF4-FFF2-40B4-BE49-F238E27FC236}">
                <a16:creationId xmlns:a16="http://schemas.microsoft.com/office/drawing/2014/main" id="{995E2BB7-9D64-2BFB-26FA-07C4A7E8557A}"/>
              </a:ext>
            </a:extLst>
          </p:cNvPr>
          <p:cNvPicPr>
            <a:picLocks noChangeAspect="1"/>
          </p:cNvPicPr>
          <p:nvPr/>
        </p:nvPicPr>
        <p:blipFill>
          <a:blip r:embed="rId11">
            <a:extLst>
              <a:ext uri="{28A0092B-C50C-407E-A947-70E740481C1C}">
                <a14:useLocalDpi xmlns:a14="http://schemas.microsoft.com/office/drawing/2010/main" val="0"/>
              </a:ext>
            </a:extLst>
          </a:blip>
          <a:srcRect l="26459" t="27031" r="30188" b="13603"/>
          <a:stretch/>
        </p:blipFill>
        <p:spPr>
          <a:xfrm>
            <a:off x="8162997" y="3429000"/>
            <a:ext cx="3783465" cy="288693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sp>
        <p:nvSpPr>
          <p:cNvPr id="6" name="TextBox 5">
            <a:hlinkClick r:id="rId12"/>
            <a:extLst>
              <a:ext uri="{FF2B5EF4-FFF2-40B4-BE49-F238E27FC236}">
                <a16:creationId xmlns:a16="http://schemas.microsoft.com/office/drawing/2014/main" id="{E95A571B-1A1F-0A3E-0ED2-9BD22FA33F29}"/>
              </a:ext>
            </a:extLst>
          </p:cNvPr>
          <p:cNvSpPr txBox="1"/>
          <p:nvPr/>
        </p:nvSpPr>
        <p:spPr>
          <a:xfrm>
            <a:off x="4799507" y="133738"/>
            <a:ext cx="2764435"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Project Executed  </a:t>
            </a:r>
            <a:endParaRPr lang="en-IN" sz="18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236575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01C2DF-6422-EFFE-60E1-A2F69271B3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63C752-67D0-C7FF-8417-CB1276EC825A}"/>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5" name="Picture 2">
            <a:extLst>
              <a:ext uri="{FF2B5EF4-FFF2-40B4-BE49-F238E27FC236}">
                <a16:creationId xmlns:a16="http://schemas.microsoft.com/office/drawing/2014/main" id="{8AA0A8E4-E9ED-0A48-A4C7-6A839B66C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989752" cy="9897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2938508-9B0E-870D-9F45-B6C11C4B0605}"/>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DE3DE348-0333-8AE3-9947-748D00D66421}"/>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7" name="TextBox 6">
            <a:hlinkClick r:id="rId4"/>
            <a:extLst>
              <a:ext uri="{FF2B5EF4-FFF2-40B4-BE49-F238E27FC236}">
                <a16:creationId xmlns:a16="http://schemas.microsoft.com/office/drawing/2014/main" id="{DB5DDAD5-8CBC-EBD6-D9F9-DED1E8ED9E81}"/>
              </a:ext>
            </a:extLst>
          </p:cNvPr>
          <p:cNvSpPr txBox="1"/>
          <p:nvPr/>
        </p:nvSpPr>
        <p:spPr>
          <a:xfrm>
            <a:off x="4763107" y="283705"/>
            <a:ext cx="2837236"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Ongoing Projects</a:t>
            </a:r>
            <a:endParaRPr lang="en-US" altLang="en-US" sz="2400" b="1" dirty="0">
              <a:solidFill>
                <a:schemeClr val="bg1"/>
              </a:solidFill>
              <a:latin typeface="Arial" panose="020B0604020202020204" pitchFamily="34" charset="0"/>
            </a:endParaRPr>
          </a:p>
        </p:txBody>
      </p:sp>
      <p:pic>
        <p:nvPicPr>
          <p:cNvPr id="10" name="Picture 9" descr="A group of robots with text&#10;&#10;AI-generated content may be incorrect.">
            <a:extLst>
              <a:ext uri="{FF2B5EF4-FFF2-40B4-BE49-F238E27FC236}">
                <a16:creationId xmlns:a16="http://schemas.microsoft.com/office/drawing/2014/main" id="{B8021C47-6C6F-24A0-B078-87C49DB31BF8}"/>
              </a:ext>
            </a:extLst>
          </p:cNvPr>
          <p:cNvPicPr>
            <a:picLocks noChangeAspect="1"/>
          </p:cNvPicPr>
          <p:nvPr/>
        </p:nvPicPr>
        <p:blipFill>
          <a:blip r:embed="rId5">
            <a:extLst>
              <a:ext uri="{28A0092B-C50C-407E-A947-70E740481C1C}">
                <a14:useLocalDpi xmlns:a14="http://schemas.microsoft.com/office/drawing/2010/main" val="0"/>
              </a:ext>
            </a:extLst>
          </a:blip>
          <a:srcRect t="15359"/>
          <a:stretch>
            <a:fillRect/>
          </a:stretch>
        </p:blipFill>
        <p:spPr>
          <a:xfrm>
            <a:off x="1038225" y="934297"/>
            <a:ext cx="10287000" cy="5499853"/>
          </a:xfrm>
          <a:prstGeom prst="rect">
            <a:avLst/>
          </a:prstGeom>
        </p:spPr>
      </p:pic>
    </p:spTree>
    <p:extLst>
      <p:ext uri="{BB962C8B-B14F-4D97-AF65-F5344CB8AC3E}">
        <p14:creationId xmlns:p14="http://schemas.microsoft.com/office/powerpoint/2010/main" val="1001265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0C663F-67D1-648D-2203-7E711A9973B5}"/>
              </a:ext>
            </a:extLst>
          </p:cNvPr>
          <p:cNvSpPr txBox="1"/>
          <p:nvPr/>
        </p:nvSpPr>
        <p:spPr>
          <a:xfrm>
            <a:off x="372725" y="857249"/>
            <a:ext cx="11664000" cy="61200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endParaRPr lang="en-IN" sz="1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CDA5122D-1BCE-65BB-D69D-7265D2745DF3}"/>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14" name="Picture 2">
            <a:extLst>
              <a:ext uri="{FF2B5EF4-FFF2-40B4-BE49-F238E27FC236}">
                <a16:creationId xmlns:a16="http://schemas.microsoft.com/office/drawing/2014/main" id="{41150D89-AAD9-0F35-5C0A-54E6126B9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912705" cy="91270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697543D-3E36-AD8E-D57F-C48F38F3E207}"/>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3" name="Rectangle 22">
            <a:extLst>
              <a:ext uri="{FF2B5EF4-FFF2-40B4-BE49-F238E27FC236}">
                <a16:creationId xmlns:a16="http://schemas.microsoft.com/office/drawing/2014/main" id="{9BCEE89A-5CA1-7EC0-97DC-52080671707A}"/>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 name="TextBox 1">
            <a:hlinkClick r:id="rId4"/>
            <a:extLst>
              <a:ext uri="{FF2B5EF4-FFF2-40B4-BE49-F238E27FC236}">
                <a16:creationId xmlns:a16="http://schemas.microsoft.com/office/drawing/2014/main" id="{861B7CF7-7D59-6791-2DAD-B9722350BD8B}"/>
              </a:ext>
            </a:extLst>
          </p:cNvPr>
          <p:cNvSpPr txBox="1"/>
          <p:nvPr/>
        </p:nvSpPr>
        <p:spPr>
          <a:xfrm>
            <a:off x="4466093" y="137090"/>
            <a:ext cx="3477261"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Achievement Awards</a:t>
            </a:r>
            <a:endParaRPr lang="en-IN" sz="1800" b="1" dirty="0">
              <a:solidFill>
                <a:schemeClr val="bg1"/>
              </a:solidFill>
              <a:latin typeface="Cambria" panose="02040503050406030204" pitchFamily="18" charset="0"/>
            </a:endParaRPr>
          </a:p>
        </p:txBody>
      </p:sp>
      <p:graphicFrame>
        <p:nvGraphicFramePr>
          <p:cNvPr id="6" name="Table 5">
            <a:extLst>
              <a:ext uri="{FF2B5EF4-FFF2-40B4-BE49-F238E27FC236}">
                <a16:creationId xmlns:a16="http://schemas.microsoft.com/office/drawing/2014/main" id="{63C3A3AF-690B-755B-C4E5-3E33D5E8D611}"/>
              </a:ext>
            </a:extLst>
          </p:cNvPr>
          <p:cNvGraphicFramePr>
            <a:graphicFrameLocks noGrp="1"/>
          </p:cNvGraphicFramePr>
          <p:nvPr>
            <p:extLst>
              <p:ext uri="{D42A27DB-BD31-4B8C-83A1-F6EECF244321}">
                <p14:modId xmlns:p14="http://schemas.microsoft.com/office/powerpoint/2010/main" val="3321473660"/>
              </p:ext>
            </p:extLst>
          </p:nvPr>
        </p:nvGraphicFramePr>
        <p:xfrm>
          <a:off x="361137" y="857249"/>
          <a:ext cx="11687175" cy="5599411"/>
        </p:xfrm>
        <a:graphic>
          <a:graphicData uri="http://schemas.openxmlformats.org/drawingml/2006/table">
            <a:tbl>
              <a:tblPr firstRow="1" firstCol="1" bandRow="1">
                <a:tableStyleId>{5940675A-B579-460E-94D1-54222C63F5DA}</a:tableStyleId>
              </a:tblPr>
              <a:tblGrid>
                <a:gridCol w="1791513">
                  <a:extLst>
                    <a:ext uri="{9D8B030D-6E8A-4147-A177-3AD203B41FA5}">
                      <a16:colId xmlns:a16="http://schemas.microsoft.com/office/drawing/2014/main" val="3201387924"/>
                    </a:ext>
                  </a:extLst>
                </a:gridCol>
                <a:gridCol w="2238375">
                  <a:extLst>
                    <a:ext uri="{9D8B030D-6E8A-4147-A177-3AD203B41FA5}">
                      <a16:colId xmlns:a16="http://schemas.microsoft.com/office/drawing/2014/main" val="1582701963"/>
                    </a:ext>
                  </a:extLst>
                </a:gridCol>
                <a:gridCol w="2047875">
                  <a:extLst>
                    <a:ext uri="{9D8B030D-6E8A-4147-A177-3AD203B41FA5}">
                      <a16:colId xmlns:a16="http://schemas.microsoft.com/office/drawing/2014/main" val="1780010322"/>
                    </a:ext>
                  </a:extLst>
                </a:gridCol>
                <a:gridCol w="3853655">
                  <a:extLst>
                    <a:ext uri="{9D8B030D-6E8A-4147-A177-3AD203B41FA5}">
                      <a16:colId xmlns:a16="http://schemas.microsoft.com/office/drawing/2014/main" val="2259364593"/>
                    </a:ext>
                  </a:extLst>
                </a:gridCol>
                <a:gridCol w="1755757">
                  <a:extLst>
                    <a:ext uri="{9D8B030D-6E8A-4147-A177-3AD203B41FA5}">
                      <a16:colId xmlns:a16="http://schemas.microsoft.com/office/drawing/2014/main" val="3804965720"/>
                    </a:ext>
                  </a:extLst>
                </a:gridCol>
              </a:tblGrid>
              <a:tr h="471462">
                <a:tc>
                  <a:txBody>
                    <a:bodyPr/>
                    <a:lstStyle/>
                    <a:p>
                      <a:pPr algn="ctr">
                        <a:lnSpc>
                          <a:spcPct val="115000"/>
                        </a:lnSpc>
                        <a:spcAft>
                          <a:spcPts val="800"/>
                        </a:spcAft>
                        <a:buNone/>
                      </a:pPr>
                      <a:r>
                        <a:rPr lang="en-IN" sz="1800" b="1" kern="100" dirty="0">
                          <a:solidFill>
                            <a:schemeClr val="bg1"/>
                          </a:solidFill>
                          <a:effectLst/>
                        </a:rPr>
                        <a:t>Team Name</a:t>
                      </a:r>
                      <a:endParaRPr lang="en-IN"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b="1" kern="100" dirty="0">
                          <a:solidFill>
                            <a:schemeClr val="bg1"/>
                          </a:solidFill>
                          <a:effectLst/>
                        </a:rPr>
                        <a:t>Name</a:t>
                      </a:r>
                      <a:endParaRPr lang="en-IN"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b="1" kern="100" dirty="0">
                          <a:solidFill>
                            <a:schemeClr val="bg1"/>
                          </a:solidFill>
                          <a:effectLst/>
                        </a:rPr>
                        <a:t>Project Name</a:t>
                      </a:r>
                      <a:endParaRPr lang="en-IN"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b="1" kern="100" dirty="0">
                          <a:solidFill>
                            <a:schemeClr val="bg1"/>
                          </a:solidFill>
                          <a:effectLst/>
                        </a:rPr>
                        <a:t>Competition / Conducted By</a:t>
                      </a:r>
                      <a:endParaRPr lang="en-IN"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b="1" kern="100" dirty="0">
                          <a:solidFill>
                            <a:schemeClr val="bg1"/>
                          </a:solidFill>
                          <a:effectLst/>
                        </a:rPr>
                        <a:t>Award / Position</a:t>
                      </a:r>
                      <a:endParaRPr lang="en-IN"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4228321"/>
                  </a:ext>
                </a:extLst>
              </a:tr>
              <a:tr h="243029">
                <a:tc rowSpan="4">
                  <a:txBody>
                    <a:bodyPr/>
                    <a:lstStyle/>
                    <a:p>
                      <a:pPr algn="ctr">
                        <a:lnSpc>
                          <a:spcPct val="115000"/>
                        </a:lnSpc>
                        <a:spcAft>
                          <a:spcPts val="800"/>
                        </a:spcAft>
                        <a:buNone/>
                      </a:pPr>
                      <a:r>
                        <a:rPr lang="en-IN" sz="1800" b="1" kern="100" dirty="0" err="1">
                          <a:effectLst/>
                        </a:rPr>
                        <a:t>AeroAI</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kern="100" dirty="0">
                          <a:effectLst/>
                        </a:rPr>
                        <a:t>Vaibhav</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4">
                  <a:txBody>
                    <a:bodyPr/>
                    <a:lstStyle/>
                    <a:p>
                      <a:pPr algn="ctr">
                        <a:lnSpc>
                          <a:spcPct val="115000"/>
                        </a:lnSpc>
                        <a:spcAft>
                          <a:spcPts val="800"/>
                        </a:spcAft>
                        <a:buNone/>
                      </a:pPr>
                      <a:r>
                        <a:rPr lang="en-IN" sz="1800" kern="100" dirty="0">
                          <a:effectLst/>
                        </a:rPr>
                        <a:t>Smart Sky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800"/>
                        </a:spcAft>
                        <a:buNone/>
                      </a:pPr>
                      <a:r>
                        <a:rPr lang="en-IN" sz="1800" kern="100" dirty="0" err="1">
                          <a:effectLst/>
                        </a:rPr>
                        <a:t>HackKRMU</a:t>
                      </a:r>
                      <a:r>
                        <a:rPr lang="en-IN" sz="1800" kern="100" dirty="0">
                          <a:effectLst/>
                        </a:rPr>
                        <a:t> 4.0 – K.R. Mangalam University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2">
                  <a:txBody>
                    <a:bodyPr/>
                    <a:lstStyle/>
                    <a:p>
                      <a:pPr algn="ctr">
                        <a:lnSpc>
                          <a:spcPct val="115000"/>
                        </a:lnSpc>
                        <a:spcAft>
                          <a:spcPts val="800"/>
                        </a:spcAft>
                        <a:buNone/>
                      </a:pPr>
                      <a:r>
                        <a:rPr lang="en-IN" sz="1800" i="1" kern="100" dirty="0">
                          <a:effectLst/>
                        </a:rPr>
                        <a:t>1st Position</a:t>
                      </a:r>
                      <a:endParaRPr lang="en-IN" sz="180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94051458"/>
                  </a:ext>
                </a:extLst>
              </a:tr>
              <a:tr h="290467">
                <a:tc vMerge="1">
                  <a:txBody>
                    <a:bodyPr/>
                    <a:lstStyle/>
                    <a:p>
                      <a:endParaRPr lang="en-IN"/>
                    </a:p>
                  </a:txBody>
                  <a:tcPr/>
                </a:tc>
                <a:tc>
                  <a:txBody>
                    <a:bodyPr/>
                    <a:lstStyle/>
                    <a:p>
                      <a:pPr algn="ctr">
                        <a:lnSpc>
                          <a:spcPct val="115000"/>
                        </a:lnSpc>
                        <a:spcAft>
                          <a:spcPts val="800"/>
                        </a:spcAft>
                        <a:buNone/>
                      </a:pPr>
                      <a:r>
                        <a:rPr lang="en-IN" sz="1800" kern="100" dirty="0">
                          <a:effectLst/>
                        </a:rPr>
                        <a:t>Yash</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4204681136"/>
                  </a:ext>
                </a:extLst>
              </a:tr>
              <a:tr h="713177">
                <a:tc vMerge="1">
                  <a:txBody>
                    <a:bodyPr/>
                    <a:lstStyle/>
                    <a:p>
                      <a:endParaRPr lang="en-IN"/>
                    </a:p>
                  </a:txBody>
                  <a:tcPr/>
                </a:tc>
                <a:tc rowSpan="2">
                  <a:txBody>
                    <a:bodyPr/>
                    <a:lstStyle/>
                    <a:p>
                      <a:pPr algn="ctr">
                        <a:lnSpc>
                          <a:spcPct val="115000"/>
                        </a:lnSpc>
                        <a:spcAft>
                          <a:spcPts val="800"/>
                        </a:spcAft>
                        <a:buNone/>
                      </a:pPr>
                      <a:r>
                        <a:rPr lang="en-IN" sz="1800" kern="100" dirty="0">
                          <a:effectLst/>
                        </a:rPr>
                        <a:t>Diwakar</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a:txBody>
                    <a:bodyPr/>
                    <a:lstStyle/>
                    <a:p>
                      <a:pPr algn="ctr">
                        <a:lnSpc>
                          <a:spcPct val="115000"/>
                        </a:lnSpc>
                        <a:spcAft>
                          <a:spcPts val="800"/>
                        </a:spcAft>
                        <a:buNone/>
                      </a:pPr>
                      <a:r>
                        <a:rPr lang="en-IN" sz="1800" kern="100" dirty="0">
                          <a:effectLst/>
                        </a:rPr>
                        <a:t>Zenith 4.0 – YMCA (J.C. Bose Institute of Science), Faridabad</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i="1" kern="100" dirty="0">
                          <a:effectLst/>
                        </a:rPr>
                        <a:t>2nd Position</a:t>
                      </a:r>
                      <a:endParaRPr lang="en-IN" sz="180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2097086"/>
                  </a:ext>
                </a:extLst>
              </a:tr>
              <a:tr h="471462">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a:lnSpc>
                          <a:spcPct val="115000"/>
                        </a:lnSpc>
                        <a:spcAft>
                          <a:spcPts val="800"/>
                        </a:spcAft>
                        <a:buNone/>
                      </a:pPr>
                      <a:r>
                        <a:rPr lang="en-IN" sz="1800" kern="100" dirty="0">
                          <a:effectLst/>
                        </a:rPr>
                        <a:t>Roborush 1.0 – K.R. Mangalam University</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i="1" kern="100" dirty="0">
                          <a:effectLst/>
                        </a:rPr>
                        <a:t>2nd Position</a:t>
                      </a:r>
                      <a:endParaRPr lang="en-IN" sz="180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4161840"/>
                  </a:ext>
                </a:extLst>
              </a:tr>
              <a:tr h="274411">
                <a:tc rowSpan="4">
                  <a:txBody>
                    <a:bodyPr/>
                    <a:lstStyle/>
                    <a:p>
                      <a:pPr algn="ctr">
                        <a:lnSpc>
                          <a:spcPct val="115000"/>
                        </a:lnSpc>
                        <a:spcAft>
                          <a:spcPts val="800"/>
                        </a:spcAft>
                        <a:buNone/>
                      </a:pPr>
                      <a:r>
                        <a:rPr lang="en-IN" sz="1800" b="1" kern="100" dirty="0">
                          <a:effectLst/>
                        </a:rPr>
                        <a:t>SYNTAX-SQUAD-001</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kern="100">
                          <a:effectLst/>
                        </a:rPr>
                        <a:t>Yash Malik</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4">
                  <a:txBody>
                    <a:bodyPr/>
                    <a:lstStyle/>
                    <a:p>
                      <a:pPr algn="ctr">
                        <a:lnSpc>
                          <a:spcPct val="115000"/>
                        </a:lnSpc>
                        <a:spcAft>
                          <a:spcPts val="800"/>
                        </a:spcAft>
                        <a:buNone/>
                      </a:pPr>
                      <a:r>
                        <a:rPr lang="en-IN" sz="1800" kern="100">
                          <a:effectLst/>
                        </a:rPr>
                        <a:t>OBSERVO</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4">
                  <a:txBody>
                    <a:bodyPr/>
                    <a:lstStyle/>
                    <a:p>
                      <a:pPr algn="ctr">
                        <a:lnSpc>
                          <a:spcPct val="115000"/>
                        </a:lnSpc>
                        <a:spcAft>
                          <a:spcPts val="800"/>
                        </a:spcAft>
                        <a:buNone/>
                      </a:pPr>
                      <a:r>
                        <a:rPr lang="en-IN" sz="1800" kern="100" dirty="0">
                          <a:effectLst/>
                        </a:rPr>
                        <a:t>Hack on Hills 6.0 – NIT Hamirpur</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4">
                  <a:txBody>
                    <a:bodyPr/>
                    <a:lstStyle/>
                    <a:p>
                      <a:pPr algn="ctr">
                        <a:lnSpc>
                          <a:spcPct val="115000"/>
                        </a:lnSpc>
                        <a:spcAft>
                          <a:spcPts val="800"/>
                        </a:spcAft>
                        <a:buNone/>
                      </a:pPr>
                      <a:r>
                        <a:rPr lang="en-IN" sz="1800" i="1" kern="100" dirty="0">
                          <a:effectLst/>
                        </a:rPr>
                        <a:t>1st Position (IoT Track)</a:t>
                      </a:r>
                      <a:endParaRPr lang="en-IN" sz="180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7484424"/>
                  </a:ext>
                </a:extLst>
              </a:tr>
              <a:tr h="471462">
                <a:tc vMerge="1">
                  <a:txBody>
                    <a:bodyPr/>
                    <a:lstStyle/>
                    <a:p>
                      <a:endParaRPr lang="en-IN"/>
                    </a:p>
                  </a:txBody>
                  <a:tcPr/>
                </a:tc>
                <a:tc>
                  <a:txBody>
                    <a:bodyPr/>
                    <a:lstStyle/>
                    <a:p>
                      <a:pPr algn="ctr">
                        <a:lnSpc>
                          <a:spcPct val="115000"/>
                        </a:lnSpc>
                        <a:spcAft>
                          <a:spcPts val="800"/>
                        </a:spcAft>
                        <a:buNone/>
                      </a:pPr>
                      <a:r>
                        <a:rPr lang="en-IN" sz="1800" kern="100" dirty="0">
                          <a:effectLst/>
                        </a:rPr>
                        <a:t>Sneha Sharma</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54875297"/>
                  </a:ext>
                </a:extLst>
              </a:tr>
              <a:tr h="282439">
                <a:tc vMerge="1">
                  <a:txBody>
                    <a:bodyPr/>
                    <a:lstStyle/>
                    <a:p>
                      <a:endParaRPr lang="en-IN"/>
                    </a:p>
                  </a:txBody>
                  <a:tcPr/>
                </a:tc>
                <a:tc>
                  <a:txBody>
                    <a:bodyPr/>
                    <a:lstStyle/>
                    <a:p>
                      <a:pPr algn="ctr">
                        <a:lnSpc>
                          <a:spcPct val="115000"/>
                        </a:lnSpc>
                        <a:spcAft>
                          <a:spcPts val="800"/>
                        </a:spcAft>
                        <a:buNone/>
                      </a:pPr>
                      <a:r>
                        <a:rPr lang="en-IN" sz="1800" kern="100" dirty="0">
                          <a:effectLst/>
                        </a:rPr>
                        <a:t>Amit Sharma</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2221254004"/>
                  </a:ext>
                </a:extLst>
              </a:tr>
              <a:tr h="471462">
                <a:tc vMerge="1">
                  <a:txBody>
                    <a:bodyPr/>
                    <a:lstStyle/>
                    <a:p>
                      <a:endParaRPr lang="en-IN"/>
                    </a:p>
                  </a:txBody>
                  <a:tcPr/>
                </a:tc>
                <a:tc>
                  <a:txBody>
                    <a:bodyPr/>
                    <a:lstStyle/>
                    <a:p>
                      <a:pPr algn="ctr">
                        <a:lnSpc>
                          <a:spcPct val="115000"/>
                        </a:lnSpc>
                        <a:spcAft>
                          <a:spcPts val="800"/>
                        </a:spcAft>
                        <a:buNone/>
                      </a:pPr>
                      <a:r>
                        <a:rPr lang="en-IN" sz="1800" kern="100" dirty="0">
                          <a:effectLst/>
                        </a:rPr>
                        <a:t>Lavya Kumar </a:t>
                      </a:r>
                      <a:r>
                        <a:rPr lang="en-IN" sz="1800" kern="100" dirty="0" err="1">
                          <a:effectLst/>
                        </a:rPr>
                        <a:t>Beriwal</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157482461"/>
                  </a:ext>
                </a:extLst>
              </a:tr>
              <a:tr h="289737">
                <a:tc rowSpan="4">
                  <a:txBody>
                    <a:bodyPr/>
                    <a:lstStyle/>
                    <a:p>
                      <a:pPr algn="ctr">
                        <a:lnSpc>
                          <a:spcPct val="115000"/>
                        </a:lnSpc>
                        <a:spcAft>
                          <a:spcPts val="800"/>
                        </a:spcAft>
                        <a:buNone/>
                      </a:pPr>
                      <a:r>
                        <a:rPr lang="en-IN" sz="1800" b="1" kern="100" dirty="0">
                          <a:effectLst/>
                        </a:rPr>
                        <a:t>Rotors</a:t>
                      </a:r>
                      <a:endParaRPr lang="en-IN"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kern="100">
                          <a:effectLst/>
                        </a:rPr>
                        <a:t>Anuj</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4">
                  <a:txBody>
                    <a:bodyPr/>
                    <a:lstStyle/>
                    <a:p>
                      <a:pPr algn="ctr">
                        <a:lnSpc>
                          <a:spcPct val="115000"/>
                        </a:lnSpc>
                        <a:spcAft>
                          <a:spcPts val="800"/>
                        </a:spcAft>
                        <a:buNone/>
                      </a:pPr>
                      <a:r>
                        <a:rPr lang="en-IN" sz="1800" kern="100" dirty="0">
                          <a:effectLst/>
                        </a:rPr>
                        <a:t>ATRS (Aerial Tactical Response System)</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3">
                  <a:txBody>
                    <a:bodyPr/>
                    <a:lstStyle/>
                    <a:p>
                      <a:pPr algn="ctr">
                        <a:lnSpc>
                          <a:spcPct val="115000"/>
                        </a:lnSpc>
                        <a:spcAft>
                          <a:spcPts val="800"/>
                        </a:spcAft>
                        <a:buNone/>
                      </a:pPr>
                      <a:r>
                        <a:rPr lang="en-IN" sz="1800" kern="100">
                          <a:effectLst/>
                        </a:rPr>
                        <a:t>Galgotias University, Greater Noida</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rowSpan="3">
                  <a:txBody>
                    <a:bodyPr/>
                    <a:lstStyle/>
                    <a:p>
                      <a:pPr algn="ctr">
                        <a:lnSpc>
                          <a:spcPct val="115000"/>
                        </a:lnSpc>
                        <a:spcAft>
                          <a:spcPts val="800"/>
                        </a:spcAft>
                        <a:buNone/>
                      </a:pPr>
                      <a:r>
                        <a:rPr lang="en-IN" sz="1800" i="1" kern="100" dirty="0">
                          <a:effectLst/>
                        </a:rPr>
                        <a:t>1st Position</a:t>
                      </a:r>
                      <a:endParaRPr lang="en-IN" sz="180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0896802"/>
                  </a:ext>
                </a:extLst>
              </a:tr>
              <a:tr h="251057">
                <a:tc vMerge="1">
                  <a:txBody>
                    <a:bodyPr/>
                    <a:lstStyle/>
                    <a:p>
                      <a:endParaRPr lang="en-IN"/>
                    </a:p>
                  </a:txBody>
                  <a:tcPr/>
                </a:tc>
                <a:tc>
                  <a:txBody>
                    <a:bodyPr/>
                    <a:lstStyle/>
                    <a:p>
                      <a:pPr algn="ctr">
                        <a:lnSpc>
                          <a:spcPct val="115000"/>
                        </a:lnSpc>
                        <a:spcAft>
                          <a:spcPts val="800"/>
                        </a:spcAft>
                        <a:buNone/>
                        <a:tabLst>
                          <a:tab pos="2014855" algn="r"/>
                        </a:tabLst>
                      </a:pPr>
                      <a:r>
                        <a:rPr lang="en-IN" sz="1800" kern="100" dirty="0">
                          <a:effectLst/>
                        </a:rPr>
                        <a:t>Krish Agarwal</a:t>
                      </a:r>
                      <a:endParaRPr lang="en-IN"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3485074432"/>
                  </a:ext>
                </a:extLst>
              </a:tr>
              <a:tr h="29193">
                <a:tc vMerge="1">
                  <a:txBody>
                    <a:bodyPr/>
                    <a:lstStyle/>
                    <a:p>
                      <a:endParaRPr lang="en-IN"/>
                    </a:p>
                  </a:txBody>
                  <a:tcPr/>
                </a:tc>
                <a:tc rowSpan="2">
                  <a:txBody>
                    <a:bodyPr/>
                    <a:lstStyle/>
                    <a:p>
                      <a:pPr algn="ctr">
                        <a:lnSpc>
                          <a:spcPct val="115000"/>
                        </a:lnSpc>
                        <a:spcAft>
                          <a:spcPts val="800"/>
                        </a:spcAft>
                        <a:buNone/>
                      </a:pPr>
                      <a:r>
                        <a:rPr lang="en-IN" sz="1800" kern="100">
                          <a:effectLst/>
                        </a:rPr>
                        <a:t>Somya Sharma</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2296066118"/>
                  </a:ext>
                </a:extLst>
              </a:tr>
              <a:tr h="868336">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a:lnSpc>
                          <a:spcPct val="115000"/>
                        </a:lnSpc>
                        <a:spcAft>
                          <a:spcPts val="800"/>
                        </a:spcAft>
                        <a:buNone/>
                      </a:pPr>
                      <a:r>
                        <a:rPr lang="en-IN" sz="1800" kern="100">
                          <a:effectLst/>
                        </a:rPr>
                        <a:t>IILM University, Gurgaon</a:t>
                      </a:r>
                      <a:endParaRPr lang="en-IN"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IN" sz="1800" i="1" kern="100" dirty="0">
                          <a:effectLst/>
                        </a:rPr>
                        <a:t>1st Position</a:t>
                      </a:r>
                      <a:endParaRPr lang="en-IN" sz="1800" i="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9045281"/>
                  </a:ext>
                </a:extLst>
              </a:tr>
            </a:tbl>
          </a:graphicData>
        </a:graphic>
      </p:graphicFrame>
    </p:spTree>
    <p:extLst>
      <p:ext uri="{BB962C8B-B14F-4D97-AF65-F5344CB8AC3E}">
        <p14:creationId xmlns:p14="http://schemas.microsoft.com/office/powerpoint/2010/main" val="1298936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68262-D9B1-92B9-407A-081BCCA36BE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A2DD82-DA59-1A85-1766-CDCFAADC431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sp>
        <p:nvSpPr>
          <p:cNvPr id="5" name="TextBox 4">
            <a:extLst>
              <a:ext uri="{FF2B5EF4-FFF2-40B4-BE49-F238E27FC236}">
                <a16:creationId xmlns:a16="http://schemas.microsoft.com/office/drawing/2014/main" id="{B6278BE3-17B1-D089-910A-D0E68F8EF73A}"/>
              </a:ext>
            </a:extLst>
          </p:cNvPr>
          <p:cNvSpPr txBox="1"/>
          <p:nvPr/>
        </p:nvSpPr>
        <p:spPr>
          <a:xfrm>
            <a:off x="415917" y="873962"/>
            <a:ext cx="11493516" cy="3728649"/>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gn="just">
              <a:lnSpc>
                <a:spcPct val="15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Practical exposure to Robotics &amp; Drone Making Bootcamp for K R Mangalam University students at IIT Mandi from 25-30 Dec-2023</a:t>
            </a:r>
          </a:p>
          <a:p>
            <a:pPr marL="285750" indent="-285750" algn="just">
              <a:lnSpc>
                <a:spcPct val="15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150(2024) and 40(2025) Students during the bootcamp received the certificates after successful completion of project followed by test.</a:t>
            </a:r>
          </a:p>
          <a:p>
            <a:pPr marL="285750" indent="-285750" algn="just">
              <a:lnSpc>
                <a:spcPct val="150000"/>
              </a:lnSpc>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4</a:t>
            </a:r>
            <a:r>
              <a:rPr lang="en-US" sz="2000" b="1" dirty="0">
                <a:solidFill>
                  <a:schemeClr val="bg1"/>
                </a:solidFill>
                <a:effectLst/>
                <a:latin typeface="Arial" panose="020B0604020202020204" pitchFamily="34" charset="0"/>
                <a:cs typeface="Arial" panose="020B0604020202020204" pitchFamily="34" charset="0"/>
              </a:rPr>
              <a:t> students completed internships with IIT Gandhinagar conducted by AB6 on Robotics.</a:t>
            </a:r>
          </a:p>
          <a:p>
            <a:pPr algn="just">
              <a:lnSpc>
                <a:spcPct val="150000"/>
              </a:lnSpc>
            </a:pPr>
            <a:r>
              <a:rPr lang="en-US" sz="2000" b="1" dirty="0">
                <a:solidFill>
                  <a:schemeClr val="bg1"/>
                </a:solidFill>
                <a:latin typeface="Arial" panose="020B0604020202020204" pitchFamily="34" charset="0"/>
                <a:cs typeface="Arial" panose="020B0604020202020204" pitchFamily="34" charset="0"/>
              </a:rPr>
              <a:t>Varun topped in program.</a:t>
            </a:r>
          </a:p>
          <a:p>
            <a:pPr marL="285750" indent="-285750" algn="just">
              <a:lnSpc>
                <a:spcPct val="150000"/>
              </a:lnSpc>
              <a:buFont typeface="Arial" panose="020B0604020202020204" pitchFamily="34" charset="0"/>
              <a:buChar char="•"/>
            </a:pPr>
            <a:r>
              <a:rPr lang="en-IN" sz="2000" b="1" dirty="0">
                <a:solidFill>
                  <a:schemeClr val="bg1"/>
                </a:solidFill>
                <a:latin typeface="Arial" panose="020B0604020202020204" pitchFamily="34" charset="0"/>
                <a:cs typeface="Arial" panose="020B0604020202020204" pitchFamily="34" charset="0"/>
              </a:rPr>
              <a:t>10 Student received DGCA Approved </a:t>
            </a:r>
            <a:r>
              <a:rPr lang="en-US" sz="2000" b="1" dirty="0">
                <a:solidFill>
                  <a:schemeClr val="bg1"/>
                </a:solidFill>
                <a:latin typeface="Arial" panose="020B0604020202020204" pitchFamily="34" charset="0"/>
                <a:cs typeface="Arial" panose="020B0604020202020204" pitchFamily="34" charset="0"/>
              </a:rPr>
              <a:t>Remote Pilot certification in Drones in Small and Medium class ( up to 50 kg of Drone ).</a:t>
            </a:r>
          </a:p>
        </p:txBody>
      </p:sp>
      <p:pic>
        <p:nvPicPr>
          <p:cNvPr id="10" name="Picture 9">
            <a:extLst>
              <a:ext uri="{FF2B5EF4-FFF2-40B4-BE49-F238E27FC236}">
                <a16:creationId xmlns:a16="http://schemas.microsoft.com/office/drawing/2014/main" id="{65136C22-3CC5-8BE1-CD36-5A9FE2FB5E82}"/>
              </a:ext>
            </a:extLst>
          </p:cNvPr>
          <p:cNvPicPr>
            <a:picLocks noChangeAspect="1"/>
          </p:cNvPicPr>
          <p:nvPr/>
        </p:nvPicPr>
        <p:blipFill>
          <a:blip r:embed="rId3"/>
          <a:stretch>
            <a:fillRect/>
          </a:stretch>
        </p:blipFill>
        <p:spPr>
          <a:xfrm>
            <a:off x="415917" y="4602611"/>
            <a:ext cx="3746381" cy="1909073"/>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2D2EB6FF-784E-F5F2-0C56-AE591751C97D}"/>
              </a:ext>
            </a:extLst>
          </p:cNvPr>
          <p:cNvPicPr>
            <a:picLocks noChangeAspect="1"/>
          </p:cNvPicPr>
          <p:nvPr/>
        </p:nvPicPr>
        <p:blipFill>
          <a:blip r:embed="rId4"/>
          <a:stretch>
            <a:fillRect/>
          </a:stretch>
        </p:blipFill>
        <p:spPr>
          <a:xfrm>
            <a:off x="4245811" y="4587674"/>
            <a:ext cx="2403918" cy="190907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14" name="Picture 2">
            <a:extLst>
              <a:ext uri="{FF2B5EF4-FFF2-40B4-BE49-F238E27FC236}">
                <a16:creationId xmlns:a16="http://schemas.microsoft.com/office/drawing/2014/main" id="{F327ED06-BFD6-D0C6-CF60-51DE9E07B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5455"/>
            <a:ext cx="802937" cy="80293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0A8C0EF-A07A-702F-CF22-EF2FBC51EBAB}"/>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3" name="Rectangle 22">
            <a:extLst>
              <a:ext uri="{FF2B5EF4-FFF2-40B4-BE49-F238E27FC236}">
                <a16:creationId xmlns:a16="http://schemas.microsoft.com/office/drawing/2014/main" id="{65DAAD91-606A-3D34-BB8B-F7AB4DCD96DF}"/>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 name="TextBox 1">
            <a:extLst>
              <a:ext uri="{FF2B5EF4-FFF2-40B4-BE49-F238E27FC236}">
                <a16:creationId xmlns:a16="http://schemas.microsoft.com/office/drawing/2014/main" id="{31A99F91-3C86-A779-C8D6-E971713B20E3}"/>
              </a:ext>
            </a:extLst>
          </p:cNvPr>
          <p:cNvSpPr txBox="1"/>
          <p:nvPr/>
        </p:nvSpPr>
        <p:spPr>
          <a:xfrm>
            <a:off x="4005943" y="185750"/>
            <a:ext cx="4180114"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Outcomes &amp; Achievement</a:t>
            </a:r>
            <a:endParaRPr lang="en-IN" sz="1800" b="1" dirty="0">
              <a:solidFill>
                <a:schemeClr val="bg1"/>
              </a:solidFill>
              <a:latin typeface="Cambria" panose="02040503050406030204" pitchFamily="18" charset="0"/>
            </a:endParaRPr>
          </a:p>
        </p:txBody>
      </p:sp>
      <p:sp>
        <p:nvSpPr>
          <p:cNvPr id="11" name="Rectangle 10">
            <a:extLst>
              <a:ext uri="{FF2B5EF4-FFF2-40B4-BE49-F238E27FC236}">
                <a16:creationId xmlns:a16="http://schemas.microsoft.com/office/drawing/2014/main" id="{9AF82E60-5308-55DF-565F-4623F33063FA}"/>
              </a:ext>
            </a:extLst>
          </p:cNvPr>
          <p:cNvSpPr/>
          <p:nvPr/>
        </p:nvSpPr>
        <p:spPr>
          <a:xfrm>
            <a:off x="2716001" y="5407637"/>
            <a:ext cx="2496112" cy="4452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latin typeface="Avenir Next LT Pro Demi" panose="020F0502020204030204" pitchFamily="34" charset="0"/>
                <a:cs typeface="Times New Roman" panose="02020603050405020304" pitchFamily="18" charset="0"/>
              </a:rPr>
              <a:t>Students during Internship@ IIT Mandi</a:t>
            </a:r>
            <a:endParaRPr lang="en-IN" sz="1400" b="1" dirty="0">
              <a:solidFill>
                <a:schemeClr val="tx1"/>
              </a:solidFill>
              <a:latin typeface="Avenir Next LT Pro Demi" panose="020F0502020204030204" pitchFamily="34" charset="0"/>
              <a:cs typeface="Times New Roman" panose="02020603050405020304" pitchFamily="18" charset="0"/>
            </a:endParaRPr>
          </a:p>
        </p:txBody>
      </p:sp>
      <p:pic>
        <p:nvPicPr>
          <p:cNvPr id="7" name="Picture 6" descr="A group of people standing in front of a large screen&#10;&#10;AI-generated content may be incorrect.">
            <a:extLst>
              <a:ext uri="{FF2B5EF4-FFF2-40B4-BE49-F238E27FC236}">
                <a16:creationId xmlns:a16="http://schemas.microsoft.com/office/drawing/2014/main" id="{1895001F-E94A-FDC8-02A2-0F307B366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242" y="4587674"/>
            <a:ext cx="2498765" cy="192401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pic>
        <p:nvPicPr>
          <p:cNvPr id="9" name="Picture 8" descr="A group of people sitting in a lecture hall&#10;&#10;AI-generated content may be incorrect.">
            <a:extLst>
              <a:ext uri="{FF2B5EF4-FFF2-40B4-BE49-F238E27FC236}">
                <a16:creationId xmlns:a16="http://schemas.microsoft.com/office/drawing/2014/main" id="{D22B83EF-F807-C209-A94F-B729CCDD1ED7}"/>
              </a:ext>
            </a:extLst>
          </p:cNvPr>
          <p:cNvPicPr>
            <a:picLocks noChangeAspect="1"/>
          </p:cNvPicPr>
          <p:nvPr/>
        </p:nvPicPr>
        <p:blipFill>
          <a:blip r:embed="rId7">
            <a:extLst>
              <a:ext uri="{28A0092B-C50C-407E-A947-70E740481C1C}">
                <a14:useLocalDpi xmlns:a14="http://schemas.microsoft.com/office/drawing/2010/main" val="0"/>
              </a:ext>
            </a:extLst>
          </a:blip>
          <a:srcRect t="20833"/>
          <a:stretch>
            <a:fillRect/>
          </a:stretch>
        </p:blipFill>
        <p:spPr>
          <a:xfrm>
            <a:off x="9315520" y="4587674"/>
            <a:ext cx="2498765" cy="192401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742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BBD6CB-06A8-36F7-3FC7-2636FDAF3B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905F49-3264-D818-DAFE-727A58A9C20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5" name="Picture 2">
            <a:extLst>
              <a:ext uri="{FF2B5EF4-FFF2-40B4-BE49-F238E27FC236}">
                <a16:creationId xmlns:a16="http://schemas.microsoft.com/office/drawing/2014/main" id="{8FC367EF-DD44-3A64-A5BF-0B910291B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989752" cy="9897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4174759-ACA0-968B-07CD-2CDB7B3FB283}"/>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3FE15B04-8B8F-1F50-BAC2-F4D307BDB65E}"/>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7" name="TextBox 6">
            <a:extLst>
              <a:ext uri="{FF2B5EF4-FFF2-40B4-BE49-F238E27FC236}">
                <a16:creationId xmlns:a16="http://schemas.microsoft.com/office/drawing/2014/main" id="{E6276697-473B-A743-0C14-94BF0B35F547}"/>
              </a:ext>
            </a:extLst>
          </p:cNvPr>
          <p:cNvSpPr txBox="1"/>
          <p:nvPr/>
        </p:nvSpPr>
        <p:spPr>
          <a:xfrm>
            <a:off x="4279122" y="120073"/>
            <a:ext cx="3805203"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Outcomes After Projects</a:t>
            </a:r>
            <a:endParaRPr lang="en-US" altLang="en-US" sz="2400" b="1"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6BB0C0BA-135B-ADE9-84D8-992D68E5CE3E}"/>
              </a:ext>
            </a:extLst>
          </p:cNvPr>
          <p:cNvSpPr txBox="1"/>
          <p:nvPr/>
        </p:nvSpPr>
        <p:spPr>
          <a:xfrm>
            <a:off x="856410" y="847849"/>
            <a:ext cx="1902869" cy="57785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Incubation</a:t>
            </a:r>
            <a:endParaRPr lang="en-US" altLang="en-US" sz="2400" b="1" dirty="0">
              <a:solidFill>
                <a:schemeClr val="bg1"/>
              </a:solidFill>
              <a:latin typeface="Arial" panose="020B0604020202020204" pitchFamily="34" charset="0"/>
            </a:endParaRPr>
          </a:p>
        </p:txBody>
      </p:sp>
      <p:sp>
        <p:nvSpPr>
          <p:cNvPr id="4" name="TextBox 3">
            <a:extLst>
              <a:ext uri="{FF2B5EF4-FFF2-40B4-BE49-F238E27FC236}">
                <a16:creationId xmlns:a16="http://schemas.microsoft.com/office/drawing/2014/main" id="{A4B445B7-F9D8-1A34-E2D6-C258E5073339}"/>
              </a:ext>
            </a:extLst>
          </p:cNvPr>
          <p:cNvSpPr txBox="1"/>
          <p:nvPr/>
        </p:nvSpPr>
        <p:spPr>
          <a:xfrm>
            <a:off x="4662775" y="847849"/>
            <a:ext cx="3037898" cy="57785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Upgrading Projects</a:t>
            </a:r>
            <a:endParaRPr lang="en-US" altLang="en-US" sz="2400" b="1" dirty="0">
              <a:solidFill>
                <a:schemeClr val="bg1"/>
              </a:solidFill>
              <a:latin typeface="Arial" panose="020B0604020202020204" pitchFamily="34" charset="0"/>
            </a:endParaRPr>
          </a:p>
        </p:txBody>
      </p:sp>
      <p:sp>
        <p:nvSpPr>
          <p:cNvPr id="6" name="TextBox 5">
            <a:extLst>
              <a:ext uri="{FF2B5EF4-FFF2-40B4-BE49-F238E27FC236}">
                <a16:creationId xmlns:a16="http://schemas.microsoft.com/office/drawing/2014/main" id="{4C3AF251-0181-5A0F-78C1-93AE352CD14E}"/>
              </a:ext>
            </a:extLst>
          </p:cNvPr>
          <p:cNvSpPr txBox="1"/>
          <p:nvPr/>
        </p:nvSpPr>
        <p:spPr>
          <a:xfrm>
            <a:off x="8467978" y="847849"/>
            <a:ext cx="3139440" cy="57785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Internship provision</a:t>
            </a:r>
            <a:endParaRPr lang="en-US" altLang="en-US" sz="2400" b="1" dirty="0">
              <a:solidFill>
                <a:schemeClr val="bg1"/>
              </a:solidFill>
              <a:latin typeface="Arial" panose="020B0604020202020204" pitchFamily="34" charset="0"/>
            </a:endParaRPr>
          </a:p>
        </p:txBody>
      </p:sp>
      <p:sp>
        <p:nvSpPr>
          <p:cNvPr id="14" name="TextBox 13">
            <a:extLst>
              <a:ext uri="{FF2B5EF4-FFF2-40B4-BE49-F238E27FC236}">
                <a16:creationId xmlns:a16="http://schemas.microsoft.com/office/drawing/2014/main" id="{BC1D9545-5460-0F80-E89D-2977AE893778}"/>
              </a:ext>
            </a:extLst>
          </p:cNvPr>
          <p:cNvSpPr txBox="1"/>
          <p:nvPr/>
        </p:nvSpPr>
        <p:spPr>
          <a:xfrm>
            <a:off x="856410" y="1682672"/>
            <a:ext cx="1824903" cy="369332"/>
          </a:xfrm>
          <a:prstGeom prst="rect">
            <a:avLst/>
          </a:prstGeom>
          <a:noFill/>
        </p:spPr>
        <p:txBody>
          <a:bodyPr wrap="square" rtlCol="0">
            <a:spAutoFit/>
          </a:bodyPr>
          <a:lstStyle/>
          <a:p>
            <a:pPr marL="285750" indent="-285750" algn="just">
              <a:lnSpc>
                <a:spcPct val="100000"/>
              </a:lnSpc>
              <a:buFont typeface="Arial" panose="020B0604020202020204"/>
              <a:buChar char="•"/>
            </a:pPr>
            <a:r>
              <a:rPr lang="en-US" altLang="en-US" b="1" dirty="0">
                <a:solidFill>
                  <a:srgbClr val="FF0000"/>
                </a:solidFill>
                <a:latin typeface="Cambria" panose="02040503050406030204" pitchFamily="18" charset="0"/>
              </a:rPr>
              <a:t>B-TRACK</a:t>
            </a:r>
          </a:p>
        </p:txBody>
      </p:sp>
      <p:sp>
        <p:nvSpPr>
          <p:cNvPr id="15" name="TextBox 14">
            <a:extLst>
              <a:ext uri="{FF2B5EF4-FFF2-40B4-BE49-F238E27FC236}">
                <a16:creationId xmlns:a16="http://schemas.microsoft.com/office/drawing/2014/main" id="{85EB0677-D0E1-691C-39C4-0204C132C0BF}"/>
              </a:ext>
            </a:extLst>
          </p:cNvPr>
          <p:cNvSpPr txBox="1"/>
          <p:nvPr/>
        </p:nvSpPr>
        <p:spPr>
          <a:xfrm>
            <a:off x="4577051" y="1575625"/>
            <a:ext cx="3037898" cy="2862322"/>
          </a:xfrm>
          <a:prstGeom prst="rect">
            <a:avLst/>
          </a:prstGeom>
          <a:noFill/>
        </p:spPr>
        <p:txBody>
          <a:bodyPr wrap="square" rtlCol="0">
            <a:spAutoFit/>
          </a:bodyPr>
          <a:lstStyle/>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Drone with EMP Gun</a:t>
            </a:r>
          </a:p>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Drone with Radar Spoofing</a:t>
            </a:r>
          </a:p>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Face Following Drone</a:t>
            </a:r>
          </a:p>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Origami Rescue Bot (</a:t>
            </a:r>
            <a:r>
              <a:rPr lang="en-US" altLang="en-US" b="1" dirty="0" err="1">
                <a:solidFill>
                  <a:schemeClr val="tx2">
                    <a:lumMod val="75000"/>
                    <a:lumOff val="25000"/>
                  </a:schemeClr>
                </a:solidFill>
                <a:latin typeface="Cambria" panose="02040503050406030204" pitchFamily="18" charset="0"/>
              </a:rPr>
              <a:t>Orumbot</a:t>
            </a:r>
            <a:r>
              <a:rPr lang="en-US" altLang="en-US" b="1" dirty="0">
                <a:solidFill>
                  <a:schemeClr val="tx2">
                    <a:lumMod val="75000"/>
                    <a:lumOff val="25000"/>
                  </a:schemeClr>
                </a:solidFill>
                <a:latin typeface="Cambria" panose="02040503050406030204" pitchFamily="18" charset="0"/>
              </a:rPr>
              <a:t>)</a:t>
            </a:r>
          </a:p>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Wall climber Robo car</a:t>
            </a:r>
          </a:p>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Smart Sky</a:t>
            </a:r>
          </a:p>
          <a:p>
            <a:pPr marL="285750" indent="-285750" algn="just">
              <a:lnSpc>
                <a:spcPct val="100000"/>
              </a:lnSpc>
              <a:buFont typeface="Arial" panose="020B0604020202020204"/>
              <a:buChar char="•"/>
            </a:pPr>
            <a:r>
              <a:rPr lang="en-US" altLang="en-US" b="1" dirty="0">
                <a:solidFill>
                  <a:schemeClr val="tx2">
                    <a:lumMod val="75000"/>
                    <a:lumOff val="25000"/>
                  </a:schemeClr>
                </a:solidFill>
                <a:latin typeface="Cambria" panose="02040503050406030204" pitchFamily="18" charset="0"/>
              </a:rPr>
              <a:t>ATRS (Aerial Tactical Response System)</a:t>
            </a:r>
          </a:p>
        </p:txBody>
      </p:sp>
      <p:sp>
        <p:nvSpPr>
          <p:cNvPr id="16" name="TextBox 15">
            <a:extLst>
              <a:ext uri="{FF2B5EF4-FFF2-40B4-BE49-F238E27FC236}">
                <a16:creationId xmlns:a16="http://schemas.microsoft.com/office/drawing/2014/main" id="{5D901FCC-EBDE-EF70-5AC5-EC90E92D10CD}"/>
              </a:ext>
            </a:extLst>
          </p:cNvPr>
          <p:cNvSpPr txBox="1"/>
          <p:nvPr/>
        </p:nvSpPr>
        <p:spPr>
          <a:xfrm>
            <a:off x="8301183" y="3813539"/>
            <a:ext cx="3019089" cy="1477328"/>
          </a:xfrm>
          <a:prstGeom prst="rect">
            <a:avLst/>
          </a:prstGeom>
          <a:noFill/>
        </p:spPr>
        <p:txBody>
          <a:bodyPr wrap="square" rtlCol="0">
            <a:spAutoFit/>
          </a:bodyPr>
          <a:lstStyle/>
          <a:p>
            <a:pPr marL="285750" indent="-285750" algn="just">
              <a:lnSpc>
                <a:spcPct val="100000"/>
              </a:lnSpc>
              <a:buFont typeface="Arial" panose="020B0604020202020204"/>
              <a:buChar char="•"/>
            </a:pPr>
            <a:r>
              <a:rPr lang="en-US" altLang="en-US" b="1" dirty="0">
                <a:solidFill>
                  <a:srgbClr val="FF0000"/>
                </a:solidFill>
                <a:latin typeface="Cambria" panose="02040503050406030204" pitchFamily="18" charset="0"/>
              </a:rPr>
              <a:t>Electric Vehicles (EV)</a:t>
            </a:r>
          </a:p>
          <a:p>
            <a:pPr marL="285750" indent="-285750" algn="just">
              <a:lnSpc>
                <a:spcPct val="100000"/>
              </a:lnSpc>
              <a:buFont typeface="Arial" panose="020B0604020202020204"/>
              <a:buChar char="•"/>
            </a:pPr>
            <a:r>
              <a:rPr lang="en-US" altLang="en-US" b="1" dirty="0">
                <a:solidFill>
                  <a:srgbClr val="FF0000"/>
                </a:solidFill>
                <a:latin typeface="Cambria" panose="02040503050406030204" pitchFamily="18" charset="0"/>
              </a:rPr>
              <a:t>Smart AI-Powdered</a:t>
            </a:r>
          </a:p>
          <a:p>
            <a:pPr marL="285750" indent="-285750" algn="just">
              <a:lnSpc>
                <a:spcPct val="100000"/>
              </a:lnSpc>
              <a:buFont typeface="Arial" panose="020B0604020202020204"/>
              <a:buChar char="•"/>
            </a:pPr>
            <a:r>
              <a:rPr lang="en-US" altLang="en-US" b="1">
                <a:solidFill>
                  <a:srgbClr val="FF0000"/>
                </a:solidFill>
                <a:latin typeface="Cambria" panose="02040503050406030204" pitchFamily="18" charset="0"/>
              </a:rPr>
              <a:t>Waste </a:t>
            </a:r>
            <a:r>
              <a:rPr lang="en-US" altLang="en-US" b="1" dirty="0">
                <a:solidFill>
                  <a:srgbClr val="FF0000"/>
                </a:solidFill>
                <a:latin typeface="Cambria" panose="02040503050406030204" pitchFamily="18" charset="0"/>
              </a:rPr>
              <a:t>sorting robot</a:t>
            </a:r>
          </a:p>
          <a:p>
            <a:pPr marL="285750" indent="-285750" algn="just">
              <a:lnSpc>
                <a:spcPct val="100000"/>
              </a:lnSpc>
              <a:buFont typeface="Arial" panose="020B0604020202020204"/>
              <a:buChar char="•"/>
            </a:pPr>
            <a:r>
              <a:rPr lang="en-US" altLang="en-US" b="1" dirty="0">
                <a:solidFill>
                  <a:srgbClr val="FF0000"/>
                </a:solidFill>
                <a:latin typeface="Cambria" panose="02040503050406030204" pitchFamily="18" charset="0"/>
              </a:rPr>
              <a:t>Robotics &amp; AI</a:t>
            </a:r>
          </a:p>
          <a:p>
            <a:pPr marL="285750" indent="-285750" algn="just">
              <a:lnSpc>
                <a:spcPct val="100000"/>
              </a:lnSpc>
              <a:buFont typeface="Arial" panose="020B0604020202020204"/>
              <a:buChar char="•"/>
            </a:pPr>
            <a:r>
              <a:rPr lang="en-US" altLang="en-US" b="1" dirty="0">
                <a:solidFill>
                  <a:srgbClr val="FF0000"/>
                </a:solidFill>
                <a:latin typeface="Cambria" panose="02040503050406030204" pitchFamily="18" charset="0"/>
              </a:rPr>
              <a:t>Air purifier </a:t>
            </a:r>
          </a:p>
        </p:txBody>
      </p:sp>
      <p:sp>
        <p:nvSpPr>
          <p:cNvPr id="17" name="TextBox 16">
            <a:hlinkClick r:id="rId4"/>
            <a:extLst>
              <a:ext uri="{FF2B5EF4-FFF2-40B4-BE49-F238E27FC236}">
                <a16:creationId xmlns:a16="http://schemas.microsoft.com/office/drawing/2014/main" id="{034010A9-EF2B-F569-7304-1338630F21E0}"/>
              </a:ext>
            </a:extLst>
          </p:cNvPr>
          <p:cNvSpPr txBox="1"/>
          <p:nvPr/>
        </p:nvSpPr>
        <p:spPr>
          <a:xfrm>
            <a:off x="8467978" y="1567133"/>
            <a:ext cx="1902869"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Milagrow</a:t>
            </a:r>
            <a:endParaRPr lang="en-US" altLang="en-US" sz="2400" b="1" dirty="0">
              <a:solidFill>
                <a:schemeClr val="bg1"/>
              </a:solidFill>
              <a:latin typeface="Arial" panose="020B0604020202020204" pitchFamily="34" charset="0"/>
            </a:endParaRPr>
          </a:p>
        </p:txBody>
      </p:sp>
      <p:sp>
        <p:nvSpPr>
          <p:cNvPr id="20" name="TextBox 19">
            <a:extLst>
              <a:ext uri="{FF2B5EF4-FFF2-40B4-BE49-F238E27FC236}">
                <a16:creationId xmlns:a16="http://schemas.microsoft.com/office/drawing/2014/main" id="{3D1C1CAA-62FF-4A70-FB98-94ECF349FFFB}"/>
              </a:ext>
            </a:extLst>
          </p:cNvPr>
          <p:cNvSpPr txBox="1"/>
          <p:nvPr/>
        </p:nvSpPr>
        <p:spPr>
          <a:xfrm>
            <a:off x="8282374" y="2483986"/>
            <a:ext cx="3037898" cy="923330"/>
          </a:xfrm>
          <a:prstGeom prst="rect">
            <a:avLst/>
          </a:prstGeom>
          <a:noFill/>
        </p:spPr>
        <p:txBody>
          <a:bodyPr wrap="square" rtlCol="0">
            <a:spAutoFit/>
          </a:bodyPr>
          <a:lstStyle/>
          <a:p>
            <a:pPr algn="just">
              <a:lnSpc>
                <a:spcPct val="100000"/>
              </a:lnSpc>
            </a:pPr>
            <a:r>
              <a:rPr lang="en-US" altLang="en-US" b="1" dirty="0">
                <a:solidFill>
                  <a:schemeClr val="tx2">
                    <a:lumMod val="75000"/>
                    <a:lumOff val="25000"/>
                  </a:schemeClr>
                </a:solidFill>
                <a:latin typeface="Cambria" panose="02040503050406030204" pitchFamily="18" charset="0"/>
              </a:rPr>
              <a:t>More than 40+ students attained free internship from RoboRush 1.0 Event</a:t>
            </a:r>
          </a:p>
        </p:txBody>
      </p:sp>
      <p:sp>
        <p:nvSpPr>
          <p:cNvPr id="10" name="TextBox 9">
            <a:extLst>
              <a:ext uri="{FF2B5EF4-FFF2-40B4-BE49-F238E27FC236}">
                <a16:creationId xmlns:a16="http://schemas.microsoft.com/office/drawing/2014/main" id="{6E0CA1A2-62FA-68DE-1638-DCCCE2C1FEAC}"/>
              </a:ext>
            </a:extLst>
          </p:cNvPr>
          <p:cNvSpPr txBox="1"/>
          <p:nvPr/>
        </p:nvSpPr>
        <p:spPr>
          <a:xfrm>
            <a:off x="856410" y="4025822"/>
            <a:ext cx="1824903" cy="369332"/>
          </a:xfrm>
          <a:prstGeom prst="rect">
            <a:avLst/>
          </a:prstGeom>
          <a:noFill/>
        </p:spPr>
        <p:txBody>
          <a:bodyPr wrap="square" rtlCol="0">
            <a:spAutoFit/>
          </a:bodyPr>
          <a:lstStyle/>
          <a:p>
            <a:pPr marL="285750" indent="-285750" algn="just">
              <a:lnSpc>
                <a:spcPct val="100000"/>
              </a:lnSpc>
              <a:buFont typeface="Arial" panose="020B0604020202020204"/>
              <a:buChar char="•"/>
            </a:pPr>
            <a:r>
              <a:rPr lang="en-US" altLang="en-US" b="1" dirty="0" err="1">
                <a:solidFill>
                  <a:srgbClr val="FF0000"/>
                </a:solidFill>
                <a:latin typeface="Cambria" panose="02040503050406030204" pitchFamily="18" charset="0"/>
              </a:rPr>
              <a:t>Swalocker</a:t>
            </a:r>
            <a:endParaRPr lang="en-US" altLang="en-US" b="1" dirty="0">
              <a:solidFill>
                <a:srgbClr val="FF0000"/>
              </a:solidFill>
              <a:latin typeface="Cambria" panose="02040503050406030204" pitchFamily="18" charset="0"/>
            </a:endParaRPr>
          </a:p>
        </p:txBody>
      </p:sp>
      <p:pic>
        <p:nvPicPr>
          <p:cNvPr id="12" name="Picture 11" descr="A group of people standing on a stage&#10;&#10;AI-generated content may be incorrect.">
            <a:extLst>
              <a:ext uri="{FF2B5EF4-FFF2-40B4-BE49-F238E27FC236}">
                <a16:creationId xmlns:a16="http://schemas.microsoft.com/office/drawing/2014/main" id="{53C69032-2854-8144-826D-6595F8C69D7C}"/>
              </a:ext>
            </a:extLst>
          </p:cNvPr>
          <p:cNvPicPr>
            <a:picLocks noChangeAspect="1"/>
          </p:cNvPicPr>
          <p:nvPr/>
        </p:nvPicPr>
        <p:blipFill>
          <a:blip r:embed="rId5">
            <a:extLst>
              <a:ext uri="{28A0092B-C50C-407E-A947-70E740481C1C}">
                <a14:useLocalDpi xmlns:a14="http://schemas.microsoft.com/office/drawing/2010/main" val="0"/>
              </a:ext>
            </a:extLst>
          </a:blip>
          <a:srcRect l="3523" t="10086" r="6771" b="15056"/>
          <a:stretch>
            <a:fillRect/>
          </a:stretch>
        </p:blipFill>
        <p:spPr>
          <a:xfrm>
            <a:off x="674588" y="2109023"/>
            <a:ext cx="2673534" cy="1673256"/>
          </a:xfrm>
          <a:prstGeom prst="rect">
            <a:avLst/>
          </a:prstGeom>
        </p:spPr>
      </p:pic>
    </p:spTree>
    <p:extLst>
      <p:ext uri="{BB962C8B-B14F-4D97-AF65-F5344CB8AC3E}">
        <p14:creationId xmlns:p14="http://schemas.microsoft.com/office/powerpoint/2010/main" val="388091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19CC0-E468-38F0-B739-44763D28A94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5" name="Picture 2">
            <a:extLst>
              <a:ext uri="{FF2B5EF4-FFF2-40B4-BE49-F238E27FC236}">
                <a16:creationId xmlns:a16="http://schemas.microsoft.com/office/drawing/2014/main" id="{439F56C7-E9FC-CA51-BA4B-27FA5A054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971622" cy="9716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33738CC-2C1D-C0CB-B476-9C086E08118F}"/>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5AA9EC99-3047-A326-62E0-19960BF7E58B}"/>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6146" name="Picture 2">
            <a:extLst>
              <a:ext uri="{FF2B5EF4-FFF2-40B4-BE49-F238E27FC236}">
                <a16:creationId xmlns:a16="http://schemas.microsoft.com/office/drawing/2014/main" id="{F154701E-67B9-0A24-A481-97EDEAC1794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51960" y="1647063"/>
            <a:ext cx="1256170" cy="1524533"/>
          </a:xfrm>
          <a:prstGeom prst="rect">
            <a:avLst/>
          </a:pr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999CFAC0-1AFD-2794-ABB6-F2BD624C8FB7}"/>
              </a:ext>
            </a:extLst>
          </p:cNvPr>
          <p:cNvSpPr txBox="1">
            <a:spLocks noGrp="1" noRot="1" noMove="1" noResize="1" noEditPoints="1" noAdjustHandles="1" noChangeArrowheads="1" noChangeShapeType="1"/>
          </p:cNvSpPr>
          <p:nvPr/>
        </p:nvSpPr>
        <p:spPr>
          <a:xfrm>
            <a:off x="2403474" y="1671387"/>
            <a:ext cx="9531350" cy="1384995"/>
          </a:xfrm>
          <a:prstGeom prst="rect">
            <a:avLst/>
          </a:prstGeom>
          <a:noFill/>
        </p:spPr>
        <p:txBody>
          <a:bodyPr wrap="square">
            <a:spAutoFit/>
          </a:bodyPr>
          <a:lstStyle/>
          <a:p>
            <a:r>
              <a:rPr lang="en-US" b="1" dirty="0">
                <a:solidFill>
                  <a:schemeClr val="tx2">
                    <a:lumMod val="75000"/>
                    <a:lumOff val="25000"/>
                  </a:schemeClr>
                </a:solidFill>
                <a:latin typeface="Cambria" panose="02040503050406030204" pitchFamily="18" charset="0"/>
              </a:rPr>
              <a:t>Project Title</a:t>
            </a:r>
            <a:r>
              <a:rPr lang="en-US" b="1" dirty="0">
                <a:latin typeface="Cambria" panose="02040503050406030204" pitchFamily="18" charset="0"/>
              </a:rPr>
              <a:t>: </a:t>
            </a:r>
            <a:r>
              <a:rPr lang="en-US" b="1" dirty="0">
                <a:solidFill>
                  <a:srgbClr val="FF0000"/>
                </a:solidFill>
                <a:latin typeface="Cambria" panose="02040503050406030204" pitchFamily="18" charset="0"/>
              </a:rPr>
              <a:t>Lip Synchronization Using OpenCV</a:t>
            </a:r>
            <a:br>
              <a:rPr lang="en-US" dirty="0">
                <a:latin typeface="Cambria" panose="02040503050406030204" pitchFamily="18" charset="0"/>
              </a:rPr>
            </a:br>
            <a:r>
              <a:rPr lang="en-US" b="1" dirty="0">
                <a:latin typeface="Cambria" panose="02040503050406030204" pitchFamily="18" charset="0"/>
              </a:rPr>
              <a:t>Project Summary</a:t>
            </a:r>
          </a:p>
          <a:p>
            <a:r>
              <a:rPr lang="en-US" sz="1600" dirty="0">
                <a:latin typeface="Cambria" panose="02040503050406030204" pitchFamily="18" charset="0"/>
              </a:rPr>
              <a:t>I used the Wav2Lip model to design a lip synchronization project during my internship at IIT Mandi. I also made a video quality enhancer to boost the final video output. High SSIM and PSNR ratings from this work greatly improved the quality of the footage.</a:t>
            </a:r>
            <a:endParaRPr lang="en-IN" sz="2000" dirty="0">
              <a:latin typeface="Cambria" panose="02040503050406030204" pitchFamily="18" charset="0"/>
            </a:endParaRPr>
          </a:p>
        </p:txBody>
      </p:sp>
      <p:sp>
        <p:nvSpPr>
          <p:cNvPr id="15" name="TextBox 14">
            <a:extLst>
              <a:ext uri="{FF2B5EF4-FFF2-40B4-BE49-F238E27FC236}">
                <a16:creationId xmlns:a16="http://schemas.microsoft.com/office/drawing/2014/main" id="{17714C66-EB04-7D16-D5C3-7840B5AD0A0C}"/>
              </a:ext>
            </a:extLst>
          </p:cNvPr>
          <p:cNvSpPr txBox="1">
            <a:spLocks noGrp="1" noRot="1" noMove="1" noResize="1" noEditPoints="1" noAdjustHandles="1" noChangeArrowheads="1" noChangeShapeType="1"/>
          </p:cNvSpPr>
          <p:nvPr/>
        </p:nvSpPr>
        <p:spPr>
          <a:xfrm>
            <a:off x="2403474" y="3268471"/>
            <a:ext cx="9245600" cy="1292662"/>
          </a:xfrm>
          <a:prstGeom prst="rect">
            <a:avLst/>
          </a:prstGeom>
          <a:noFill/>
        </p:spPr>
        <p:txBody>
          <a:bodyPr wrap="square">
            <a:spAutoFit/>
          </a:bodyPr>
          <a:lstStyle/>
          <a:p>
            <a:r>
              <a:rPr lang="en-US" b="1" dirty="0">
                <a:solidFill>
                  <a:schemeClr val="tx2">
                    <a:lumMod val="75000"/>
                    <a:lumOff val="25000"/>
                  </a:schemeClr>
                </a:solidFill>
                <a:latin typeface="Cambria" panose="02040503050406030204" pitchFamily="18" charset="0"/>
              </a:rPr>
              <a:t>Project Title</a:t>
            </a:r>
            <a:r>
              <a:rPr lang="en-US" b="1" dirty="0">
                <a:latin typeface="Cambria" panose="02040503050406030204" pitchFamily="18" charset="0"/>
              </a:rPr>
              <a:t>: </a:t>
            </a:r>
            <a:r>
              <a:rPr lang="en-US" b="1" dirty="0">
                <a:solidFill>
                  <a:srgbClr val="FF0000"/>
                </a:solidFill>
                <a:latin typeface="Cambria" panose="02040503050406030204" pitchFamily="18" charset="0"/>
              </a:rPr>
              <a:t>Design and Development of Drone</a:t>
            </a:r>
            <a:br>
              <a:rPr lang="en-US" dirty="0">
                <a:latin typeface="Cambria" panose="02040503050406030204" pitchFamily="18" charset="0"/>
              </a:rPr>
            </a:br>
            <a:r>
              <a:rPr lang="en-US" b="1" dirty="0">
                <a:latin typeface="Cambria" panose="02040503050406030204" pitchFamily="18" charset="0"/>
              </a:rPr>
              <a:t>Project Summary</a:t>
            </a:r>
          </a:p>
          <a:p>
            <a:r>
              <a:rPr lang="en-US" sz="1400" dirty="0">
                <a:latin typeface="Cambria" panose="02040503050406030204" pitchFamily="18" charset="0"/>
              </a:rPr>
              <a:t>During my internship at IIT Mandi, I worked on the assembly and hardware installation of drones. The project involved constructing the drone’s frame, installing motors, ESCs, and other essential electronics and precise alignment of components to optimize performance.</a:t>
            </a:r>
            <a:endParaRPr lang="en-IN" sz="1400" dirty="0">
              <a:latin typeface="Cambria" panose="02040503050406030204" pitchFamily="18" charset="0"/>
            </a:endParaRPr>
          </a:p>
        </p:txBody>
      </p:sp>
      <p:pic>
        <p:nvPicPr>
          <p:cNvPr id="6148" name="Picture 4">
            <a:extLst>
              <a:ext uri="{FF2B5EF4-FFF2-40B4-BE49-F238E27FC236}">
                <a16:creationId xmlns:a16="http://schemas.microsoft.com/office/drawing/2014/main" id="{EBBEFED5-8F7F-50B1-4B9E-8964BC1C636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51960" y="3244772"/>
            <a:ext cx="1251515" cy="1385821"/>
          </a:xfrm>
          <a:prstGeom prst="rect">
            <a:avLst/>
          </a:prstGeom>
        </p:spPr>
        <p:style>
          <a:lnRef idx="2">
            <a:schemeClr val="dk1"/>
          </a:lnRef>
          <a:fillRef idx="1">
            <a:schemeClr val="lt1"/>
          </a:fillRef>
          <a:effectRef idx="0">
            <a:schemeClr val="dk1"/>
          </a:effectRef>
          <a:fontRef idx="minor">
            <a:schemeClr val="dk1"/>
          </a:fontRef>
        </p:style>
      </p:pic>
      <p:pic>
        <p:nvPicPr>
          <p:cNvPr id="6150" name="Picture 6">
            <a:extLst>
              <a:ext uri="{FF2B5EF4-FFF2-40B4-BE49-F238E27FC236}">
                <a16:creationId xmlns:a16="http://schemas.microsoft.com/office/drawing/2014/main" id="{A73BEB5B-FF51-27EE-CC72-3D3C108B8E3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1960" y="4677558"/>
            <a:ext cx="1251515" cy="1385821"/>
          </a:xfrm>
          <a:prstGeom prst="rect">
            <a:avLst/>
          </a:prstGeom>
        </p:spPr>
        <p:style>
          <a:lnRef idx="2">
            <a:schemeClr val="dk1"/>
          </a:lnRef>
          <a:fillRef idx="1">
            <a:schemeClr val="lt1"/>
          </a:fillRef>
          <a:effectRef idx="0">
            <a:schemeClr val="dk1"/>
          </a:effectRef>
          <a:fontRef idx="minor">
            <a:schemeClr val="dk1"/>
          </a:fontRef>
        </p:style>
      </p:pic>
      <p:sp>
        <p:nvSpPr>
          <p:cNvPr id="16" name="TextBox 15">
            <a:extLst>
              <a:ext uri="{FF2B5EF4-FFF2-40B4-BE49-F238E27FC236}">
                <a16:creationId xmlns:a16="http://schemas.microsoft.com/office/drawing/2014/main" id="{520C974B-A65A-3277-A364-B1CA4C89404B}"/>
              </a:ext>
            </a:extLst>
          </p:cNvPr>
          <p:cNvSpPr txBox="1">
            <a:spLocks noGrp="1" noRot="1" noMove="1" noResize="1" noEditPoints="1" noAdjustHandles="1" noChangeArrowheads="1" noChangeShapeType="1"/>
          </p:cNvSpPr>
          <p:nvPr/>
        </p:nvSpPr>
        <p:spPr>
          <a:xfrm>
            <a:off x="2403474" y="4727468"/>
            <a:ext cx="9331325" cy="1292662"/>
          </a:xfrm>
          <a:prstGeom prst="rect">
            <a:avLst/>
          </a:prstGeom>
          <a:noFill/>
        </p:spPr>
        <p:txBody>
          <a:bodyPr wrap="square">
            <a:spAutoFit/>
          </a:bodyPr>
          <a:lstStyle/>
          <a:p>
            <a:r>
              <a:rPr lang="en-US" b="1" dirty="0">
                <a:solidFill>
                  <a:schemeClr val="tx2">
                    <a:lumMod val="75000"/>
                    <a:lumOff val="25000"/>
                  </a:schemeClr>
                </a:solidFill>
                <a:latin typeface="Cambria" panose="02040503050406030204" pitchFamily="18" charset="0"/>
              </a:rPr>
              <a:t>Project Title</a:t>
            </a:r>
            <a:r>
              <a:rPr lang="en-US" b="1" dirty="0">
                <a:latin typeface="Cambria" panose="02040503050406030204" pitchFamily="18" charset="0"/>
              </a:rPr>
              <a:t>: </a:t>
            </a:r>
            <a:r>
              <a:rPr lang="en-IN" b="1" dirty="0">
                <a:solidFill>
                  <a:srgbClr val="FF0000"/>
                </a:solidFill>
                <a:latin typeface="Cambria" panose="02040503050406030204" pitchFamily="18" charset="0"/>
              </a:rPr>
              <a:t>Husky UGV</a:t>
            </a:r>
            <a:br>
              <a:rPr lang="en-US" dirty="0">
                <a:latin typeface="Cambria" panose="02040503050406030204" pitchFamily="18" charset="0"/>
              </a:rPr>
            </a:br>
            <a:r>
              <a:rPr lang="en-US" b="1" dirty="0">
                <a:latin typeface="Cambria" panose="02040503050406030204" pitchFamily="18" charset="0"/>
              </a:rPr>
              <a:t>Project Summary</a:t>
            </a:r>
          </a:p>
          <a:p>
            <a:r>
              <a:rPr lang="en-US" sz="1400" dirty="0">
                <a:latin typeface="Cambria" panose="02040503050406030204" pitchFamily="18" charset="0"/>
              </a:rPr>
              <a:t>During my internship at IIT Mandi, I focused on simulating and controlling the Husky UGV (Unmanned Ground Vehicle) using ROS Noetic and Gazebo. I successfully set up the Husky UGV simulation, created custom environments, and implemented path-planning algorithms like A* and RRT. </a:t>
            </a:r>
            <a:endParaRPr lang="en-IN" sz="1400" dirty="0">
              <a:latin typeface="Cambria" panose="02040503050406030204" pitchFamily="18" charset="0"/>
            </a:endParaRPr>
          </a:p>
        </p:txBody>
      </p:sp>
      <p:sp>
        <p:nvSpPr>
          <p:cNvPr id="4" name="TextBox 3">
            <a:extLst>
              <a:ext uri="{FF2B5EF4-FFF2-40B4-BE49-F238E27FC236}">
                <a16:creationId xmlns:a16="http://schemas.microsoft.com/office/drawing/2014/main" id="{086D02BD-EED2-7601-BF2B-A82110F9EF75}"/>
              </a:ext>
            </a:extLst>
          </p:cNvPr>
          <p:cNvSpPr txBox="1"/>
          <p:nvPr/>
        </p:nvSpPr>
        <p:spPr>
          <a:xfrm>
            <a:off x="4521540" y="241523"/>
            <a:ext cx="3282269"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Student Testimonials</a:t>
            </a:r>
          </a:p>
        </p:txBody>
      </p:sp>
    </p:spTree>
    <p:extLst>
      <p:ext uri="{BB962C8B-B14F-4D97-AF65-F5344CB8AC3E}">
        <p14:creationId xmlns:p14="http://schemas.microsoft.com/office/powerpoint/2010/main" val="2450367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E8D832-0836-B149-F219-584C1CEA62BD}"/>
              </a:ext>
            </a:extLst>
          </p:cNvPr>
          <p:cNvPicPr>
            <a:picLocks noChangeAspect="1"/>
          </p:cNvPicPr>
          <p:nvPr/>
        </p:nvPicPr>
        <p:blipFill>
          <a:blip r:embed="rId2"/>
          <a:stretch>
            <a:fillRect/>
          </a:stretch>
        </p:blipFill>
        <p:spPr>
          <a:xfrm>
            <a:off x="7413485" y="1389133"/>
            <a:ext cx="2196020" cy="2852182"/>
          </a:xfrm>
          <a:prstGeom prst="rect">
            <a:avLst/>
          </a:prstGeom>
        </p:spPr>
        <p:style>
          <a:lnRef idx="2">
            <a:schemeClr val="dk1"/>
          </a:lnRef>
          <a:fillRef idx="1">
            <a:schemeClr val="lt1"/>
          </a:fillRef>
          <a:effectRef idx="0">
            <a:schemeClr val="dk1"/>
          </a:effectRef>
          <a:fontRef idx="minor">
            <a:schemeClr val="dk1"/>
          </a:fontRef>
        </p:style>
      </p:pic>
      <p:pic>
        <p:nvPicPr>
          <p:cNvPr id="8" name="Picture 7">
            <a:extLst>
              <a:ext uri="{FF2B5EF4-FFF2-40B4-BE49-F238E27FC236}">
                <a16:creationId xmlns:a16="http://schemas.microsoft.com/office/drawing/2014/main" id="{CE2C8C6A-0EF6-1C19-6A80-7EA0A64EC062}"/>
              </a:ext>
            </a:extLst>
          </p:cNvPr>
          <p:cNvPicPr>
            <a:picLocks noChangeAspect="1"/>
          </p:cNvPicPr>
          <p:nvPr/>
        </p:nvPicPr>
        <p:blipFill>
          <a:blip r:embed="rId3"/>
          <a:stretch>
            <a:fillRect/>
          </a:stretch>
        </p:blipFill>
        <p:spPr>
          <a:xfrm>
            <a:off x="9113608" y="4862866"/>
            <a:ext cx="2887892" cy="1536231"/>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2FC341B4-C5D0-3CE2-63C7-7F5E4DDA11B5}"/>
              </a:ext>
            </a:extLst>
          </p:cNvPr>
          <p:cNvPicPr>
            <a:picLocks noChangeAspect="1"/>
          </p:cNvPicPr>
          <p:nvPr/>
        </p:nvPicPr>
        <p:blipFill>
          <a:blip r:embed="rId4"/>
          <a:stretch>
            <a:fillRect/>
          </a:stretch>
        </p:blipFill>
        <p:spPr>
          <a:xfrm>
            <a:off x="4362811" y="1304047"/>
            <a:ext cx="3045051" cy="4726343"/>
          </a:xfrm>
          <a:prstGeom prst="rect">
            <a:avLst/>
          </a:prstGeom>
        </p:spPr>
        <p:style>
          <a:lnRef idx="2">
            <a:schemeClr val="dk1"/>
          </a:lnRef>
          <a:fillRef idx="1">
            <a:schemeClr val="lt1"/>
          </a:fillRef>
          <a:effectRef idx="0">
            <a:schemeClr val="dk1"/>
          </a:effectRef>
          <a:fontRef idx="minor">
            <a:schemeClr val="dk1"/>
          </a:fontRef>
        </p:style>
      </p:pic>
      <p:pic>
        <p:nvPicPr>
          <p:cNvPr id="7" name="Picture 6">
            <a:extLst>
              <a:ext uri="{FF2B5EF4-FFF2-40B4-BE49-F238E27FC236}">
                <a16:creationId xmlns:a16="http://schemas.microsoft.com/office/drawing/2014/main" id="{FAF5BE6B-05D3-0243-7D94-6FD0208B81EF}"/>
              </a:ext>
            </a:extLst>
          </p:cNvPr>
          <p:cNvPicPr>
            <a:picLocks noChangeAspect="1"/>
          </p:cNvPicPr>
          <p:nvPr/>
        </p:nvPicPr>
        <p:blipFill>
          <a:blip r:embed="rId5"/>
          <a:stretch>
            <a:fillRect/>
          </a:stretch>
        </p:blipFill>
        <p:spPr>
          <a:xfrm>
            <a:off x="9615128" y="1304047"/>
            <a:ext cx="2386372" cy="3558819"/>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3078AC42-F293-5FA9-5995-8E8BB3E0CDF5}"/>
              </a:ext>
            </a:extLst>
          </p:cNvPr>
          <p:cNvSpPr txBox="1"/>
          <p:nvPr/>
        </p:nvSpPr>
        <p:spPr>
          <a:xfrm>
            <a:off x="114301" y="2191174"/>
            <a:ext cx="4058010" cy="1131785"/>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indent="-285750">
              <a:lnSpc>
                <a:spcPct val="150000"/>
              </a:lnSpc>
              <a:buFont typeface="Arial" panose="020B0604020202020204" pitchFamily="34" charset="0"/>
              <a:buChar char="•"/>
            </a:pPr>
            <a:r>
              <a:rPr lang="en-IN" sz="2400" dirty="0">
                <a:solidFill>
                  <a:schemeClr val="bg1"/>
                </a:solidFill>
                <a:latin typeface="Cambria" panose="02040503050406030204" pitchFamily="18" charset="0"/>
              </a:rPr>
              <a:t>Proceedings/Journal: 12</a:t>
            </a:r>
          </a:p>
          <a:p>
            <a:pPr marL="285750" indent="-285750">
              <a:lnSpc>
                <a:spcPct val="150000"/>
              </a:lnSpc>
              <a:buFont typeface="Arial" panose="020B0604020202020204" pitchFamily="34" charset="0"/>
              <a:buChar char="•"/>
            </a:pPr>
            <a:r>
              <a:rPr lang="en-IN" sz="2400" dirty="0">
                <a:solidFill>
                  <a:schemeClr val="bg1"/>
                </a:solidFill>
                <a:latin typeface="Cambria" panose="02040503050406030204" pitchFamily="18" charset="0"/>
              </a:rPr>
              <a:t>Patent: 2</a:t>
            </a:r>
          </a:p>
        </p:txBody>
      </p:sp>
      <p:pic>
        <p:nvPicPr>
          <p:cNvPr id="2" name="Picture 1">
            <a:extLst>
              <a:ext uri="{FF2B5EF4-FFF2-40B4-BE49-F238E27FC236}">
                <a16:creationId xmlns:a16="http://schemas.microsoft.com/office/drawing/2014/main" id="{53E6071E-A5BB-5847-A124-F1D122FD8193}"/>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10" name="Picture 2">
            <a:extLst>
              <a:ext uri="{FF2B5EF4-FFF2-40B4-BE49-F238E27FC236}">
                <a16:creationId xmlns:a16="http://schemas.microsoft.com/office/drawing/2014/main" id="{9751B560-BB76-040F-7A65-C9B53FB077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455"/>
            <a:ext cx="1020564" cy="10205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488A80A-63AB-A0E8-883F-5871A26B74BE}"/>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4" name="Rectangle 13">
            <a:extLst>
              <a:ext uri="{FF2B5EF4-FFF2-40B4-BE49-F238E27FC236}">
                <a16:creationId xmlns:a16="http://schemas.microsoft.com/office/drawing/2014/main" id="{2EB7FC08-9308-7A8D-8AD6-092A7D5E2805}"/>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3" name="Content Placeholder 6">
            <a:extLst>
              <a:ext uri="{FF2B5EF4-FFF2-40B4-BE49-F238E27FC236}">
                <a16:creationId xmlns:a16="http://schemas.microsoft.com/office/drawing/2014/main" id="{16981421-60EA-0934-893F-33CD10F2AF51}"/>
              </a:ext>
            </a:extLst>
          </p:cNvPr>
          <p:cNvSpPr txBox="1">
            <a:spLocks/>
          </p:cNvSpPr>
          <p:nvPr/>
        </p:nvSpPr>
        <p:spPr>
          <a:xfrm>
            <a:off x="700451" y="1508623"/>
            <a:ext cx="1801589" cy="496996"/>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b="1" dirty="0">
                <a:solidFill>
                  <a:schemeClr val="bg1"/>
                </a:solidFill>
                <a:latin typeface="Arial" panose="020B0604020202020204" pitchFamily="34" charset="0"/>
                <a:hlinkClick r:id="rId8">
                  <a:extLst>
                    <a:ext uri="{A12FA001-AC4F-418D-AE19-62706E023703}">
                      <ahyp:hlinkClr xmlns:ahyp="http://schemas.microsoft.com/office/drawing/2018/hyperlinkcolor" val="tx"/>
                    </a:ext>
                  </a:extLst>
                </a:hlinkClick>
              </a:rPr>
              <a:t>Publications</a:t>
            </a:r>
            <a:endParaRPr lang="en-US" altLang="en-US" sz="2000" b="1" dirty="0">
              <a:solidFill>
                <a:schemeClr val="bg1"/>
              </a:solidFill>
              <a:latin typeface="Arial" panose="020B0604020202020204" pitchFamily="34" charset="0"/>
            </a:endParaRPr>
          </a:p>
        </p:txBody>
      </p:sp>
      <p:sp>
        <p:nvSpPr>
          <p:cNvPr id="11" name="TextBox 10">
            <a:extLst>
              <a:ext uri="{FF2B5EF4-FFF2-40B4-BE49-F238E27FC236}">
                <a16:creationId xmlns:a16="http://schemas.microsoft.com/office/drawing/2014/main" id="{D0624BEA-3F0E-51F6-6315-89B60BC6670E}"/>
              </a:ext>
            </a:extLst>
          </p:cNvPr>
          <p:cNvSpPr txBox="1"/>
          <p:nvPr/>
        </p:nvSpPr>
        <p:spPr>
          <a:xfrm>
            <a:off x="3680506" y="387259"/>
            <a:ext cx="4180114"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2400" b="1" dirty="0">
                <a:solidFill>
                  <a:schemeClr val="bg1"/>
                </a:solidFill>
                <a:latin typeface="Arial" panose="020B0604020202020204" pitchFamily="34" charset="0"/>
              </a:rPr>
              <a:t>Outcomes &amp; Achievement</a:t>
            </a:r>
            <a:endParaRPr lang="en-IN" sz="18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4136301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oadmap&#10;&#10;AI-generated content may be incorrect.">
            <a:extLst>
              <a:ext uri="{FF2B5EF4-FFF2-40B4-BE49-F238E27FC236}">
                <a16:creationId xmlns:a16="http://schemas.microsoft.com/office/drawing/2014/main" id="{4868A5C7-217E-EDF4-539F-31091C59B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13301334-F8F4-409C-FBFC-55DB4DD13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E6F418B-1641-0A2C-376C-09DC45728F7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sp>
        <p:nvSpPr>
          <p:cNvPr id="2" name="Rectangle 1">
            <a:extLst>
              <a:ext uri="{FF2B5EF4-FFF2-40B4-BE49-F238E27FC236}">
                <a16:creationId xmlns:a16="http://schemas.microsoft.com/office/drawing/2014/main" id="{EB7442B6-0917-BC61-018D-02BCCD42DCB9}"/>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3" name="Rectangle 2">
            <a:extLst>
              <a:ext uri="{FF2B5EF4-FFF2-40B4-BE49-F238E27FC236}">
                <a16:creationId xmlns:a16="http://schemas.microsoft.com/office/drawing/2014/main" id="{BCDC5638-FCBA-C945-A6A8-CFFA57FC59D2}"/>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6" name="TextBox 5">
            <a:extLst>
              <a:ext uri="{FF2B5EF4-FFF2-40B4-BE49-F238E27FC236}">
                <a16:creationId xmlns:a16="http://schemas.microsoft.com/office/drawing/2014/main" id="{F60CA29A-C2AF-BF08-1865-05493628F7CD}"/>
              </a:ext>
            </a:extLst>
          </p:cNvPr>
          <p:cNvSpPr txBox="1"/>
          <p:nvPr/>
        </p:nvSpPr>
        <p:spPr>
          <a:xfrm>
            <a:off x="1143000" y="303298"/>
            <a:ext cx="1043876" cy="369332"/>
          </a:xfrm>
          <a:prstGeom prst="rect">
            <a:avLst/>
          </a:prstGeom>
          <a:noFill/>
        </p:spPr>
        <p:txBody>
          <a:bodyPr wrap="none" rtlCol="0">
            <a:spAutoFit/>
          </a:bodyPr>
          <a:lstStyle/>
          <a:p>
            <a:r>
              <a:rPr lang="en-US" dirty="0">
                <a:solidFill>
                  <a:srgbClr val="7030A0"/>
                </a:solidFill>
                <a:hlinkClick r:id="rId5">
                  <a:extLst>
                    <a:ext uri="{A12FA001-AC4F-418D-AE19-62706E023703}">
                      <ahyp:hlinkClr xmlns:ahyp="http://schemas.microsoft.com/office/drawing/2018/hyperlinkcolor" val="tx"/>
                    </a:ext>
                  </a:extLst>
                </a:hlinkClick>
              </a:rPr>
              <a:t>Mapping</a:t>
            </a:r>
            <a:endParaRPr lang="en-IN" dirty="0">
              <a:solidFill>
                <a:srgbClr val="7030A0"/>
              </a:solidFill>
            </a:endParaRPr>
          </a:p>
        </p:txBody>
      </p:sp>
    </p:spTree>
    <p:extLst>
      <p:ext uri="{BB962C8B-B14F-4D97-AF65-F5344CB8AC3E}">
        <p14:creationId xmlns:p14="http://schemas.microsoft.com/office/powerpoint/2010/main" val="2447363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4FF0D68-1258-E8A5-15A6-DE5DDE77E49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18" name="Picture 2">
            <a:extLst>
              <a:ext uri="{FF2B5EF4-FFF2-40B4-BE49-F238E27FC236}">
                <a16:creationId xmlns:a16="http://schemas.microsoft.com/office/drawing/2014/main" id="{90A013E2-8D34-F072-6785-A7C76E995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0" y="0"/>
            <a:ext cx="783472" cy="7834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7C2E0DB-5B8D-18A7-AA4F-CA11E88DD210}"/>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0" name="Rectangle 19">
            <a:extLst>
              <a:ext uri="{FF2B5EF4-FFF2-40B4-BE49-F238E27FC236}">
                <a16:creationId xmlns:a16="http://schemas.microsoft.com/office/drawing/2014/main" id="{F96A880F-AF90-65D1-86A9-F540DFACDBEA}"/>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3" name="TextBox 2">
            <a:extLst>
              <a:ext uri="{FF2B5EF4-FFF2-40B4-BE49-F238E27FC236}">
                <a16:creationId xmlns:a16="http://schemas.microsoft.com/office/drawing/2014/main" id="{2B8638FE-0A2A-F336-6870-F876417370AF}"/>
              </a:ext>
            </a:extLst>
          </p:cNvPr>
          <p:cNvSpPr txBox="1"/>
          <p:nvPr/>
        </p:nvSpPr>
        <p:spPr>
          <a:xfrm>
            <a:off x="5028670" y="124637"/>
            <a:ext cx="2306109" cy="658835"/>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indent="0" algn="ctr">
              <a:lnSpc>
                <a:spcPct val="150000"/>
              </a:lnSpc>
              <a:spcAft>
                <a:spcPts val="1200"/>
              </a:spcAft>
              <a:buClr>
                <a:srgbClr val="C00000"/>
              </a:buClr>
              <a:buNone/>
            </a:pPr>
            <a:r>
              <a:rPr lang="en-US" sz="2800" b="1" dirty="0">
                <a:solidFill>
                  <a:schemeClr val="bg1"/>
                </a:solidFill>
                <a:latin typeface="Arial" panose="020B0604020202020204" pitchFamily="34" charset="0"/>
              </a:rPr>
              <a:t>Index</a:t>
            </a:r>
          </a:p>
        </p:txBody>
      </p:sp>
      <p:sp>
        <p:nvSpPr>
          <p:cNvPr id="8" name="Content Placeholder 3">
            <a:extLst>
              <a:ext uri="{FF2B5EF4-FFF2-40B4-BE49-F238E27FC236}">
                <a16:creationId xmlns:a16="http://schemas.microsoft.com/office/drawing/2014/main" id="{39844978-8067-9890-B0CA-582D19564377}"/>
              </a:ext>
            </a:extLst>
          </p:cNvPr>
          <p:cNvSpPr txBox="1">
            <a:spLocks/>
          </p:cNvSpPr>
          <p:nvPr/>
        </p:nvSpPr>
        <p:spPr>
          <a:xfrm>
            <a:off x="3550708" y="913663"/>
            <a:ext cx="5223934" cy="5503814"/>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50000"/>
              </a:lnSpc>
              <a:buAutoNum type="arabicPeriod"/>
            </a:pPr>
            <a:r>
              <a:rPr lang="en-US" sz="2400" b="1" dirty="0">
                <a:solidFill>
                  <a:schemeClr val="bg1"/>
                </a:solidFill>
              </a:rPr>
              <a:t>Establishment </a:t>
            </a:r>
          </a:p>
          <a:p>
            <a:pPr marL="457200" indent="-457200" algn="just">
              <a:lnSpc>
                <a:spcPct val="150000"/>
              </a:lnSpc>
              <a:buAutoNum type="arabicPeriod"/>
            </a:pPr>
            <a:r>
              <a:rPr lang="en-US" sz="2400" b="1" dirty="0">
                <a:solidFill>
                  <a:schemeClr val="bg1"/>
                </a:solidFill>
              </a:rPr>
              <a:t>Objectives </a:t>
            </a:r>
          </a:p>
          <a:p>
            <a:pPr marL="457200" indent="-457200" algn="just">
              <a:lnSpc>
                <a:spcPct val="150000"/>
              </a:lnSpc>
              <a:buAutoNum type="arabicPeriod"/>
            </a:pPr>
            <a:r>
              <a:rPr lang="en-US" sz="2400" b="1" dirty="0">
                <a:solidFill>
                  <a:schemeClr val="bg1"/>
                </a:solidFill>
              </a:rPr>
              <a:t>Mission and vision </a:t>
            </a:r>
          </a:p>
          <a:p>
            <a:pPr marL="457200" indent="-457200" algn="just">
              <a:lnSpc>
                <a:spcPct val="150000"/>
              </a:lnSpc>
              <a:buAutoNum type="arabicPeriod"/>
            </a:pPr>
            <a:r>
              <a:rPr lang="en-US" sz="2400" b="1" dirty="0">
                <a:solidFill>
                  <a:schemeClr val="bg1"/>
                </a:solidFill>
              </a:rPr>
              <a:t>Members Associated</a:t>
            </a:r>
          </a:p>
          <a:p>
            <a:pPr marL="457200" indent="-457200" algn="just">
              <a:lnSpc>
                <a:spcPct val="150000"/>
              </a:lnSpc>
              <a:buAutoNum type="arabicPeriod"/>
            </a:pPr>
            <a:r>
              <a:rPr lang="en-US" sz="2400" b="1" dirty="0">
                <a:solidFill>
                  <a:schemeClr val="bg1"/>
                </a:solidFill>
              </a:rPr>
              <a:t>List of selected Equipment’s </a:t>
            </a:r>
          </a:p>
          <a:p>
            <a:pPr marL="457200" indent="-457200" algn="just">
              <a:lnSpc>
                <a:spcPct val="150000"/>
              </a:lnSpc>
              <a:buAutoNum type="arabicPeriod"/>
            </a:pPr>
            <a:r>
              <a:rPr lang="en-US" sz="2400" b="1" dirty="0">
                <a:solidFill>
                  <a:schemeClr val="bg1"/>
                </a:solidFill>
              </a:rPr>
              <a:t>Activities </a:t>
            </a:r>
          </a:p>
          <a:p>
            <a:pPr marL="457200" indent="-457200" algn="just">
              <a:lnSpc>
                <a:spcPct val="150000"/>
              </a:lnSpc>
              <a:buAutoNum type="arabicPeriod"/>
            </a:pPr>
            <a:r>
              <a:rPr lang="en-US" sz="2400" b="1" dirty="0">
                <a:solidFill>
                  <a:schemeClr val="bg1"/>
                </a:solidFill>
              </a:rPr>
              <a:t>Outcomes and Achievements </a:t>
            </a:r>
          </a:p>
          <a:p>
            <a:pPr marL="457200" indent="-457200" algn="just">
              <a:lnSpc>
                <a:spcPct val="200000"/>
              </a:lnSpc>
              <a:buAutoNum type="arabicPeriod"/>
            </a:pPr>
            <a:r>
              <a:rPr lang="en-US" sz="2400" b="1" dirty="0">
                <a:solidFill>
                  <a:schemeClr val="bg1"/>
                </a:solidFill>
              </a:rPr>
              <a:t>Future roadmap</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08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1AD17-9009-23E4-FBEC-4B7785A6F8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D2294AD-994F-B0AA-39D0-22A95FA1FE4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8" name="Picture 2">
            <a:extLst>
              <a:ext uri="{FF2B5EF4-FFF2-40B4-BE49-F238E27FC236}">
                <a16:creationId xmlns:a16="http://schemas.microsoft.com/office/drawing/2014/main" id="{FF804D67-7CFF-9AFA-F433-1DEE7232B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942975" cy="942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282AEE-EAD9-DB5E-F103-6FA8C9E716EF}"/>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3" name="Rectangle 2">
            <a:extLst>
              <a:ext uri="{FF2B5EF4-FFF2-40B4-BE49-F238E27FC236}">
                <a16:creationId xmlns:a16="http://schemas.microsoft.com/office/drawing/2014/main" id="{5CDFC641-5576-0309-5694-95A04045680F}"/>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6" name="Rectangle 5">
            <a:extLst>
              <a:ext uri="{FF2B5EF4-FFF2-40B4-BE49-F238E27FC236}">
                <a16:creationId xmlns:a16="http://schemas.microsoft.com/office/drawing/2014/main" id="{91363EB4-998F-18B1-2109-9344E5607C03}"/>
              </a:ext>
            </a:extLst>
          </p:cNvPr>
          <p:cNvSpPr/>
          <p:nvPr/>
        </p:nvSpPr>
        <p:spPr>
          <a:xfrm>
            <a:off x="4038385" y="1929110"/>
            <a:ext cx="4115229" cy="1107996"/>
          </a:xfrm>
          <a:prstGeom prst="rect">
            <a:avLst/>
          </a:prstGeom>
          <a:noFill/>
        </p:spPr>
        <p:txBody>
          <a:bodyPr wrap="none" lIns="91440" tIns="45720" rIns="91440" bIns="45720">
            <a:spAutoFit/>
          </a:bodyPr>
          <a:lstStyle/>
          <a:p>
            <a:pPr algn="ctr"/>
            <a:r>
              <a:rPr lang="en-US" sz="6600" b="1" cap="none" spc="0" dirty="0">
                <a:ln w="22225">
                  <a:solidFill>
                    <a:schemeClr val="tx2">
                      <a:lumMod val="75000"/>
                      <a:lumOff val="25000"/>
                    </a:schemeClr>
                  </a:solidFill>
                  <a:prstDash val="solid"/>
                </a:ln>
                <a:solidFill>
                  <a:srgbClr val="FF0000"/>
                </a:solidFill>
                <a:effectLst/>
                <a:latin typeface="Times New Roman" panose="02020603050405020304" pitchFamily="18" charset="0"/>
                <a:cs typeface="Times New Roman" panose="02020603050405020304" pitchFamily="18" charset="0"/>
              </a:rPr>
              <a:t>Thank you</a:t>
            </a:r>
          </a:p>
        </p:txBody>
      </p:sp>
      <p:sp>
        <p:nvSpPr>
          <p:cNvPr id="9" name="Rectangle 8">
            <a:extLst>
              <a:ext uri="{FF2B5EF4-FFF2-40B4-BE49-F238E27FC236}">
                <a16:creationId xmlns:a16="http://schemas.microsoft.com/office/drawing/2014/main" id="{A56DE259-5C8E-9E3D-E5ED-8EB8D65833DC}"/>
              </a:ext>
            </a:extLst>
          </p:cNvPr>
          <p:cNvSpPr/>
          <p:nvPr/>
        </p:nvSpPr>
        <p:spPr>
          <a:xfrm>
            <a:off x="3688931" y="3429000"/>
            <a:ext cx="4814138" cy="1107996"/>
          </a:xfrm>
          <a:prstGeom prst="rect">
            <a:avLst/>
          </a:prstGeom>
          <a:noFill/>
        </p:spPr>
        <p:txBody>
          <a:bodyPr wrap="none" lIns="91440" tIns="45720" rIns="91440" bIns="45720" anchor="t">
            <a:spAutoFit/>
          </a:bodyPr>
          <a:lstStyle/>
          <a:p>
            <a:pPr algn="ctr"/>
            <a:r>
              <a:rPr lang="en-US" sz="6600" b="1" dirty="0">
                <a:ln w="22225">
                  <a:solidFill>
                    <a:srgbClr val="FF0000"/>
                  </a:solidFill>
                  <a:prstDash val="solid"/>
                </a:ln>
                <a:solidFill>
                  <a:schemeClr val="tx2">
                    <a:lumMod val="75000"/>
                    <a:lumOff val="25000"/>
                  </a:schemeClr>
                </a:solidFill>
                <a:latin typeface="Times New Roman"/>
                <a:cs typeface="Times New Roman"/>
              </a:rPr>
              <a:t>NAAC</a:t>
            </a:r>
            <a:r>
              <a:rPr lang="en-US" sz="6600" b="1" cap="none" spc="0" dirty="0">
                <a:ln w="22225">
                  <a:solidFill>
                    <a:srgbClr val="FF0000"/>
                  </a:solidFill>
                  <a:prstDash val="solid"/>
                </a:ln>
                <a:solidFill>
                  <a:schemeClr val="tx2">
                    <a:lumMod val="75000"/>
                    <a:lumOff val="25000"/>
                  </a:schemeClr>
                </a:solidFill>
                <a:effectLst/>
                <a:latin typeface="Times New Roman"/>
                <a:cs typeface="Times New Roman"/>
              </a:rPr>
              <a:t> Team</a:t>
            </a:r>
          </a:p>
        </p:txBody>
      </p:sp>
    </p:spTree>
    <p:extLst>
      <p:ext uri="{BB962C8B-B14F-4D97-AF65-F5344CB8AC3E}">
        <p14:creationId xmlns:p14="http://schemas.microsoft.com/office/powerpoint/2010/main" val="3003322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F469018A-1A6C-C82E-2E8E-242C813AA0DA}"/>
              </a:ext>
            </a:extLst>
          </p:cNvPr>
          <p:cNvSpPr txBox="1">
            <a:spLocks noGrp="1"/>
          </p:cNvSpPr>
          <p:nvPr>
            <p:ph idx="1"/>
          </p:nvPr>
        </p:nvSpPr>
        <p:spPr>
          <a:xfrm>
            <a:off x="333375" y="4296977"/>
            <a:ext cx="11658600" cy="2193677"/>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200000"/>
              </a:lnSpc>
            </a:pPr>
            <a:r>
              <a:rPr lang="en-US" sz="2400" b="1" dirty="0">
                <a:solidFill>
                  <a:schemeClr val="bg1"/>
                </a:solidFill>
                <a:latin typeface="Arial" panose="020B0604020202020204" pitchFamily="34" charset="0"/>
                <a:cs typeface="Arial" panose="020B0604020202020204" pitchFamily="34" charset="0"/>
              </a:rPr>
              <a:t>Center of Excellence in Robotics and Automation(</a:t>
            </a:r>
            <a:r>
              <a:rPr lang="en-US" sz="2400" b="1" dirty="0" err="1">
                <a:solidFill>
                  <a:schemeClr val="bg1"/>
                </a:solidFill>
                <a:latin typeface="Arial" panose="020B0604020202020204" pitchFamily="34" charset="0"/>
                <a:cs typeface="Arial" panose="020B0604020202020204" pitchFamily="34" charset="0"/>
              </a:rPr>
              <a:t>CoERA</a:t>
            </a:r>
            <a:r>
              <a:rPr lang="en-US" sz="2400" b="1" dirty="0">
                <a:solidFill>
                  <a:schemeClr val="bg1"/>
                </a:solidFill>
                <a:latin typeface="Arial" panose="020B0604020202020204" pitchFamily="34" charset="0"/>
                <a:cs typeface="Arial" panose="020B0604020202020204" pitchFamily="34" charset="0"/>
              </a:rPr>
              <a:t>) serves as a hub for research, development, and practical application of robotics and automation technologies.</a:t>
            </a:r>
            <a:r>
              <a:rPr lang="en-US" sz="1400" b="1" dirty="0">
                <a:solidFill>
                  <a:schemeClr val="bg1"/>
                </a:solidFill>
                <a:latin typeface="Arial" panose="020B0604020202020204" pitchFamily="34" charset="0"/>
                <a:cs typeface="Arial" panose="020B0604020202020204" pitchFamily="34" charset="0"/>
              </a:rPr>
              <a:t> </a:t>
            </a:r>
            <a:endParaRPr lang="en-US" sz="3200" b="1" dirty="0">
              <a:solidFill>
                <a:srgbClr val="FFFF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AE90E18-CAD7-7DB7-7AAF-F4A16E534BB1}"/>
              </a:ext>
            </a:extLst>
          </p:cNvPr>
          <p:cNvSpPr txBox="1"/>
          <p:nvPr/>
        </p:nvSpPr>
        <p:spPr>
          <a:xfrm>
            <a:off x="4038130" y="317588"/>
            <a:ext cx="4423985" cy="52322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Established 28.08.2024</a:t>
            </a:r>
            <a:endParaRPr lang="en-IN" sz="2800" dirty="0">
              <a:solidFill>
                <a:schemeClr val="bg1"/>
              </a:solidFill>
            </a:endParaRPr>
          </a:p>
        </p:txBody>
      </p:sp>
      <p:sp>
        <p:nvSpPr>
          <p:cNvPr id="8" name="Rectangle 7">
            <a:extLst>
              <a:ext uri="{FF2B5EF4-FFF2-40B4-BE49-F238E27FC236}">
                <a16:creationId xmlns:a16="http://schemas.microsoft.com/office/drawing/2014/main" id="{6A81C7D2-1359-4052-BD27-7A08BEFE1975}"/>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9" name="Rectangle 8">
            <a:extLst>
              <a:ext uri="{FF2B5EF4-FFF2-40B4-BE49-F238E27FC236}">
                <a16:creationId xmlns:a16="http://schemas.microsoft.com/office/drawing/2014/main" id="{B79B5E26-3BCE-18BC-BFCB-D7F71819453B}"/>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10" name="Picture 2">
            <a:extLst>
              <a:ext uri="{FF2B5EF4-FFF2-40B4-BE49-F238E27FC236}">
                <a16:creationId xmlns:a16="http://schemas.microsoft.com/office/drawing/2014/main" id="{9695EA8B-4F71-8AF2-C8CB-CFFF643C6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99" y="20179"/>
            <a:ext cx="894221" cy="8942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4E357FD-E7B4-EAFA-C5B1-EA2537AC2D4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13" name="Picture 12" descr="A blue robot and a robot&#10;&#10;AI-generated content may be incorrect.">
            <a:extLst>
              <a:ext uri="{FF2B5EF4-FFF2-40B4-BE49-F238E27FC236}">
                <a16:creationId xmlns:a16="http://schemas.microsoft.com/office/drawing/2014/main" id="{A29CE26F-88BB-9947-7E06-28016BD80DDB}"/>
              </a:ext>
            </a:extLst>
          </p:cNvPr>
          <p:cNvPicPr>
            <a:picLocks noChangeAspect="1"/>
          </p:cNvPicPr>
          <p:nvPr/>
        </p:nvPicPr>
        <p:blipFill>
          <a:blip r:embed="rId4">
            <a:extLst>
              <a:ext uri="{28A0092B-C50C-407E-A947-70E740481C1C}">
                <a14:useLocalDpi xmlns:a14="http://schemas.microsoft.com/office/drawing/2010/main" val="0"/>
              </a:ext>
            </a:extLst>
          </a:blip>
          <a:srcRect l="4460" t="11424" r="44933" b="18421"/>
          <a:stretch>
            <a:fillRect/>
          </a:stretch>
        </p:blipFill>
        <p:spPr>
          <a:xfrm>
            <a:off x="4471424" y="1018877"/>
            <a:ext cx="3557398" cy="3287625"/>
          </a:xfrm>
          <a:prstGeom prst="rect">
            <a:avLst/>
          </a:prstGeom>
        </p:spPr>
      </p:pic>
    </p:spTree>
    <p:extLst>
      <p:ext uri="{BB962C8B-B14F-4D97-AF65-F5344CB8AC3E}">
        <p14:creationId xmlns:p14="http://schemas.microsoft.com/office/powerpoint/2010/main" val="261562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C974FAD-33A3-C709-F793-4D463BD1B56B}"/>
              </a:ext>
            </a:extLst>
          </p:cNvPr>
          <p:cNvSpPr txBox="1">
            <a:spLocks/>
          </p:cNvSpPr>
          <p:nvPr/>
        </p:nvSpPr>
        <p:spPr>
          <a:xfrm>
            <a:off x="3550708" y="1337017"/>
            <a:ext cx="5223934" cy="4183966"/>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200000"/>
              </a:lnSpc>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Education and Training</a:t>
            </a:r>
          </a:p>
          <a:p>
            <a:pPr algn="just">
              <a:lnSpc>
                <a:spcPct val="200000"/>
              </a:lnSpc>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Industry Partnerships</a:t>
            </a:r>
          </a:p>
          <a:p>
            <a:pPr algn="just">
              <a:lnSpc>
                <a:spcPct val="200000"/>
              </a:lnSpc>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Outreach and Awareness</a:t>
            </a:r>
          </a:p>
          <a:p>
            <a:pPr algn="just">
              <a:lnSpc>
                <a:spcPct val="200000"/>
              </a:lnSpc>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Technology Transfer</a:t>
            </a:r>
          </a:p>
          <a:p>
            <a:pPr algn="just">
              <a:lnSpc>
                <a:spcPct val="200000"/>
              </a:lnSpc>
              <a:buFont typeface="Wingdings" panose="05000000000000000000" pitchFamily="2" charset="2"/>
              <a:buChar char="Ø"/>
            </a:pPr>
            <a:r>
              <a:rPr lang="en-US" sz="2400" b="1" dirty="0">
                <a:solidFill>
                  <a:schemeClr val="bg1"/>
                </a:solidFill>
                <a:latin typeface="Arial" panose="020B0604020202020204" pitchFamily="34" charset="0"/>
                <a:cs typeface="Arial" panose="020B0604020202020204" pitchFamily="34" charset="0"/>
              </a:rPr>
              <a:t>Research and Development</a:t>
            </a:r>
          </a:p>
        </p:txBody>
      </p:sp>
      <p:sp>
        <p:nvSpPr>
          <p:cNvPr id="6" name="TextBox 5">
            <a:extLst>
              <a:ext uri="{FF2B5EF4-FFF2-40B4-BE49-F238E27FC236}">
                <a16:creationId xmlns:a16="http://schemas.microsoft.com/office/drawing/2014/main" id="{97E720B1-EFC5-89C2-C919-837320EB31DD}"/>
              </a:ext>
            </a:extLst>
          </p:cNvPr>
          <p:cNvSpPr txBox="1"/>
          <p:nvPr/>
        </p:nvSpPr>
        <p:spPr>
          <a:xfrm>
            <a:off x="5113866" y="140333"/>
            <a:ext cx="1964267"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indent="0">
              <a:lnSpc>
                <a:spcPct val="150000"/>
              </a:lnSpc>
              <a:spcAft>
                <a:spcPts val="1200"/>
              </a:spcAft>
              <a:buClr>
                <a:srgbClr val="C00000"/>
              </a:buClr>
              <a:buNone/>
            </a:pPr>
            <a:r>
              <a:rPr lang="en-US" sz="2400" b="1" dirty="0">
                <a:solidFill>
                  <a:schemeClr val="bg1"/>
                </a:solidFill>
                <a:latin typeface="Arial" panose="020B0604020202020204" pitchFamily="34" charset="0"/>
              </a:rPr>
              <a:t>Objectives</a:t>
            </a:r>
          </a:p>
        </p:txBody>
      </p:sp>
      <p:pic>
        <p:nvPicPr>
          <p:cNvPr id="8" name="Picture 7">
            <a:extLst>
              <a:ext uri="{FF2B5EF4-FFF2-40B4-BE49-F238E27FC236}">
                <a16:creationId xmlns:a16="http://schemas.microsoft.com/office/drawing/2014/main" id="{94C715A6-70DA-F1C3-F7EC-9417CA8B105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9" name="Picture 2">
            <a:extLst>
              <a:ext uri="{FF2B5EF4-FFF2-40B4-BE49-F238E27FC236}">
                <a16:creationId xmlns:a16="http://schemas.microsoft.com/office/drawing/2014/main" id="{298FC049-CC43-B629-0286-F371CFE72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0" y="15485"/>
            <a:ext cx="827546" cy="8275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96A6866-6BCA-316E-E892-3BA6CCB9A973}"/>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4" name="Rectangle 13">
            <a:extLst>
              <a:ext uri="{FF2B5EF4-FFF2-40B4-BE49-F238E27FC236}">
                <a16:creationId xmlns:a16="http://schemas.microsoft.com/office/drawing/2014/main" id="{FCA6B963-55F2-8AE1-52BA-BCBD8D768EB4}"/>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Tree>
    <p:extLst>
      <p:ext uri="{BB962C8B-B14F-4D97-AF65-F5344CB8AC3E}">
        <p14:creationId xmlns:p14="http://schemas.microsoft.com/office/powerpoint/2010/main" val="8775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3142C3-E38C-2B96-3AB6-BF6EA8296234}"/>
              </a:ext>
            </a:extLst>
          </p:cNvPr>
          <p:cNvSpPr txBox="1"/>
          <p:nvPr/>
        </p:nvSpPr>
        <p:spPr>
          <a:xfrm>
            <a:off x="107069" y="3502913"/>
            <a:ext cx="7741531" cy="2239844"/>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lgn="just">
              <a:lnSpc>
                <a:spcPct val="150000"/>
              </a:lnSpc>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Interdisciplinary Collaboration</a:t>
            </a:r>
            <a:r>
              <a:rPr lang="en-US" sz="2400" dirty="0">
                <a:solidFill>
                  <a:schemeClr val="bg1"/>
                </a:solidFill>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Skill Development and Education</a:t>
            </a:r>
          </a:p>
          <a:p>
            <a:pPr marL="342900" indent="-342900" algn="just">
              <a:lnSpc>
                <a:spcPct val="150000"/>
              </a:lnSpc>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Research and Innovation</a:t>
            </a:r>
            <a:r>
              <a:rPr lang="en-US" sz="2400" dirty="0">
                <a:solidFill>
                  <a:schemeClr val="bg1"/>
                </a:solidFill>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400" b="1" dirty="0">
                <a:solidFill>
                  <a:schemeClr val="bg1"/>
                </a:solidFill>
                <a:latin typeface="Arial" panose="020B0604020202020204" pitchFamily="34" charset="0"/>
                <a:cs typeface="Arial" panose="020B0604020202020204" pitchFamily="34" charset="0"/>
              </a:rPr>
              <a:t>Sustainable Solutions</a:t>
            </a:r>
            <a:endParaRPr lang="en-IN" sz="1100" b="1" dirty="0">
              <a:solidFill>
                <a:schemeClr val="bg1"/>
              </a:solidFill>
              <a:latin typeface="Cambria" panose="02040503050406030204" pitchFamily="18" charset="0"/>
            </a:endParaRPr>
          </a:p>
        </p:txBody>
      </p:sp>
      <p:pic>
        <p:nvPicPr>
          <p:cNvPr id="3" name="Picture 2">
            <a:extLst>
              <a:ext uri="{FF2B5EF4-FFF2-40B4-BE49-F238E27FC236}">
                <a16:creationId xmlns:a16="http://schemas.microsoft.com/office/drawing/2014/main" id="{DBBD842C-3F30-78D0-BCDE-444227DDA08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7" name="Picture 2">
            <a:extLst>
              <a:ext uri="{FF2B5EF4-FFF2-40B4-BE49-F238E27FC236}">
                <a16:creationId xmlns:a16="http://schemas.microsoft.com/office/drawing/2014/main" id="{CBD68E3A-8D34-1D24-0301-7955A73E4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55"/>
            <a:ext cx="1256170" cy="12561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B2F959D-36AE-3F3F-83D5-EF209E1E13A6}"/>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1" name="Rectangle 10">
            <a:extLst>
              <a:ext uri="{FF2B5EF4-FFF2-40B4-BE49-F238E27FC236}">
                <a16:creationId xmlns:a16="http://schemas.microsoft.com/office/drawing/2014/main" id="{31E1561B-8C01-8BE5-77BF-5DF3DC3B5A7B}"/>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15" name="Picture 14" descr="A room with chairs and tables&#10;&#10;Description automatically generated">
            <a:extLst>
              <a:ext uri="{FF2B5EF4-FFF2-40B4-BE49-F238E27FC236}">
                <a16:creationId xmlns:a16="http://schemas.microsoft.com/office/drawing/2014/main" id="{B1D1DDC4-3A14-8E11-3001-4E820FE0E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378" y="2390582"/>
            <a:ext cx="3856121" cy="4125009"/>
          </a:xfrm>
          <a:prstGeom prst="rect">
            <a:avLst/>
          </a:prstGeom>
        </p:spPr>
        <p:style>
          <a:lnRef idx="2">
            <a:schemeClr val="dk1"/>
          </a:lnRef>
          <a:fillRef idx="1">
            <a:schemeClr val="lt1"/>
          </a:fillRef>
          <a:effectRef idx="0">
            <a:schemeClr val="dk1"/>
          </a:effectRef>
          <a:fontRef idx="minor">
            <a:schemeClr val="dk1"/>
          </a:fontRef>
        </p:style>
      </p:pic>
      <p:sp>
        <p:nvSpPr>
          <p:cNvPr id="4" name="TextBox 3">
            <a:extLst>
              <a:ext uri="{FF2B5EF4-FFF2-40B4-BE49-F238E27FC236}">
                <a16:creationId xmlns:a16="http://schemas.microsoft.com/office/drawing/2014/main" id="{53A6CF31-D223-71C5-0454-5546B62D5697}"/>
              </a:ext>
            </a:extLst>
          </p:cNvPr>
          <p:cNvSpPr txBox="1"/>
          <p:nvPr/>
        </p:nvSpPr>
        <p:spPr>
          <a:xfrm>
            <a:off x="1058778" y="737216"/>
            <a:ext cx="10942721" cy="1685846"/>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ct val="150000"/>
              </a:lnSpc>
            </a:pPr>
            <a:r>
              <a:rPr lang="en-US" altLang="en-US" sz="2400" b="1" dirty="0">
                <a:solidFill>
                  <a:schemeClr val="bg1"/>
                </a:solidFill>
                <a:latin typeface="Arial" panose="020B0604020202020204" pitchFamily="34" charset="0"/>
                <a:cs typeface="Arial" panose="020B0604020202020204" pitchFamily="34" charset="0"/>
              </a:rPr>
              <a:t>To Empower innovation and excellence in robotics and automation through cutting-edge research, industry collaboration, and transformative technology solutions.</a:t>
            </a:r>
            <a:endParaRPr lang="en-IN" sz="2400" b="1" dirty="0">
              <a:solidFill>
                <a:schemeClr val="bg1"/>
              </a:solidFill>
              <a:latin typeface="Cambria" panose="02040503050406030204" pitchFamily="18" charset="0"/>
            </a:endParaRPr>
          </a:p>
        </p:txBody>
      </p:sp>
      <p:sp>
        <p:nvSpPr>
          <p:cNvPr id="6" name="Content Placeholder 6">
            <a:extLst>
              <a:ext uri="{FF2B5EF4-FFF2-40B4-BE49-F238E27FC236}">
                <a16:creationId xmlns:a16="http://schemas.microsoft.com/office/drawing/2014/main" id="{1A54E440-89E5-CD97-4ACC-A5A2D5216D55}"/>
              </a:ext>
            </a:extLst>
          </p:cNvPr>
          <p:cNvSpPr txBox="1">
            <a:spLocks/>
          </p:cNvSpPr>
          <p:nvPr/>
        </p:nvSpPr>
        <p:spPr>
          <a:xfrm>
            <a:off x="1256170" y="73466"/>
            <a:ext cx="1120328"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chemeClr val="bg1"/>
                </a:solidFill>
                <a:latin typeface="Arial" panose="020B0604020202020204" pitchFamily="34" charset="0"/>
              </a:rPr>
              <a:t>Vision</a:t>
            </a:r>
            <a:endParaRPr lang="en-IN" sz="2400" b="1" dirty="0">
              <a:solidFill>
                <a:schemeClr val="bg1"/>
              </a:solidFill>
              <a:latin typeface="Arial" panose="020B0604020202020204" pitchFamily="34" charset="0"/>
            </a:endParaRPr>
          </a:p>
        </p:txBody>
      </p:sp>
      <p:sp>
        <p:nvSpPr>
          <p:cNvPr id="8" name="Content Placeholder 6">
            <a:extLst>
              <a:ext uri="{FF2B5EF4-FFF2-40B4-BE49-F238E27FC236}">
                <a16:creationId xmlns:a16="http://schemas.microsoft.com/office/drawing/2014/main" id="{058277CB-18E2-BD79-CB87-887C5AA27999}"/>
              </a:ext>
            </a:extLst>
          </p:cNvPr>
          <p:cNvSpPr txBox="1">
            <a:spLocks/>
          </p:cNvSpPr>
          <p:nvPr/>
        </p:nvSpPr>
        <p:spPr>
          <a:xfrm>
            <a:off x="107069" y="2753262"/>
            <a:ext cx="1482070"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chemeClr val="bg1"/>
                </a:solidFill>
                <a:latin typeface="Arial" panose="020B0604020202020204" pitchFamily="34" charset="0"/>
              </a:rPr>
              <a:t>Mission</a:t>
            </a:r>
            <a:endParaRPr lang="en-IN" sz="24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766918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6">
            <a:extLst>
              <a:ext uri="{FF2B5EF4-FFF2-40B4-BE49-F238E27FC236}">
                <a16:creationId xmlns:a16="http://schemas.microsoft.com/office/drawing/2014/main" id="{B3A7E8FB-2B52-69A7-1458-DE18A2E5F9B5}"/>
              </a:ext>
            </a:extLst>
          </p:cNvPr>
          <p:cNvSpPr txBox="1">
            <a:spLocks/>
          </p:cNvSpPr>
          <p:nvPr/>
        </p:nvSpPr>
        <p:spPr>
          <a:xfrm>
            <a:off x="4582132" y="246626"/>
            <a:ext cx="3476017"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chemeClr val="bg1"/>
                </a:solidFill>
                <a:latin typeface="Arial" panose="020B0604020202020204" pitchFamily="34" charset="0"/>
                <a:sym typeface="Arial"/>
              </a:rPr>
              <a:t>Members Associated</a:t>
            </a:r>
            <a:endParaRPr lang="en-IN" sz="1800"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7A205F73-F670-AE5E-9F56-49273A1D48A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3" name="Picture 2">
            <a:extLst>
              <a:ext uri="{FF2B5EF4-FFF2-40B4-BE49-F238E27FC236}">
                <a16:creationId xmlns:a16="http://schemas.microsoft.com/office/drawing/2014/main" id="{BABE5238-7084-3736-DE61-D0AB53B32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455"/>
            <a:ext cx="888537" cy="8885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923D1DD-FB7C-F98E-ADBA-E32686DA2D88}"/>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2" name="Rectangle 11">
            <a:extLst>
              <a:ext uri="{FF2B5EF4-FFF2-40B4-BE49-F238E27FC236}">
                <a16:creationId xmlns:a16="http://schemas.microsoft.com/office/drawing/2014/main" id="{8D254825-7761-C88E-144A-B36E13CDF634}"/>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9" name="Picture 8" descr="A person with a beard and mustache&#10;&#10;Description automatically generated">
            <a:extLst>
              <a:ext uri="{FF2B5EF4-FFF2-40B4-BE49-F238E27FC236}">
                <a16:creationId xmlns:a16="http://schemas.microsoft.com/office/drawing/2014/main" id="{7F8BF4E4-FC71-5368-1368-B772A1343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4392" y="1077211"/>
            <a:ext cx="1949689" cy="2179389"/>
          </a:xfrm>
          <a:prstGeom prst="rect">
            <a:avLst/>
          </a:prstGeom>
          <a:solidFill>
            <a:srgbClr val="FFFFFF">
              <a:shade val="85000"/>
            </a:srgbClr>
          </a:solidFill>
          <a:ln w="88900" cap="sq">
            <a:solidFill>
              <a:schemeClr val="tx2">
                <a:lumMod val="75000"/>
                <a:lumOff val="2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sp>
        <p:nvSpPr>
          <p:cNvPr id="14" name="Rectangle 13">
            <a:extLst>
              <a:ext uri="{FF2B5EF4-FFF2-40B4-BE49-F238E27FC236}">
                <a16:creationId xmlns:a16="http://schemas.microsoft.com/office/drawing/2014/main" id="{E9ABF7FB-8EC7-A635-FDEB-715B0DFBAF16}"/>
              </a:ext>
            </a:extLst>
          </p:cNvPr>
          <p:cNvSpPr>
            <a:spLocks/>
          </p:cNvSpPr>
          <p:nvPr/>
        </p:nvSpPr>
        <p:spPr>
          <a:xfrm>
            <a:off x="3530682" y="3439243"/>
            <a:ext cx="3301925" cy="2295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2">
                    <a:lumMod val="75000"/>
                    <a:lumOff val="25000"/>
                  </a:schemeClr>
                </a:solidFill>
              </a:rPr>
              <a:t>Dr. Digvijay Singh</a:t>
            </a:r>
          </a:p>
          <a:p>
            <a:pPr algn="ctr"/>
            <a:r>
              <a:rPr lang="en-US" sz="1600" b="1" dirty="0">
                <a:solidFill>
                  <a:srgbClr val="FF0000"/>
                </a:solidFill>
              </a:rPr>
              <a:t>Coordinator, Electrical </a:t>
            </a:r>
            <a:endParaRPr lang="en-IN" sz="1600" b="1" dirty="0">
              <a:solidFill>
                <a:srgbClr val="FF0000"/>
              </a:solidFill>
            </a:endParaRPr>
          </a:p>
        </p:txBody>
      </p:sp>
      <p:sp>
        <p:nvSpPr>
          <p:cNvPr id="16" name="Rectangle 15">
            <a:extLst>
              <a:ext uri="{FF2B5EF4-FFF2-40B4-BE49-F238E27FC236}">
                <a16:creationId xmlns:a16="http://schemas.microsoft.com/office/drawing/2014/main" id="{0B0BCF35-F305-44E4-6320-CDC43EFC28D2}"/>
              </a:ext>
            </a:extLst>
          </p:cNvPr>
          <p:cNvSpPr>
            <a:spLocks/>
          </p:cNvSpPr>
          <p:nvPr/>
        </p:nvSpPr>
        <p:spPr>
          <a:xfrm>
            <a:off x="6805400" y="3391109"/>
            <a:ext cx="4149814" cy="3913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2">
                    <a:lumMod val="75000"/>
                    <a:lumOff val="25000"/>
                  </a:schemeClr>
                </a:solidFill>
              </a:rPr>
              <a:t>Dr. Rakhi Dua</a:t>
            </a:r>
          </a:p>
          <a:p>
            <a:pPr algn="ctr"/>
            <a:r>
              <a:rPr lang="en-US" sz="1600" b="1" dirty="0">
                <a:solidFill>
                  <a:srgbClr val="FF0000"/>
                </a:solidFill>
              </a:rPr>
              <a:t>Co-coordinator, Electronics systems</a:t>
            </a:r>
            <a:endParaRPr lang="en-IN" sz="1600" b="1" dirty="0">
              <a:solidFill>
                <a:srgbClr val="FF0000"/>
              </a:solidFill>
            </a:endParaRPr>
          </a:p>
        </p:txBody>
      </p:sp>
      <p:sp>
        <p:nvSpPr>
          <p:cNvPr id="17" name="Rectangle 16">
            <a:extLst>
              <a:ext uri="{FF2B5EF4-FFF2-40B4-BE49-F238E27FC236}">
                <a16:creationId xmlns:a16="http://schemas.microsoft.com/office/drawing/2014/main" id="{54A51521-B224-D425-8AF7-7A726BFCD4B5}"/>
              </a:ext>
            </a:extLst>
          </p:cNvPr>
          <p:cNvSpPr>
            <a:spLocks/>
          </p:cNvSpPr>
          <p:nvPr/>
        </p:nvSpPr>
        <p:spPr>
          <a:xfrm>
            <a:off x="222810" y="3419433"/>
            <a:ext cx="3161083" cy="28677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2">
                    <a:lumMod val="75000"/>
                    <a:lumOff val="25000"/>
                  </a:schemeClr>
                </a:solidFill>
              </a:rPr>
              <a:t>Dr. Ayyala Kishore Ajay Kumar</a:t>
            </a:r>
          </a:p>
          <a:p>
            <a:pPr algn="ctr"/>
            <a:r>
              <a:rPr lang="en-US" sz="1600" b="1" dirty="0">
                <a:solidFill>
                  <a:srgbClr val="FF0000"/>
                </a:solidFill>
              </a:rPr>
              <a:t>Chairperson, IoT and Embedded</a:t>
            </a:r>
            <a:endParaRPr lang="en-IN" sz="1600" b="1" dirty="0">
              <a:solidFill>
                <a:srgbClr val="FF0000"/>
              </a:solidFill>
            </a:endParaRPr>
          </a:p>
        </p:txBody>
      </p:sp>
      <p:pic>
        <p:nvPicPr>
          <p:cNvPr id="2" name="Picture 1">
            <a:extLst>
              <a:ext uri="{FF2B5EF4-FFF2-40B4-BE49-F238E27FC236}">
                <a16:creationId xmlns:a16="http://schemas.microsoft.com/office/drawing/2014/main" id="{FA8055FA-CDC7-773B-7F0B-B075FAEBE1F4}"/>
              </a:ext>
            </a:extLst>
          </p:cNvPr>
          <p:cNvPicPr/>
          <p:nvPr/>
        </p:nvPicPr>
        <p:blipFill>
          <a:blip r:embed="rId6"/>
          <a:srcRect b="8462"/>
          <a:stretch/>
        </p:blipFill>
        <p:spPr>
          <a:xfrm>
            <a:off x="7909724" y="1192390"/>
            <a:ext cx="1949689" cy="2085025"/>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sp>
        <p:nvSpPr>
          <p:cNvPr id="23" name="Rectangle 22">
            <a:extLst>
              <a:ext uri="{FF2B5EF4-FFF2-40B4-BE49-F238E27FC236}">
                <a16:creationId xmlns:a16="http://schemas.microsoft.com/office/drawing/2014/main" id="{93AB736E-5BB1-0A37-8FA6-49C6E67D3453}"/>
              </a:ext>
            </a:extLst>
          </p:cNvPr>
          <p:cNvSpPr/>
          <p:nvPr/>
        </p:nvSpPr>
        <p:spPr>
          <a:xfrm>
            <a:off x="2757832" y="6213487"/>
            <a:ext cx="2051169" cy="2483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2">
                    <a:lumMod val="75000"/>
                    <a:lumOff val="25000"/>
                  </a:schemeClr>
                </a:solidFill>
              </a:rPr>
              <a:t>Dr. Appurva Jain</a:t>
            </a:r>
          </a:p>
          <a:p>
            <a:pPr algn="ctr"/>
            <a:r>
              <a:rPr lang="en-US" sz="1600" b="1" dirty="0">
                <a:solidFill>
                  <a:srgbClr val="FF0000"/>
                </a:solidFill>
              </a:rPr>
              <a:t>Member, Robotics</a:t>
            </a:r>
            <a:endParaRPr lang="en-IN" sz="1600" b="1" dirty="0">
              <a:solidFill>
                <a:srgbClr val="FF0000"/>
              </a:solidFill>
            </a:endParaRPr>
          </a:p>
        </p:txBody>
      </p:sp>
      <p:pic>
        <p:nvPicPr>
          <p:cNvPr id="35" name="Picture 34" descr="A person with a mustache&#10;&#10;AI-generated content may be incorrect.">
            <a:extLst>
              <a:ext uri="{FF2B5EF4-FFF2-40B4-BE49-F238E27FC236}">
                <a16:creationId xmlns:a16="http://schemas.microsoft.com/office/drawing/2014/main" id="{0F3D02B3-C434-E69C-FBCD-19F897CB4E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6343" y="3896200"/>
            <a:ext cx="1832535" cy="2125942"/>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Rectangle 35">
            <a:extLst>
              <a:ext uri="{FF2B5EF4-FFF2-40B4-BE49-F238E27FC236}">
                <a16:creationId xmlns:a16="http://schemas.microsoft.com/office/drawing/2014/main" id="{56AFAE23-C2E3-83D3-D112-7B5AA19F9974}"/>
              </a:ext>
            </a:extLst>
          </p:cNvPr>
          <p:cNvSpPr>
            <a:spLocks/>
          </p:cNvSpPr>
          <p:nvPr/>
        </p:nvSpPr>
        <p:spPr>
          <a:xfrm>
            <a:off x="6096000" y="6191179"/>
            <a:ext cx="2788569" cy="2483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tx2">
                    <a:lumMod val="75000"/>
                    <a:lumOff val="25000"/>
                  </a:schemeClr>
                </a:solidFill>
              </a:rPr>
              <a:t>Dr. Imran Siraj</a:t>
            </a:r>
          </a:p>
          <a:p>
            <a:pPr algn="ctr"/>
            <a:r>
              <a:rPr lang="en-US" sz="1600" b="1" dirty="0">
                <a:solidFill>
                  <a:srgbClr val="FF0000"/>
                </a:solidFill>
              </a:rPr>
              <a:t>Member, Automation</a:t>
            </a:r>
            <a:endParaRPr lang="en-IN" sz="1600" b="1" dirty="0">
              <a:solidFill>
                <a:srgbClr val="FF0000"/>
              </a:solidFill>
            </a:endParaRPr>
          </a:p>
        </p:txBody>
      </p:sp>
      <p:pic>
        <p:nvPicPr>
          <p:cNvPr id="6" name="Picture 5" descr="A person with a beard&#10;&#10;AI-generated content may be incorrect.">
            <a:extLst>
              <a:ext uri="{FF2B5EF4-FFF2-40B4-BE49-F238E27FC236}">
                <a16:creationId xmlns:a16="http://schemas.microsoft.com/office/drawing/2014/main" id="{847CD0B3-9191-AC28-70E9-331EACA9C8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4700" y="3896199"/>
            <a:ext cx="1727329" cy="2125943"/>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F31C69EB-0F92-6CC7-0A6B-EAA42F5CDF75}"/>
              </a:ext>
            </a:extLst>
          </p:cNvPr>
          <p:cNvSpPr txBox="1"/>
          <p:nvPr/>
        </p:nvSpPr>
        <p:spPr>
          <a:xfrm>
            <a:off x="10096500" y="648416"/>
            <a:ext cx="1364541" cy="369332"/>
          </a:xfrm>
          <a:prstGeom prst="rect">
            <a:avLst/>
          </a:prstGeom>
          <a:noFill/>
        </p:spPr>
        <p:txBody>
          <a:bodyPr wrap="none" rtlCol="0">
            <a:spAutoFit/>
          </a:bodyPr>
          <a:lstStyle/>
          <a:p>
            <a:r>
              <a:rPr lang="en-US" dirty="0">
                <a:solidFill>
                  <a:srgbClr val="FF0000"/>
                </a:solidFill>
                <a:hlinkClick r:id="rId9"/>
              </a:rPr>
              <a:t>Office order</a:t>
            </a:r>
            <a:endParaRPr lang="en-IN" dirty="0">
              <a:solidFill>
                <a:srgbClr val="FF0000"/>
              </a:solidFill>
            </a:endParaRPr>
          </a:p>
        </p:txBody>
      </p:sp>
      <p:pic>
        <p:nvPicPr>
          <p:cNvPr id="8" name="Picture 7" descr="A person in a suit&#10;&#10;AI-generated content may be incorrect.">
            <a:extLst>
              <a:ext uri="{FF2B5EF4-FFF2-40B4-BE49-F238E27FC236}">
                <a16:creationId xmlns:a16="http://schemas.microsoft.com/office/drawing/2014/main" id="{A1952B47-697B-6E5E-B6BB-B94755D51B39}"/>
              </a:ext>
            </a:extLst>
          </p:cNvPr>
          <p:cNvPicPr>
            <a:picLocks noChangeAspect="1"/>
          </p:cNvPicPr>
          <p:nvPr/>
        </p:nvPicPr>
        <p:blipFill>
          <a:blip r:embed="rId10">
            <a:extLst>
              <a:ext uri="{28A0092B-C50C-407E-A947-70E740481C1C}">
                <a14:useLocalDpi xmlns:a14="http://schemas.microsoft.com/office/drawing/2010/main" val="0"/>
              </a:ext>
            </a:extLst>
          </a:blip>
          <a:srcRect b="10481"/>
          <a:stretch>
            <a:fillRect/>
          </a:stretch>
        </p:blipFill>
        <p:spPr>
          <a:xfrm>
            <a:off x="798556" y="1073343"/>
            <a:ext cx="2009590" cy="218712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207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A2E20-9C47-E35C-B6CF-33AF70C740B1}"/>
            </a:ext>
          </a:extLst>
        </p:cNvPr>
        <p:cNvGrpSpPr/>
        <p:nvPr/>
      </p:nvGrpSpPr>
      <p:grpSpPr>
        <a:xfrm>
          <a:off x="0" y="0"/>
          <a:ext cx="0" cy="0"/>
          <a:chOff x="0" y="0"/>
          <a:chExt cx="0" cy="0"/>
        </a:xfrm>
      </p:grpSpPr>
      <p:sp>
        <p:nvSpPr>
          <p:cNvPr id="37" name="Content Placeholder 6">
            <a:extLst>
              <a:ext uri="{FF2B5EF4-FFF2-40B4-BE49-F238E27FC236}">
                <a16:creationId xmlns:a16="http://schemas.microsoft.com/office/drawing/2014/main" id="{902ACAE2-884A-1EC5-22DB-18E246238AD9}"/>
              </a:ext>
            </a:extLst>
          </p:cNvPr>
          <p:cNvSpPr txBox="1">
            <a:spLocks/>
          </p:cNvSpPr>
          <p:nvPr/>
        </p:nvSpPr>
        <p:spPr>
          <a:xfrm>
            <a:off x="4510391" y="283705"/>
            <a:ext cx="3304567"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chemeClr val="bg1"/>
                </a:solidFill>
                <a:latin typeface="Arial" panose="020B0604020202020204" pitchFamily="34" charset="0"/>
                <a:sym typeface="Arial"/>
              </a:rPr>
              <a:t>Education &amp; Training</a:t>
            </a:r>
            <a:endParaRPr lang="en-IN" sz="1800"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FB50DD72-55AA-A06C-FF4C-C885F86D068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3" name="Picture 2">
            <a:extLst>
              <a:ext uri="{FF2B5EF4-FFF2-40B4-BE49-F238E27FC236}">
                <a16:creationId xmlns:a16="http://schemas.microsoft.com/office/drawing/2014/main" id="{A0E6B27B-E13C-1781-E25F-7FBE83331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455"/>
            <a:ext cx="888537" cy="8885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8483CA9-5B48-729A-1098-82C0473EDA16}"/>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2" name="Rectangle 11">
            <a:extLst>
              <a:ext uri="{FF2B5EF4-FFF2-40B4-BE49-F238E27FC236}">
                <a16:creationId xmlns:a16="http://schemas.microsoft.com/office/drawing/2014/main" id="{54A1D55D-E149-5FAA-7B1A-89F53A8DF70F}"/>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20" name="Picture 19" descr="A group of business cards with text&#10;&#10;AI-generated content may be incorrect.">
            <a:extLst>
              <a:ext uri="{FF2B5EF4-FFF2-40B4-BE49-F238E27FC236}">
                <a16:creationId xmlns:a16="http://schemas.microsoft.com/office/drawing/2014/main" id="{93B5E6C4-FD78-E080-75EE-D6569B4F2AA8}"/>
              </a:ext>
            </a:extLst>
          </p:cNvPr>
          <p:cNvPicPr>
            <a:picLocks noChangeAspect="1"/>
          </p:cNvPicPr>
          <p:nvPr/>
        </p:nvPicPr>
        <p:blipFill>
          <a:blip r:embed="rId5">
            <a:extLst>
              <a:ext uri="{28A0092B-C50C-407E-A947-70E740481C1C}">
                <a14:useLocalDpi xmlns:a14="http://schemas.microsoft.com/office/drawing/2010/main" val="0"/>
              </a:ext>
            </a:extLst>
          </a:blip>
          <a:srcRect l="3489" t="20683" r="3996" b="4444"/>
          <a:stretch>
            <a:fillRect/>
          </a:stretch>
        </p:blipFill>
        <p:spPr>
          <a:xfrm>
            <a:off x="1404184" y="1158008"/>
            <a:ext cx="9516979" cy="5134740"/>
          </a:xfrm>
          <a:prstGeom prst="roundRect">
            <a:avLst/>
          </a:prstGeom>
        </p:spPr>
      </p:pic>
    </p:spTree>
    <p:extLst>
      <p:ext uri="{BB962C8B-B14F-4D97-AF65-F5344CB8AC3E}">
        <p14:creationId xmlns:p14="http://schemas.microsoft.com/office/powerpoint/2010/main" val="26367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6D986-BF9E-5291-E0CA-4F4D6E5A694E}"/>
            </a:ext>
          </a:extLst>
        </p:cNvPr>
        <p:cNvGrpSpPr/>
        <p:nvPr/>
      </p:nvGrpSpPr>
      <p:grpSpPr>
        <a:xfrm>
          <a:off x="0" y="0"/>
          <a:ext cx="0" cy="0"/>
          <a:chOff x="0" y="0"/>
          <a:chExt cx="0" cy="0"/>
        </a:xfrm>
      </p:grpSpPr>
      <p:sp>
        <p:nvSpPr>
          <p:cNvPr id="37" name="Content Placeholder 6">
            <a:extLst>
              <a:ext uri="{FF2B5EF4-FFF2-40B4-BE49-F238E27FC236}">
                <a16:creationId xmlns:a16="http://schemas.microsoft.com/office/drawing/2014/main" id="{F5C699BF-14BA-F9D0-235F-0F598C60CF45}"/>
              </a:ext>
            </a:extLst>
          </p:cNvPr>
          <p:cNvSpPr txBox="1">
            <a:spLocks/>
          </p:cNvSpPr>
          <p:nvPr/>
        </p:nvSpPr>
        <p:spPr>
          <a:xfrm>
            <a:off x="342900" y="841836"/>
            <a:ext cx="4001104"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chemeClr val="bg1"/>
                </a:solidFill>
                <a:latin typeface="Arial" panose="020B0604020202020204" pitchFamily="34" charset="0"/>
                <a:sym typeface="Arial"/>
              </a:rPr>
              <a:t>Industry and Partnership</a:t>
            </a:r>
            <a:endParaRPr lang="en-IN" sz="1800"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4E73EAA8-CE0A-A63A-A426-63DA2109559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3" name="Picture 2">
            <a:extLst>
              <a:ext uri="{FF2B5EF4-FFF2-40B4-BE49-F238E27FC236}">
                <a16:creationId xmlns:a16="http://schemas.microsoft.com/office/drawing/2014/main" id="{0FD74A1E-B242-00CF-13A6-DFE2B6E1F1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455"/>
            <a:ext cx="888537" cy="8885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AEFCEE1-75D0-1914-8762-C9A6C9519297}"/>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12" name="Rectangle 11">
            <a:extLst>
              <a:ext uri="{FF2B5EF4-FFF2-40B4-BE49-F238E27FC236}">
                <a16:creationId xmlns:a16="http://schemas.microsoft.com/office/drawing/2014/main" id="{95D01FB5-09DE-07E8-EBFD-C8E3272B585B}"/>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 name="Content Placeholder 6">
            <a:extLst>
              <a:ext uri="{FF2B5EF4-FFF2-40B4-BE49-F238E27FC236}">
                <a16:creationId xmlns:a16="http://schemas.microsoft.com/office/drawing/2014/main" id="{2ADF89F7-E0DE-9382-9225-84EF99CD4E8C}"/>
              </a:ext>
            </a:extLst>
          </p:cNvPr>
          <p:cNvSpPr txBox="1">
            <a:spLocks/>
          </p:cNvSpPr>
          <p:nvPr/>
        </p:nvSpPr>
        <p:spPr>
          <a:xfrm>
            <a:off x="8511495" y="833082"/>
            <a:ext cx="2990694"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a:solidFill>
                  <a:schemeClr val="bg1"/>
                </a:solidFill>
                <a:latin typeface="Arial" panose="020B0604020202020204" pitchFamily="34" charset="0"/>
                <a:sym typeface="Arial"/>
              </a:rPr>
              <a:t>Project Fundings</a:t>
            </a:r>
            <a:endParaRPr lang="en-IN" sz="1800" dirty="0">
              <a:solidFill>
                <a:schemeClr val="bg1"/>
              </a:solidFill>
              <a:latin typeface="Cambria" panose="02040503050406030204" pitchFamily="18" charset="0"/>
            </a:endParaRPr>
          </a:p>
        </p:txBody>
      </p:sp>
      <p:pic>
        <p:nvPicPr>
          <p:cNvPr id="6" name="Picture 5" descr="A close-up of a logo&#10;&#10;AI-generated content may be incorrect.">
            <a:hlinkClick r:id="rId5"/>
            <a:extLst>
              <a:ext uri="{FF2B5EF4-FFF2-40B4-BE49-F238E27FC236}">
                <a16:creationId xmlns:a16="http://schemas.microsoft.com/office/drawing/2014/main" id="{01CFC9B2-8055-5D28-C0D1-EACE964E8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7171" y="4206145"/>
            <a:ext cx="1687766" cy="1905000"/>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D56C1F14-C520-926F-C1AF-758E66CD81CD}"/>
              </a:ext>
            </a:extLst>
          </p:cNvPr>
          <p:cNvSpPr txBox="1"/>
          <p:nvPr/>
        </p:nvSpPr>
        <p:spPr>
          <a:xfrm>
            <a:off x="888537" y="6111145"/>
            <a:ext cx="3852530" cy="584775"/>
          </a:xfrm>
          <a:prstGeom prst="rect">
            <a:avLst/>
          </a:prstGeom>
          <a:noFill/>
        </p:spPr>
        <p:txBody>
          <a:bodyPr wrap="none" rtlCol="0">
            <a:spAutoFit/>
          </a:bodyPr>
          <a:lstStyle/>
          <a:p>
            <a:r>
              <a:rPr lang="en-US" sz="3200" b="1" dirty="0">
                <a:solidFill>
                  <a:srgbClr val="FF0000"/>
                </a:solidFill>
              </a:rPr>
              <a:t>MoU Under process</a:t>
            </a:r>
            <a:endParaRPr lang="en-IN" sz="3200" b="1" dirty="0">
              <a:solidFill>
                <a:srgbClr val="FF0000"/>
              </a:solidFill>
            </a:endParaRPr>
          </a:p>
        </p:txBody>
      </p:sp>
      <p:pic>
        <p:nvPicPr>
          <p:cNvPr id="9" name="Picture 8" descr="A logo of a drone flying&#10;&#10;AI-generated content may be incorrect.">
            <a:hlinkClick r:id="rId7"/>
            <a:extLst>
              <a:ext uri="{FF2B5EF4-FFF2-40B4-BE49-F238E27FC236}">
                <a16:creationId xmlns:a16="http://schemas.microsoft.com/office/drawing/2014/main" id="{4F9BF9F0-9974-70D3-52E4-AD7168C10F04}"/>
              </a:ext>
            </a:extLst>
          </p:cNvPr>
          <p:cNvPicPr>
            <a:picLocks noChangeAspect="1"/>
          </p:cNvPicPr>
          <p:nvPr/>
        </p:nvPicPr>
        <p:blipFill>
          <a:blip r:embed="rId8">
            <a:extLst>
              <a:ext uri="{28A0092B-C50C-407E-A947-70E740481C1C}">
                <a14:useLocalDpi xmlns:a14="http://schemas.microsoft.com/office/drawing/2010/main" val="0"/>
              </a:ext>
            </a:extLst>
          </a:blip>
          <a:srcRect t="9128" b="13105"/>
          <a:stretch>
            <a:fillRect/>
          </a:stretch>
        </p:blipFill>
        <p:spPr>
          <a:xfrm>
            <a:off x="1717171" y="1708484"/>
            <a:ext cx="1687766" cy="180473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6CFAAF8-47AD-3692-9690-AB3767AF8CFB}"/>
              </a:ext>
            </a:extLst>
          </p:cNvPr>
          <p:cNvSpPr txBox="1"/>
          <p:nvPr/>
        </p:nvSpPr>
        <p:spPr>
          <a:xfrm>
            <a:off x="1369900" y="3474362"/>
            <a:ext cx="2711768" cy="584775"/>
          </a:xfrm>
          <a:prstGeom prst="rect">
            <a:avLst/>
          </a:prstGeom>
          <a:noFill/>
        </p:spPr>
        <p:txBody>
          <a:bodyPr wrap="none" lIns="91440" tIns="45720" rIns="91440" bIns="45720" rtlCol="0" anchor="t">
            <a:spAutoFit/>
          </a:bodyPr>
          <a:lstStyle/>
          <a:p>
            <a:r>
              <a:rPr lang="en-US" sz="3200" b="1" dirty="0">
                <a:solidFill>
                  <a:schemeClr val="tx2">
                    <a:lumMod val="75000"/>
                    <a:lumOff val="25000"/>
                  </a:schemeClr>
                </a:solidFill>
              </a:rPr>
              <a:t>2024- Till now</a:t>
            </a:r>
            <a:endParaRPr lang="en-IN" sz="3200" b="1" dirty="0">
              <a:solidFill>
                <a:schemeClr val="tx2">
                  <a:lumMod val="75000"/>
                  <a:lumOff val="25000"/>
                </a:schemeClr>
              </a:solidFill>
            </a:endParaRPr>
          </a:p>
        </p:txBody>
      </p:sp>
      <p:pic>
        <p:nvPicPr>
          <p:cNvPr id="14" name="Picture 13">
            <a:hlinkClick r:id="rId9"/>
            <a:extLst>
              <a:ext uri="{FF2B5EF4-FFF2-40B4-BE49-F238E27FC236}">
                <a16:creationId xmlns:a16="http://schemas.microsoft.com/office/drawing/2014/main" id="{8EAF93CB-E2A7-E8ED-A9AE-4880AA513D09}"/>
              </a:ext>
            </a:extLst>
          </p:cNvPr>
          <p:cNvPicPr>
            <a:picLocks noChangeAspect="1"/>
          </p:cNvPicPr>
          <p:nvPr/>
        </p:nvPicPr>
        <p:blipFill>
          <a:blip r:embed="rId10"/>
          <a:stretch>
            <a:fillRect/>
          </a:stretch>
        </p:blipFill>
        <p:spPr>
          <a:xfrm>
            <a:off x="5616744" y="1472232"/>
            <a:ext cx="6340642" cy="2002130"/>
          </a:xfrm>
          <a:prstGeom prst="rect">
            <a:avLst/>
          </a:prstGeom>
        </p:spPr>
      </p:pic>
      <p:sp>
        <p:nvSpPr>
          <p:cNvPr id="15" name="TextBox 14">
            <a:extLst>
              <a:ext uri="{FF2B5EF4-FFF2-40B4-BE49-F238E27FC236}">
                <a16:creationId xmlns:a16="http://schemas.microsoft.com/office/drawing/2014/main" id="{CCF04FA3-369B-7533-49D9-245D5AD5C9EF}"/>
              </a:ext>
            </a:extLst>
          </p:cNvPr>
          <p:cNvSpPr txBox="1"/>
          <p:nvPr/>
        </p:nvSpPr>
        <p:spPr>
          <a:xfrm>
            <a:off x="7226643" y="3535662"/>
            <a:ext cx="3911584" cy="584775"/>
          </a:xfrm>
          <a:prstGeom prst="rect">
            <a:avLst/>
          </a:prstGeom>
          <a:noFill/>
        </p:spPr>
        <p:txBody>
          <a:bodyPr wrap="none" rtlCol="0">
            <a:spAutoFit/>
          </a:bodyPr>
          <a:lstStyle/>
          <a:p>
            <a:r>
              <a:rPr lang="en-US" sz="3200" b="1" dirty="0">
                <a:solidFill>
                  <a:schemeClr val="tx2">
                    <a:lumMod val="75000"/>
                    <a:lumOff val="25000"/>
                  </a:schemeClr>
                </a:solidFill>
              </a:rPr>
              <a:t>Waiting for approval</a:t>
            </a:r>
            <a:endParaRPr lang="en-IN" sz="3200" b="1" dirty="0">
              <a:solidFill>
                <a:schemeClr val="tx2">
                  <a:lumMod val="75000"/>
                  <a:lumOff val="25000"/>
                </a:schemeClr>
              </a:solidFill>
            </a:endParaRPr>
          </a:p>
        </p:txBody>
      </p:sp>
      <p:sp>
        <p:nvSpPr>
          <p:cNvPr id="16" name="TextBox 15">
            <a:extLst>
              <a:ext uri="{FF2B5EF4-FFF2-40B4-BE49-F238E27FC236}">
                <a16:creationId xmlns:a16="http://schemas.microsoft.com/office/drawing/2014/main" id="{EB1C8649-6F9C-B304-BBF7-1B610F206574}"/>
              </a:ext>
            </a:extLst>
          </p:cNvPr>
          <p:cNvSpPr txBox="1"/>
          <p:nvPr/>
        </p:nvSpPr>
        <p:spPr>
          <a:xfrm>
            <a:off x="7226643" y="5943465"/>
            <a:ext cx="4117537" cy="584775"/>
          </a:xfrm>
          <a:prstGeom prst="rect">
            <a:avLst/>
          </a:prstGeom>
          <a:noFill/>
        </p:spPr>
        <p:txBody>
          <a:bodyPr wrap="none" rtlCol="0">
            <a:spAutoFit/>
          </a:bodyPr>
          <a:lstStyle/>
          <a:p>
            <a:r>
              <a:rPr lang="en-US" sz="3200" b="1" dirty="0">
                <a:solidFill>
                  <a:srgbClr val="FF0000"/>
                </a:solidFill>
              </a:rPr>
              <a:t>Seed Grant Approved</a:t>
            </a:r>
            <a:endParaRPr lang="en-IN" sz="3200" b="1" dirty="0">
              <a:solidFill>
                <a:srgbClr val="FF0000"/>
              </a:solidFill>
            </a:endParaRPr>
          </a:p>
        </p:txBody>
      </p:sp>
      <p:pic>
        <p:nvPicPr>
          <p:cNvPr id="18" name="Picture 17" descr="A group of people with prosthetic legs&#10;&#10;AI-generated content may be incorrect.">
            <a:hlinkClick r:id="rId11"/>
            <a:extLst>
              <a:ext uri="{FF2B5EF4-FFF2-40B4-BE49-F238E27FC236}">
                <a16:creationId xmlns:a16="http://schemas.microsoft.com/office/drawing/2014/main" id="{AF34FAB2-FF76-9BE1-BF14-0AC3C1DA6C00}"/>
              </a:ext>
            </a:extLst>
          </p:cNvPr>
          <p:cNvPicPr>
            <a:picLocks noChangeAspect="1"/>
          </p:cNvPicPr>
          <p:nvPr/>
        </p:nvPicPr>
        <p:blipFill>
          <a:blip r:embed="rId12">
            <a:extLst>
              <a:ext uri="{28A0092B-C50C-407E-A947-70E740481C1C}">
                <a14:useLocalDpi xmlns:a14="http://schemas.microsoft.com/office/drawing/2010/main" val="0"/>
              </a:ext>
            </a:extLst>
          </a:blip>
          <a:srcRect t="41930" r="33513" b="-1"/>
          <a:stretch>
            <a:fillRect/>
          </a:stretch>
        </p:blipFill>
        <p:spPr>
          <a:xfrm>
            <a:off x="8025180" y="4115942"/>
            <a:ext cx="2185650" cy="1908976"/>
          </a:xfrm>
          <a:prstGeom prst="rect">
            <a:avLst/>
          </a:prstGeom>
        </p:spPr>
      </p:pic>
    </p:spTree>
    <p:extLst>
      <p:ext uri="{BB962C8B-B14F-4D97-AF65-F5344CB8AC3E}">
        <p14:creationId xmlns:p14="http://schemas.microsoft.com/office/powerpoint/2010/main" val="293771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EB7CF8-9265-33B7-F8F0-0FBA82792D20}"/>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511495" y="62546"/>
            <a:ext cx="3548405" cy="510084"/>
          </a:xfrm>
          <a:prstGeom prst="rect">
            <a:avLst/>
          </a:prstGeom>
        </p:spPr>
      </p:pic>
      <p:pic>
        <p:nvPicPr>
          <p:cNvPr id="1026" name="Picture 2" descr="Quadcopter system hardware platform Pixhawk and ArduPilot. | Download  Scientific Diagram">
            <a:extLst>
              <a:ext uri="{FF2B5EF4-FFF2-40B4-BE49-F238E27FC236}">
                <a16:creationId xmlns:a16="http://schemas.microsoft.com/office/drawing/2014/main" id="{CB388AFE-7204-FB87-78B3-45AABB2C0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217" y="633639"/>
            <a:ext cx="3669802" cy="253316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pic>
      <p:pic>
        <p:nvPicPr>
          <p:cNvPr id="1028" name="Picture 4" descr="Buy Enclosed 3D Printer Klipper Control | Best Price in India">
            <a:extLst>
              <a:ext uri="{FF2B5EF4-FFF2-40B4-BE49-F238E27FC236}">
                <a16:creationId xmlns:a16="http://schemas.microsoft.com/office/drawing/2014/main" id="{8F38079D-8559-BA49-3295-9764A5B73B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2" r="7595"/>
          <a:stretch/>
        </p:blipFill>
        <p:spPr bwMode="auto">
          <a:xfrm>
            <a:off x="300908" y="660290"/>
            <a:ext cx="3122393" cy="2506517"/>
          </a:xfrm>
          <a:prstGeom prst="rect">
            <a:avLst/>
          </a:prstGeom>
          <a:ln>
            <a:solidFill>
              <a:schemeClr val="tx2">
                <a:lumMod val="75000"/>
                <a:lumOff val="25000"/>
              </a:schemeClr>
            </a:solidFill>
          </a:ln>
        </p:spPr>
        <p:style>
          <a:lnRef idx="2">
            <a:schemeClr val="dk1"/>
          </a:lnRef>
          <a:fillRef idx="1">
            <a:schemeClr val="lt1"/>
          </a:fillRef>
          <a:effectRef idx="0">
            <a:schemeClr val="dk1"/>
          </a:effectRef>
          <a:fontRef idx="minor">
            <a:schemeClr val="dk1"/>
          </a:fontRef>
        </p:style>
      </p:pic>
      <p:pic>
        <p:nvPicPr>
          <p:cNvPr id="1032" name="Picture 8" descr="AUTOMATED PARKING SYSTEM USING FIREBIRD V ROBOT Project report submitted in  complete fulfillment of the requirement for the degr">
            <a:extLst>
              <a:ext uri="{FF2B5EF4-FFF2-40B4-BE49-F238E27FC236}">
                <a16:creationId xmlns:a16="http://schemas.microsoft.com/office/drawing/2014/main" id="{5B20DE7D-D8D1-43D8-D108-79D2F05F2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9955" y="3747939"/>
            <a:ext cx="2384226" cy="2184581"/>
          </a:xfrm>
          <a:prstGeom prst="rect">
            <a:avLst/>
          </a:prstGeom>
          <a:ln w="38100" cap="sq">
            <a:solidFill>
              <a:schemeClr val="tx2">
                <a:lumMod val="75000"/>
                <a:lumOff val="25000"/>
              </a:schemeClr>
            </a:solidFill>
            <a:prstDash val="solid"/>
            <a:miter lim="800000"/>
          </a:ln>
          <a:effectLst>
            <a:outerShdw blurRad="50800" dist="38100" dir="2700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1034" name="Picture 10" descr="IIIT-GUWAHATI">
            <a:extLst>
              <a:ext uri="{FF2B5EF4-FFF2-40B4-BE49-F238E27FC236}">
                <a16:creationId xmlns:a16="http://schemas.microsoft.com/office/drawing/2014/main" id="{0283B804-EE91-AD40-B648-5EF8F4754F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486" y="3724273"/>
            <a:ext cx="3146101" cy="2166038"/>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pic>
      <p:sp>
        <p:nvSpPr>
          <p:cNvPr id="15" name="TextBox 14">
            <a:extLst>
              <a:ext uri="{FF2B5EF4-FFF2-40B4-BE49-F238E27FC236}">
                <a16:creationId xmlns:a16="http://schemas.microsoft.com/office/drawing/2014/main" id="{9B475F53-917A-9C9E-895B-18106622B0EE}"/>
              </a:ext>
            </a:extLst>
          </p:cNvPr>
          <p:cNvSpPr txBox="1"/>
          <p:nvPr/>
        </p:nvSpPr>
        <p:spPr>
          <a:xfrm>
            <a:off x="2514542" y="62546"/>
            <a:ext cx="5867479" cy="57785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IN" sz="2400" b="1" dirty="0">
                <a:solidFill>
                  <a:schemeClr val="bg1"/>
                </a:solidFill>
                <a:latin typeface="Arial" panose="020B0604020202020204" pitchFamily="34" charset="0"/>
              </a:rPr>
              <a:t>List of Selected Equipment’s in </a:t>
            </a:r>
            <a:r>
              <a:rPr lang="en-IN" sz="2400" b="1" dirty="0" err="1">
                <a:solidFill>
                  <a:schemeClr val="bg1"/>
                </a:solidFill>
                <a:latin typeface="Arial" panose="020B0604020202020204" pitchFamily="34" charset="0"/>
              </a:rPr>
              <a:t>CoERA</a:t>
            </a:r>
            <a:endParaRPr lang="en-US" altLang="en-US" sz="2400" b="1" dirty="0">
              <a:solidFill>
                <a:schemeClr val="bg1"/>
              </a:solidFill>
              <a:latin typeface="Arial" panose="020B0604020202020204" pitchFamily="34" charset="0"/>
            </a:endParaRPr>
          </a:p>
        </p:txBody>
      </p:sp>
      <p:pic>
        <p:nvPicPr>
          <p:cNvPr id="18" name="Picture 2">
            <a:extLst>
              <a:ext uri="{FF2B5EF4-FFF2-40B4-BE49-F238E27FC236}">
                <a16:creationId xmlns:a16="http://schemas.microsoft.com/office/drawing/2014/main" id="{F83BCC96-0254-3F87-D222-D2C0BE04F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455"/>
            <a:ext cx="960330" cy="96033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C2130A3-B575-EEB9-EAD1-5773C54FFDF1}"/>
              </a:ext>
            </a:extLst>
          </p:cNvPr>
          <p:cNvSpPr/>
          <p:nvPr/>
        </p:nvSpPr>
        <p:spPr>
          <a:xfrm>
            <a:off x="6181725" y="6553200"/>
            <a:ext cx="5819775" cy="119050"/>
          </a:xfrm>
          <a:prstGeom prst="rect">
            <a:avLst/>
          </a:prstGeom>
          <a:solidFill>
            <a:srgbClr val="FF0000"/>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sp>
        <p:nvSpPr>
          <p:cNvPr id="22" name="Rectangle 21">
            <a:extLst>
              <a:ext uri="{FF2B5EF4-FFF2-40B4-BE49-F238E27FC236}">
                <a16:creationId xmlns:a16="http://schemas.microsoft.com/office/drawing/2014/main" id="{3AA552AA-B4D2-2918-3F55-5F5502D1184E}"/>
              </a:ext>
            </a:extLst>
          </p:cNvPr>
          <p:cNvSpPr/>
          <p:nvPr/>
        </p:nvSpPr>
        <p:spPr>
          <a:xfrm>
            <a:off x="342900" y="6553200"/>
            <a:ext cx="5819775" cy="119050"/>
          </a:xfrm>
          <a:prstGeom prst="rect">
            <a:avLst/>
          </a:prstGeom>
          <a:solidFill>
            <a:schemeClr val="tx2">
              <a:lumMod val="50000"/>
              <a:lumOff val="50000"/>
            </a:schemeClr>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IN"/>
          </a:p>
        </p:txBody>
      </p:sp>
      <p:pic>
        <p:nvPicPr>
          <p:cNvPr id="1038" name="Picture 14" descr="1,500+ Yellow Robotic Arm Stock Photos, Pictures &amp; Royalty-Free Images -  iStock">
            <a:extLst>
              <a:ext uri="{FF2B5EF4-FFF2-40B4-BE49-F238E27FC236}">
                <a16:creationId xmlns:a16="http://schemas.microsoft.com/office/drawing/2014/main" id="{2ABDF65F-CE7E-F48D-0DC9-4D0EF3C33CE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217"/>
          <a:stretch/>
        </p:blipFill>
        <p:spPr bwMode="auto">
          <a:xfrm>
            <a:off x="7742952" y="644577"/>
            <a:ext cx="2593017" cy="2511292"/>
          </a:xfrm>
          <a:prstGeom prst="rect">
            <a:avLst/>
          </a:prstGeom>
          <a:ln>
            <a:solidFill>
              <a:schemeClr val="tx2">
                <a:lumMod val="75000"/>
                <a:lumOff val="25000"/>
              </a:schemeClr>
            </a:solidFill>
          </a:ln>
        </p:spPr>
        <p:style>
          <a:lnRef idx="2">
            <a:schemeClr val="dk1"/>
          </a:lnRef>
          <a:fillRef idx="1">
            <a:schemeClr val="lt1"/>
          </a:fillRef>
          <a:effectRef idx="0">
            <a:schemeClr val="dk1"/>
          </a:effectRef>
          <a:fontRef idx="minor">
            <a:schemeClr val="dk1"/>
          </a:fontRef>
        </p:style>
      </p:pic>
      <p:sp>
        <p:nvSpPr>
          <p:cNvPr id="3" name="Content Placeholder 6">
            <a:extLst>
              <a:ext uri="{FF2B5EF4-FFF2-40B4-BE49-F238E27FC236}">
                <a16:creationId xmlns:a16="http://schemas.microsoft.com/office/drawing/2014/main" id="{FE6B0A59-4D2A-A7D5-5439-5E7C7FC0DD87}"/>
              </a:ext>
            </a:extLst>
          </p:cNvPr>
          <p:cNvSpPr txBox="1">
            <a:spLocks/>
          </p:cNvSpPr>
          <p:nvPr/>
        </p:nvSpPr>
        <p:spPr>
          <a:xfrm>
            <a:off x="300908" y="3173205"/>
            <a:ext cx="1613173" cy="540000"/>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2400" b="1" dirty="0">
                <a:solidFill>
                  <a:schemeClr val="bg1"/>
                </a:solidFill>
              </a:rPr>
              <a:t>3D Printer</a:t>
            </a:r>
          </a:p>
        </p:txBody>
      </p:sp>
      <p:sp>
        <p:nvSpPr>
          <p:cNvPr id="6" name="Content Placeholder 6">
            <a:extLst>
              <a:ext uri="{FF2B5EF4-FFF2-40B4-BE49-F238E27FC236}">
                <a16:creationId xmlns:a16="http://schemas.microsoft.com/office/drawing/2014/main" id="{CE654E84-9BD8-25E5-C9D4-D49B9E2C9C1E}"/>
              </a:ext>
            </a:extLst>
          </p:cNvPr>
          <p:cNvSpPr txBox="1">
            <a:spLocks/>
          </p:cNvSpPr>
          <p:nvPr/>
        </p:nvSpPr>
        <p:spPr>
          <a:xfrm>
            <a:off x="8157694" y="3173205"/>
            <a:ext cx="2190467" cy="593047"/>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2400" b="1" dirty="0">
                <a:solidFill>
                  <a:schemeClr val="bg1"/>
                </a:solidFill>
              </a:rPr>
              <a:t>Robotic Arm</a:t>
            </a:r>
          </a:p>
        </p:txBody>
      </p:sp>
      <p:sp>
        <p:nvSpPr>
          <p:cNvPr id="7" name="Content Placeholder 6">
            <a:extLst>
              <a:ext uri="{FF2B5EF4-FFF2-40B4-BE49-F238E27FC236}">
                <a16:creationId xmlns:a16="http://schemas.microsoft.com/office/drawing/2014/main" id="{BCF2342C-532D-5B8F-12B1-89BE2ED6B93A}"/>
              </a:ext>
            </a:extLst>
          </p:cNvPr>
          <p:cNvSpPr txBox="1">
            <a:spLocks/>
          </p:cNvSpPr>
          <p:nvPr/>
        </p:nvSpPr>
        <p:spPr>
          <a:xfrm>
            <a:off x="3281303" y="3197273"/>
            <a:ext cx="4333956" cy="509627"/>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2000" b="1" dirty="0">
                <a:solidFill>
                  <a:schemeClr val="bg1"/>
                </a:solidFill>
              </a:rPr>
              <a:t>Quadcopter - Pixhawk Series Drone</a:t>
            </a:r>
          </a:p>
        </p:txBody>
      </p:sp>
      <p:sp>
        <p:nvSpPr>
          <p:cNvPr id="9" name="Content Placeholder 6">
            <a:extLst>
              <a:ext uri="{FF2B5EF4-FFF2-40B4-BE49-F238E27FC236}">
                <a16:creationId xmlns:a16="http://schemas.microsoft.com/office/drawing/2014/main" id="{BA7E264C-64C9-6209-CFD9-A9B36BBBD010}"/>
              </a:ext>
            </a:extLst>
          </p:cNvPr>
          <p:cNvSpPr txBox="1">
            <a:spLocks/>
          </p:cNvSpPr>
          <p:nvPr/>
        </p:nvSpPr>
        <p:spPr>
          <a:xfrm>
            <a:off x="4259955" y="5965190"/>
            <a:ext cx="2384226" cy="593047"/>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2400" b="1" dirty="0">
                <a:solidFill>
                  <a:schemeClr val="bg1"/>
                </a:solidFill>
              </a:rPr>
              <a:t>Fire Bird V 2560</a:t>
            </a:r>
          </a:p>
        </p:txBody>
      </p:sp>
      <p:sp>
        <p:nvSpPr>
          <p:cNvPr id="11" name="Content Placeholder 6">
            <a:extLst>
              <a:ext uri="{FF2B5EF4-FFF2-40B4-BE49-F238E27FC236}">
                <a16:creationId xmlns:a16="http://schemas.microsoft.com/office/drawing/2014/main" id="{2CEFADA8-E58C-3714-2FF1-025EAF5FB2F9}"/>
              </a:ext>
            </a:extLst>
          </p:cNvPr>
          <p:cNvSpPr txBox="1">
            <a:spLocks/>
          </p:cNvSpPr>
          <p:nvPr/>
        </p:nvSpPr>
        <p:spPr>
          <a:xfrm>
            <a:off x="960330" y="5925232"/>
            <a:ext cx="2234865" cy="593047"/>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2400" b="1" dirty="0">
                <a:solidFill>
                  <a:schemeClr val="bg1"/>
                </a:solidFill>
              </a:rPr>
              <a:t>Spark V Robot</a:t>
            </a:r>
          </a:p>
        </p:txBody>
      </p:sp>
      <p:sp>
        <p:nvSpPr>
          <p:cNvPr id="13" name="Content Placeholder 6">
            <a:extLst>
              <a:ext uri="{FF2B5EF4-FFF2-40B4-BE49-F238E27FC236}">
                <a16:creationId xmlns:a16="http://schemas.microsoft.com/office/drawing/2014/main" id="{84F57CB7-E27D-7E8F-64C1-0C755B89FA65}"/>
              </a:ext>
            </a:extLst>
          </p:cNvPr>
          <p:cNvSpPr txBox="1">
            <a:spLocks/>
          </p:cNvSpPr>
          <p:nvPr/>
        </p:nvSpPr>
        <p:spPr>
          <a:xfrm>
            <a:off x="7273722" y="5998174"/>
            <a:ext cx="2049118" cy="593047"/>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en-US" sz="2400" b="1" dirty="0">
                <a:solidFill>
                  <a:schemeClr val="bg1"/>
                </a:solidFill>
              </a:rPr>
              <a:t>Hexacopter</a:t>
            </a:r>
          </a:p>
        </p:txBody>
      </p:sp>
      <p:pic>
        <p:nvPicPr>
          <p:cNvPr id="8" name="Picture 7" descr="A drone on a table&#10;&#10;AI-generated content may be incorrect.">
            <a:extLst>
              <a:ext uri="{FF2B5EF4-FFF2-40B4-BE49-F238E27FC236}">
                <a16:creationId xmlns:a16="http://schemas.microsoft.com/office/drawing/2014/main" id="{899289C9-DC20-AF59-05C6-B7C221371B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4249" y="3743879"/>
            <a:ext cx="2257932" cy="229231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9940A04A-7AF1-46C5-7AC0-FC5C24E89E21}"/>
              </a:ext>
            </a:extLst>
          </p:cNvPr>
          <p:cNvSpPr txBox="1"/>
          <p:nvPr/>
        </p:nvSpPr>
        <p:spPr>
          <a:xfrm>
            <a:off x="10077450" y="5286375"/>
            <a:ext cx="1522276" cy="369332"/>
          </a:xfrm>
          <a:prstGeom prst="rect">
            <a:avLst/>
          </a:prstGeom>
          <a:noFill/>
        </p:spPr>
        <p:txBody>
          <a:bodyPr wrap="none" rtlCol="0">
            <a:spAutoFit/>
          </a:bodyPr>
          <a:lstStyle/>
          <a:p>
            <a:r>
              <a:rPr lang="en-US" dirty="0">
                <a:solidFill>
                  <a:srgbClr val="FF0000"/>
                </a:solidFill>
                <a:hlinkClick r:id="rId10"/>
              </a:rPr>
              <a:t>Complete list</a:t>
            </a:r>
            <a:endParaRPr lang="en-IN" dirty="0">
              <a:solidFill>
                <a:srgbClr val="FF0000"/>
              </a:solidFill>
            </a:endParaRPr>
          </a:p>
        </p:txBody>
      </p:sp>
    </p:spTree>
    <p:extLst>
      <p:ext uri="{BB962C8B-B14F-4D97-AF65-F5344CB8AC3E}">
        <p14:creationId xmlns:p14="http://schemas.microsoft.com/office/powerpoint/2010/main" val="3012113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3157</TotalTime>
  <Words>733</Words>
  <Application>Microsoft Office PowerPoint</Application>
  <PresentationFormat>Widescreen</PresentationFormat>
  <Paragraphs>144</Paragraphs>
  <Slides>20</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Amasis MT Pro Black</vt:lpstr>
      <vt:lpstr>Aptos</vt:lpstr>
      <vt:lpstr>Aptos Display</vt:lpstr>
      <vt:lpstr>Arial</vt:lpstr>
      <vt:lpstr>Avenir Next LT Pro Demi</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Shailendra Thapliyal</dc:creator>
  <cp:lastModifiedBy>Dr. Ayyala Kishore Ajay Kumar</cp:lastModifiedBy>
  <cp:revision>434</cp:revision>
  <dcterms:created xsi:type="dcterms:W3CDTF">2024-10-31T14:48:22Z</dcterms:created>
  <dcterms:modified xsi:type="dcterms:W3CDTF">2025-06-13T07:36:25Z</dcterms:modified>
</cp:coreProperties>
</file>