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2192000" cy="6858000"/>
  <p:notesSz cx="6858000" cy="9144000"/>
  <p:embeddedFontLst>
    <p:embeddedFont>
      <p:font typeface="Average" panose="020B0604020202020204"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gnSwNLl+9tFAL55MA8LXP7C/jl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E15D01-1D09-F467-9708-F546405D45B1}" v="79" dt="2025-06-16T04:04:25.963"/>
  </p1510:revLst>
</p1510:revInfo>
</file>

<file path=ppt/tableStyles.xml><?xml version="1.0" encoding="utf-8"?>
<a:tblStyleLst xmlns:a="http://schemas.openxmlformats.org/drawingml/2006/main" def="{211C2338-0693-4B09-A69C-053DA1A7F80B}">
  <a:tblStyle styleId="{211C2338-0693-4B09-A69C-053DA1A7F80B}"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rgbClr val="FFFFFF"/>
      </a:tcTxStyle>
      <a:tcStyle>
        <a:tcBdr/>
        <a:fill>
          <a:solidFill>
            <a:srgbClr val="4472C4"/>
          </a:solidFill>
        </a:fill>
      </a:tcStyle>
    </a:lastCol>
    <a:firstCol>
      <a:tcTxStyle b="on" i="off">
        <a:font>
          <a:latin typeface="Calibri"/>
          <a:ea typeface="Calibri"/>
          <a:cs typeface="Calibri"/>
        </a:font>
        <a:srgbClr val="FFFFFF"/>
      </a:tcTxStyle>
      <a:tcStyle>
        <a:tcBdr/>
        <a:fill>
          <a:solidFill>
            <a:srgbClr val="4472C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472C4"/>
          </a:solidFill>
        </a:fill>
      </a:tcStyle>
    </a:lastRow>
    <a:seCell>
      <a:tcTxStyle b="off" i="off"/>
      <a:tcStyle>
        <a:tcBdr/>
      </a:tcStyle>
    </a:seCell>
    <a:swCell>
      <a:tcTxStyle b="off" i="off"/>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472C4"/>
          </a:solidFill>
        </a:fill>
      </a:tcStyle>
    </a:firstRow>
    <a:neCell>
      <a:tcTxStyle b="off" i="off"/>
      <a:tcStyle>
        <a:tcBdr/>
      </a:tcStyle>
    </a:neCell>
    <a:nwCell>
      <a:tcTxStyle b="off" i="off"/>
      <a:tcStyle>
        <a:tcBdr/>
      </a:tcStyle>
    </a:nwCell>
  </a:tblStyle>
  <a:tblStyle styleId="{10092B79-8A62-4A1D-A9E6-7647B82FFFB0}"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A359A490-F8D7-4E7B-81FE-7D883F7B8CD0}"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7" d="100"/>
          <a:sy n="117" d="100"/>
        </p:scale>
        <p:origin x="-234" y="3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66"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61"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64"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Helaluddin" userId="S::dr.helaluddin@krmangalam.edu.in::fd7e834d-b002-4268-a451-045526bac33d" providerId="AD" clId="Web-{C2E15D01-1D09-F467-9708-F546405D45B1}"/>
    <pc:docChg chg="modSld">
      <pc:chgData name="Dr. Helaluddin" userId="S::dr.helaluddin@krmangalam.edu.in::fd7e834d-b002-4268-a451-045526bac33d" providerId="AD" clId="Web-{C2E15D01-1D09-F467-9708-F546405D45B1}" dt="2025-06-16T04:04:25.963" v="33" actId="20577"/>
      <pc:docMkLst>
        <pc:docMk/>
      </pc:docMkLst>
      <pc:sldChg chg="modSp">
        <pc:chgData name="Dr. Helaluddin" userId="S::dr.helaluddin@krmangalam.edu.in::fd7e834d-b002-4268-a451-045526bac33d" providerId="AD" clId="Web-{C2E15D01-1D09-F467-9708-F546405D45B1}" dt="2025-06-16T03:57:28.215" v="13"/>
        <pc:sldMkLst>
          <pc:docMk/>
          <pc:sldMk cId="0" sldId="266"/>
        </pc:sldMkLst>
        <pc:graphicFrameChg chg="mod modGraphic">
          <ac:chgData name="Dr. Helaluddin" userId="S::dr.helaluddin@krmangalam.edu.in::fd7e834d-b002-4268-a451-045526bac33d" providerId="AD" clId="Web-{C2E15D01-1D09-F467-9708-F546405D45B1}" dt="2025-06-16T03:57:28.215" v="13"/>
          <ac:graphicFrameMkLst>
            <pc:docMk/>
            <pc:sldMk cId="0" sldId="266"/>
            <ac:graphicFrameMk id="268" creationId="{00000000-0000-0000-0000-000000000000}"/>
          </ac:graphicFrameMkLst>
        </pc:graphicFrameChg>
      </pc:sldChg>
      <pc:sldChg chg="modSp">
        <pc:chgData name="Dr. Helaluddin" userId="S::dr.helaluddin@krmangalam.edu.in::fd7e834d-b002-4268-a451-045526bac33d" providerId="AD" clId="Web-{C2E15D01-1D09-F467-9708-F546405D45B1}" dt="2025-06-16T04:04:25.963" v="33" actId="20577"/>
        <pc:sldMkLst>
          <pc:docMk/>
          <pc:sldMk cId="0" sldId="279"/>
        </pc:sldMkLst>
        <pc:spChg chg="mod">
          <ac:chgData name="Dr. Helaluddin" userId="S::dr.helaluddin@krmangalam.edu.in::fd7e834d-b002-4268-a451-045526bac33d" providerId="AD" clId="Web-{C2E15D01-1D09-F467-9708-F546405D45B1}" dt="2025-06-16T04:04:25.963" v="33" actId="20577"/>
          <ac:spMkLst>
            <pc:docMk/>
            <pc:sldMk cId="0" sldId="279"/>
            <ac:spMk id="44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84112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New Courses replaced with New Programmes</a:t>
            </a: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
        <p:nvSpPr>
          <p:cNvPr id="88" name="Google Shape;88;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11a6dad9f6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11a6dad9f6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g311a6dad9f6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67c5a2eee0_6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67c5a2eee0_6_1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367c5a2eee0_6_1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11a6dad9f6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11a6dad9f6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g311a6dad9f6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1407961f21_1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1407961f21_1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31407961f21_1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174cfb5d92_2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174cfb5d92_2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3174cfb5d92_2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67c5a2eee0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67c5a2eee0_6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g367c5a2eee0_6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67c5a2eee0_6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67c5a2eee0_6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g367c5a2eee0_6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67c5a2eee0_6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367c5a2eee0_6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g367c5a2eee0_6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67c5a2eee0_6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67c5a2eee0_6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g367c5a2eee0_6_1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67c5a2eee0_6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367c5a2eee0_6_1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367c5a2eee0_6_1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1223b2e24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1223b2e24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g31223b2e24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35f5fe592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335f5fe5927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g335f5fe5927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1223b2e24d_2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31223b2e24d_2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g31223b2e24d_2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1223b2e24d_2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31223b2e24d_2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g31223b2e24d_2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1223b2e24d_2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31223b2e24d_2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g31223b2e24d_2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67c5a2eee0_6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367c5a2eee0_6_1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g367c5a2eee0_6_1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67c5a2eee0_6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67c5a2eee0_6_1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g367c5a2eee0_6_1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67c5a2eee0_6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367c5a2eee0_6_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g367c5a2eee0_6_1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67c5a2eee0_6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367c5a2eee0_6_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g367c5a2eee0_6_1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1223b2e24d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1223b2e24d_2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g31223b2e24d_2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1223b2e24d_2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31223b2e24d_2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g31223b2e24d_2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1223b2e24d_2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31223b2e24d_2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g31223b2e24d_2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1223b2e24d_2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31223b2e24d_2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g31223b2e24d_2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1223b2e24d_2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31223b2e24d_2_1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g31223b2e24d_2_1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31223b2e24d_2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31223b2e24d_2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g31223b2e24d_2_1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1223b2e24d_2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1223b2e24d_2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g31223b2e24d_2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311a6dad9f6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311a6dad9f6_0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g311a6dad9f6_0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
        <p:nvSpPr>
          <p:cNvPr id="141" name="Google Shape;141;p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67c5a2eee0_6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67c5a2eee0_6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367c5a2eee0_6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31334b52e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31334b52e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g331334b52e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31334b52e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31334b52ef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g331334b52ef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1"/>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1"/>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1"/>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1"/>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500"/>
          </a:xfrm>
          <a:prstGeom prst="rect">
            <a:avLst/>
          </a:prstGeom>
          <a:noFill/>
          <a:ln>
            <a:noFill/>
          </a:ln>
        </p:spPr>
      </p:sp>
      <p:sp>
        <p:nvSpPr>
          <p:cNvPr id="68" name="Google Shape;68;p2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Calibri"/>
                <a:ea typeface="Calibri"/>
                <a:cs typeface="Calibri"/>
                <a:sym typeface="Calibri"/>
              </a:defRPr>
            </a:lvl1pPr>
            <a:lvl2pPr marL="0" marR="0" lvl="1" indent="0" algn="r">
              <a:spcBef>
                <a:spcPts val="0"/>
              </a:spcBef>
              <a:buNone/>
              <a:defRPr sz="1200" b="0" i="0" u="none" strike="noStrike" cap="none">
                <a:solidFill>
                  <a:srgbClr val="888888"/>
                </a:solidFill>
                <a:latin typeface="Calibri"/>
                <a:ea typeface="Calibri"/>
                <a:cs typeface="Calibri"/>
                <a:sym typeface="Calibri"/>
              </a:defRPr>
            </a:lvl2pPr>
            <a:lvl3pPr marL="0" marR="0" lvl="2" indent="0" algn="r">
              <a:spcBef>
                <a:spcPts val="0"/>
              </a:spcBef>
              <a:buNone/>
              <a:defRPr sz="1200" b="0" i="0" u="none" strike="noStrike" cap="none">
                <a:solidFill>
                  <a:srgbClr val="888888"/>
                </a:solidFill>
                <a:latin typeface="Calibri"/>
                <a:ea typeface="Calibri"/>
                <a:cs typeface="Calibri"/>
                <a:sym typeface="Calibri"/>
              </a:defRPr>
            </a:lvl3pPr>
            <a:lvl4pPr marL="0" marR="0" lvl="3" indent="0" algn="r">
              <a:spcBef>
                <a:spcPts val="0"/>
              </a:spcBef>
              <a:buNone/>
              <a:defRPr sz="1200" b="0" i="0" u="none" strike="noStrike" cap="none">
                <a:solidFill>
                  <a:srgbClr val="888888"/>
                </a:solidFill>
                <a:latin typeface="Calibri"/>
                <a:ea typeface="Calibri"/>
                <a:cs typeface="Calibri"/>
                <a:sym typeface="Calibri"/>
              </a:defRPr>
            </a:lvl4pPr>
            <a:lvl5pPr marL="0" marR="0" lvl="4" indent="0" algn="r">
              <a:spcBef>
                <a:spcPts val="0"/>
              </a:spcBef>
              <a:buNone/>
              <a:defRPr sz="1200" b="0" i="0" u="none" strike="noStrike" cap="none">
                <a:solidFill>
                  <a:srgbClr val="888888"/>
                </a:solidFill>
                <a:latin typeface="Calibri"/>
                <a:ea typeface="Calibri"/>
                <a:cs typeface="Calibri"/>
                <a:sym typeface="Calibri"/>
              </a:defRPr>
            </a:lvl5pPr>
            <a:lvl6pPr marL="0" marR="0" lvl="5" indent="0" algn="r">
              <a:spcBef>
                <a:spcPts val="0"/>
              </a:spcBef>
              <a:buNone/>
              <a:defRPr sz="1200" b="0" i="0" u="none" strike="noStrike" cap="none">
                <a:solidFill>
                  <a:srgbClr val="888888"/>
                </a:solidFill>
                <a:latin typeface="Calibri"/>
                <a:ea typeface="Calibri"/>
                <a:cs typeface="Calibri"/>
                <a:sym typeface="Calibri"/>
              </a:defRPr>
            </a:lvl6pPr>
            <a:lvl7pPr marL="0" marR="0" lvl="6" indent="0" algn="r">
              <a:spcBef>
                <a:spcPts val="0"/>
              </a:spcBef>
              <a:buNone/>
              <a:defRPr sz="1200" b="0" i="0" u="none" strike="noStrike" cap="none">
                <a:solidFill>
                  <a:srgbClr val="888888"/>
                </a:solidFill>
                <a:latin typeface="Calibri"/>
                <a:ea typeface="Calibri"/>
                <a:cs typeface="Calibri"/>
                <a:sym typeface="Calibri"/>
              </a:defRPr>
            </a:lvl7pPr>
            <a:lvl8pPr marL="0" marR="0" lvl="7" indent="0" algn="r">
              <a:spcBef>
                <a:spcPts val="0"/>
              </a:spcBef>
              <a:buNone/>
              <a:defRPr sz="1200" b="0" i="0" u="none" strike="noStrike" cap="none">
                <a:solidFill>
                  <a:srgbClr val="888888"/>
                </a:solidFill>
                <a:latin typeface="Calibri"/>
                <a:ea typeface="Calibri"/>
                <a:cs typeface="Calibri"/>
                <a:sym typeface="Calibri"/>
              </a:defRPr>
            </a:lvl8pPr>
            <a:lvl9pPr marL="0" marR="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scconline.com/" TargetMode="External"/><Relationship Id="rId13" Type="http://schemas.openxmlformats.org/officeDocument/2006/relationships/image" Target="../media/image17.png"/><Relationship Id="rId18" Type="http://schemas.openxmlformats.org/officeDocument/2006/relationships/image" Target="../media/image20.png"/><Relationship Id="rId26" Type="http://schemas.openxmlformats.org/officeDocument/2006/relationships/image" Target="../media/image24.png"/><Relationship Id="rId3" Type="http://schemas.openxmlformats.org/officeDocument/2006/relationships/image" Target="../media/image4.png"/><Relationship Id="rId21" Type="http://schemas.openxmlformats.org/officeDocument/2006/relationships/hyperlink" Target="https://delnet.in/" TargetMode="External"/><Relationship Id="rId7" Type="http://schemas.openxmlformats.org/officeDocument/2006/relationships/image" Target="../media/image14.png"/><Relationship Id="rId12" Type="http://schemas.openxmlformats.org/officeDocument/2006/relationships/hyperlink" Target="https://link.gale.com/apps/menu?u=krmu" TargetMode="External"/><Relationship Id="rId17" Type="http://schemas.openxmlformats.org/officeDocument/2006/relationships/hyperlink" Target="https://shodhganga.inflibnet.ac.in/" TargetMode="External"/><Relationship Id="rId25" Type="http://schemas.openxmlformats.org/officeDocument/2006/relationships/hyperlink" Target="https://www.manupatrafast.com/" TargetMode="External"/><Relationship Id="rId2" Type="http://schemas.openxmlformats.org/officeDocument/2006/relationships/notesSlide" Target="../notesSlides/notesSlide10.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hyperlink" Target="https://opac.krmangalam.edu.in/" TargetMode="External"/><Relationship Id="rId11" Type="http://schemas.openxmlformats.org/officeDocument/2006/relationships/image" Target="../media/image16.png"/><Relationship Id="rId24" Type="http://schemas.openxmlformats.org/officeDocument/2006/relationships/image" Target="../media/image23.png"/><Relationship Id="rId5" Type="http://schemas.openxmlformats.org/officeDocument/2006/relationships/image" Target="../media/image13.png"/><Relationship Id="rId15" Type="http://schemas.openxmlformats.org/officeDocument/2006/relationships/hyperlink" Target="http://www.proquest.com/" TargetMode="External"/><Relationship Id="rId23" Type="http://schemas.openxmlformats.org/officeDocument/2006/relationships/hyperlink" Target="https://www.drillbitplagiarismcheck.com/auth/login" TargetMode="External"/><Relationship Id="rId28" Type="http://schemas.openxmlformats.org/officeDocument/2006/relationships/hyperlink" Target="https://drive.google.com/file/d/1vQeDb9NdtoIrb0rP0LbA8fZl6cBBn18C/view?usp=sharing" TargetMode="External"/><Relationship Id="rId10" Type="http://schemas.openxmlformats.org/officeDocument/2006/relationships/hyperlink" Target="https://www.ieee.org/ieeexplore" TargetMode="External"/><Relationship Id="rId19" Type="http://schemas.openxmlformats.org/officeDocument/2006/relationships/hyperlink" Target="https://www.turnitin.com/" TargetMode="External"/><Relationship Id="rId4" Type="http://schemas.openxmlformats.org/officeDocument/2006/relationships/hyperlink" Target="https://library.krmangalam.edu.in/user#/home" TargetMode="External"/><Relationship Id="rId9" Type="http://schemas.openxmlformats.org/officeDocument/2006/relationships/image" Target="../media/image15.png"/><Relationship Id="rId14" Type="http://schemas.openxmlformats.org/officeDocument/2006/relationships/image" Target="../media/image18.png"/><Relationship Id="rId22" Type="http://schemas.openxmlformats.org/officeDocument/2006/relationships/image" Target="../media/image22.png"/><Relationship Id="rId27" Type="http://schemas.openxmlformats.org/officeDocument/2006/relationships/hyperlink" Target="https://drive.google.com/file/d/1BkokaptWztZnw3pAMgv3HulXTYh5kX_r/view?usp=sharing"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www.proquest.com/" TargetMode="External"/><Relationship Id="rId13" Type="http://schemas.openxmlformats.org/officeDocument/2006/relationships/hyperlink" Target="https://delnet.in/" TargetMode="External"/><Relationship Id="rId18" Type="http://schemas.openxmlformats.org/officeDocument/2006/relationships/hyperlink" Target="https://www.drillbitplagiarismcheck.com/" TargetMode="External"/><Relationship Id="rId3" Type="http://schemas.openxmlformats.org/officeDocument/2006/relationships/image" Target="../media/image4.png"/><Relationship Id="rId7" Type="http://schemas.openxmlformats.org/officeDocument/2006/relationships/hyperlink" Target="https://www.scconline.com/" TargetMode="External"/><Relationship Id="rId12" Type="http://schemas.openxmlformats.org/officeDocument/2006/relationships/hyperlink" Target="https://go.gale.com/ps/start.do?p=SPJ.SP09&amp;u=krmu&amp;aty=ip" TargetMode="External"/><Relationship Id="rId17" Type="http://schemas.openxmlformats.org/officeDocument/2006/relationships/hyperlink" Target="https://shodhganga.inflibnet.ac.in/" TargetMode="External"/><Relationship Id="rId2" Type="http://schemas.openxmlformats.org/officeDocument/2006/relationships/notesSlide" Target="../notesSlides/notesSlide11.xml"/><Relationship Id="rId16" Type="http://schemas.openxmlformats.org/officeDocument/2006/relationships/hyperlink" Target="https://krmangalam.irins.org/" TargetMode="External"/><Relationship Id="rId1" Type="http://schemas.openxmlformats.org/officeDocument/2006/relationships/slideLayout" Target="../slideLayouts/slideLayout1.xml"/><Relationship Id="rId6" Type="http://schemas.openxmlformats.org/officeDocument/2006/relationships/hyperlink" Target="https://www.manupatrafast.com/" TargetMode="External"/><Relationship Id="rId11" Type="http://schemas.openxmlformats.org/officeDocument/2006/relationships/hyperlink" Target="https://go.gale.com/ps/start.do?p=SPJ.SP02&amp;u=krmu&amp;aty=ip" TargetMode="External"/><Relationship Id="rId5" Type="http://schemas.openxmlformats.org/officeDocument/2006/relationships/hyperlink" Target="https://drive.google.com/file/d/1InJi0E_lghyZ0obmlPYWjBkgk30s7Q9M/view?usp=sharing" TargetMode="External"/><Relationship Id="rId15" Type="http://schemas.openxmlformats.org/officeDocument/2006/relationships/hyperlink" Target="https://inflibnet.ac.in/" TargetMode="External"/><Relationship Id="rId10" Type="http://schemas.openxmlformats.org/officeDocument/2006/relationships/hyperlink" Target="https://link.gale.com/apps/menu?u=krmu" TargetMode="External"/><Relationship Id="rId19" Type="http://schemas.openxmlformats.org/officeDocument/2006/relationships/hyperlink" Target="https://www.turnitin.com/" TargetMode="External"/><Relationship Id="rId4" Type="http://schemas.openxmlformats.org/officeDocument/2006/relationships/hyperlink" Target="https://library.krmangalam.edu.in/" TargetMode="External"/><Relationship Id="rId9" Type="http://schemas.openxmlformats.org/officeDocument/2006/relationships/hyperlink" Target="https://www.ieee.org/ieeexplore" TargetMode="External"/><Relationship Id="rId14" Type="http://schemas.openxmlformats.org/officeDocument/2006/relationships/hyperlink" Target="https://ndl.iitkgp.ac.i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hyperlink" Target="https://library.krmangalam.edu.in/user#/home"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hyperlink" Target="https://shodhchakra.inflibnet.ac.in/" TargetMode="External"/><Relationship Id="rId13" Type="http://schemas.openxmlformats.org/officeDocument/2006/relationships/image" Target="../media/image30.png"/><Relationship Id="rId18" Type="http://schemas.openxmlformats.org/officeDocument/2006/relationships/hyperlink" Target="https://ndl.iitkgp.ac.in/ndl_re" TargetMode="External"/><Relationship Id="rId3" Type="http://schemas.openxmlformats.org/officeDocument/2006/relationships/image" Target="../media/image4.png"/><Relationship Id="rId7" Type="http://schemas.openxmlformats.org/officeDocument/2006/relationships/image" Target="../media/image20.png"/><Relationship Id="rId12" Type="http://schemas.openxmlformats.org/officeDocument/2006/relationships/hyperlink" Target="https://krmangalam.irins.org/" TargetMode="External"/><Relationship Id="rId17" Type="http://schemas.openxmlformats.org/officeDocument/2006/relationships/image" Target="../media/image32.png"/><Relationship Id="rId2" Type="http://schemas.openxmlformats.org/officeDocument/2006/relationships/notesSlide" Target="../notesSlides/notesSlide14.xml"/><Relationship Id="rId16" Type="http://schemas.openxmlformats.org/officeDocument/2006/relationships/hyperlink" Target="https://shodhgangotri.inflibnet.ac.in/" TargetMode="External"/><Relationship Id="rId1" Type="http://schemas.openxmlformats.org/officeDocument/2006/relationships/slideLayout" Target="../slideLayouts/slideLayout1.xml"/><Relationship Id="rId6" Type="http://schemas.openxmlformats.org/officeDocument/2006/relationships/hyperlink" Target="https://shodhganga.inflibnet.ac.in/handle/10603/306317/browse?type=dateaccessioned&amp;submit_browse=Upload+Date" TargetMode="External"/><Relationship Id="rId11" Type="http://schemas.openxmlformats.org/officeDocument/2006/relationships/image" Target="../media/image29.png"/><Relationship Id="rId5" Type="http://schemas.openxmlformats.org/officeDocument/2006/relationships/image" Target="../media/image27.png"/><Relationship Id="rId15" Type="http://schemas.openxmlformats.org/officeDocument/2006/relationships/image" Target="../media/image31.png"/><Relationship Id="rId10" Type="http://schemas.openxmlformats.org/officeDocument/2006/relationships/hyperlink" Target="https://shodhshuddhi.inflibnet.ac.in/" TargetMode="External"/><Relationship Id="rId19" Type="http://schemas.openxmlformats.org/officeDocument/2006/relationships/image" Target="../media/image33.png"/><Relationship Id="rId4" Type="http://schemas.openxmlformats.org/officeDocument/2006/relationships/hyperlink" Target="https://inflibnet.ac.in/" TargetMode="External"/><Relationship Id="rId9" Type="http://schemas.openxmlformats.org/officeDocument/2006/relationships/image" Target="../media/image28.png"/><Relationship Id="rId14" Type="http://schemas.openxmlformats.org/officeDocument/2006/relationships/hyperlink" Target="https://delnet.i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rive.google.com/file/d/1rmF4q6aWEY8l2QeemoCW8DTfZkdYRzeJ/view?usp=sharing" TargetMode="External"/><Relationship Id="rId7" Type="http://schemas.openxmlformats.org/officeDocument/2006/relationships/hyperlink" Target="https://drive.google.com/file/d/1vn2RCH9g-CYKaMUZUK6G6MDljGxsqub8/view?usp=sharing"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hyperlink" Target="https://docs.google.com/spreadsheets/d/1tMwBp3Mw4VV-ozxKftu5dF2Mdm2r3N-a/edit?gid=1989903308#gid=1989903308"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opac.krmangalam.edu.in/"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docs.google.com/spreadsheets/d/1tMwBp3Mw4VV-ozxKftu5dF2Mdm2r3N-a/edit?gid=1989903308#gid=1989903308" TargetMode="Externa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hyperlink" Target="https://library.krmangalam.edu.in/user#/home" TargetMode="External"/><Relationship Id="rId4" Type="http://schemas.openxmlformats.org/officeDocument/2006/relationships/hyperlink" Target="https://docs.google.com/spreadsheets/d/1bzFQ3Zk8YGACNvNDCGI8HqK9Ms7_0-5M/edit?usp=sharing&amp;ouid=112014518201449402497&amp;rtpof=true&amp;sd=tru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docs.google.com/spreadsheets/d/1D-tayXB0g9EEujPdUDLCALslxV7ATfKY/edit?usp=sharing&amp;ouid=112014518201449402497&amp;rtpof=true&amp;sd=tru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hyperlink" Target="https://docs.google.com/spreadsheets/d/1GDjvsEharAZeffjJOMzzx1GyIdglPbbr/edit?usp=sharing&amp;ouid=112014518201449402497&amp;rtpof=true&amp;sd=true" TargetMode="External"/><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hyperlink" Target="https://www.drillbitplagiarismcheck.com/auth/login"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1.png"/><Relationship Id="rId4" Type="http://schemas.openxmlformats.org/officeDocument/2006/relationships/hyperlink" Target="https://www.turnitin.co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shodhganga.inflibnet.ac.in/handle/10603/306317/browse?type=dateaccessioned&amp;submit_browse=Upload+Date"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drive.google.com/file/d/11gX5l0yS69UyD8Ecaio0QUfz2TxRcPAC/view?usp=sharing" TargetMode="External"/><Relationship Id="rId7" Type="http://schemas.openxmlformats.org/officeDocument/2006/relationships/hyperlink" Target="https://drive.google.com/file/d/14dx-SxGSne5IkSsRGzNVOTDLYxrTIH6-/view?usp=sharin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drive.google.com/file/d/1LxDX635wnkoCGauragItNHScz48z4E2W/view?usp=sharing" TargetMode="External"/><Relationship Id="rId5" Type="http://schemas.openxmlformats.org/officeDocument/2006/relationships/hyperlink" Target="https://opac.krmangalam.edu.in/" TargetMode="External"/><Relationship Id="rId4" Type="http://schemas.openxmlformats.org/officeDocument/2006/relationships/hyperlink" Target="https://drive.google.com/file/d/1RaZUceDPTDxAYai_KG3Fgq7Uajab5UkO/view?usp=sharin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7.jpg"/><Relationship Id="rId4" Type="http://schemas.openxmlformats.org/officeDocument/2006/relationships/image" Target="../media/image56.jpg"/></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image" Target="../media/image59.jp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hyperlink" Target="https://drive.google.com/file/d/138vnK92rQWPC48zV4LY9LCMMRp6zeYFx/view?usp=sharing" TargetMode="External"/><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drive.google.com/file/d/1d-Zh6vJMf0uljwdOg4m096zXqgoXboqS/view?usp=sharing" TargetMode="External"/><Relationship Id="rId5" Type="http://schemas.openxmlformats.org/officeDocument/2006/relationships/hyperlink" Target="https://opac.krmangalam.edu.in/" TargetMode="External"/><Relationship Id="rId4" Type="http://schemas.openxmlformats.org/officeDocument/2006/relationships/hyperlink" Target="https://drive.google.com/file/d/1ioZ9wx9XFd5RoBNdpOoBX9W3X7lZ1cE0/view?usp=sharin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www.youtube.com/watch?v=M7eBx3Rznr0&amp;pp=ygUUa3JtdSBib29rIGV4aGliaXRpb24=" TargetMode="External"/><Relationship Id="rId5" Type="http://schemas.openxmlformats.org/officeDocument/2006/relationships/image" Target="../media/image63.png"/><Relationship Id="rId4" Type="http://schemas.openxmlformats.org/officeDocument/2006/relationships/hyperlink" Target="https://youtu.be/4mu1Ry7QT8c"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krmangalam.edu.in/faculty/dr-saroj-yadav/" TargetMode="External"/><Relationship Id="rId13" Type="http://schemas.openxmlformats.org/officeDocument/2006/relationships/hyperlink" Target="https://www.krmangalam.edu.in/faculty/dr-mamta-shankar/" TargetMode="External"/><Relationship Id="rId3" Type="http://schemas.openxmlformats.org/officeDocument/2006/relationships/image" Target="../media/image4.png"/><Relationship Id="rId7" Type="http://schemas.openxmlformats.org/officeDocument/2006/relationships/hyperlink" Target="https://www.krmangalam.edu.in/faculty/dr-saleem-ahmad/" TargetMode="External"/><Relationship Id="rId12" Type="http://schemas.openxmlformats.org/officeDocument/2006/relationships/hyperlink" Target="https://www.krmangalam.edu.in/faculty/dr-aaqib-anwaar-butt/"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krmangalam.edu.in/faculty/dr-inderpreet-kaur-saggu/" TargetMode="External"/><Relationship Id="rId11" Type="http://schemas.openxmlformats.org/officeDocument/2006/relationships/hyperlink" Target="https://www.krmangalam.edu.in/faculty/dr-neha-sharma/" TargetMode="External"/><Relationship Id="rId5" Type="http://schemas.openxmlformats.org/officeDocument/2006/relationships/hyperlink" Target="https://www.krmangalam.edu.in/faculty/dr-prakash-chandra-jena/" TargetMode="External"/><Relationship Id="rId10" Type="http://schemas.openxmlformats.org/officeDocument/2006/relationships/hyperlink" Target="https://www.krmangalam.edu.in/faculty/ms-archna-goyal/" TargetMode="External"/><Relationship Id="rId4" Type="http://schemas.openxmlformats.org/officeDocument/2006/relationships/hyperlink" Target="https://drive.google.com/file/d/1xxtqP0EU4IxS8UtBw3SLT0_Lrbl10jXP/view?usp=sharing" TargetMode="External"/><Relationship Id="rId9" Type="http://schemas.openxmlformats.org/officeDocument/2006/relationships/hyperlink" Target="https://www.krmangalam.edu.in/faculty/dr-mohammed-nizamuddin/"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hyperlink" Target="https://drive.google.com/file/d/1OQLhqY9I9MjWgwpBQO99AVpJ17_cQsD0/view?usp=sharing" TargetMode="Externa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hyperlink" Target="https://libstaff.krmangalam.edu.in/"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shodhganga.inflibnet.ac.in/handle/10603/306317/browse?type=dateaccessioned&amp;submit_browse=Upload+Date" TargetMode="External"/><Relationship Id="rId3" Type="http://schemas.openxmlformats.org/officeDocument/2006/relationships/hyperlink" Target="https://docs.google.com/spreadsheets/d/1B9rqxTueZ1tUa3cOUnhXV62wth2ULpNyGLZ8TYY935I/edit?usp=sharing" TargetMode="External"/><Relationship Id="rId7" Type="http://schemas.openxmlformats.org/officeDocument/2006/relationships/hyperlink" Target="https://docs.google.com/spreadsheets/d/1kUbrVp2uRzE7x5fmO1sGsC538YpfUM2l/edit?usp=sharing&amp;ouid=112014518201449402497&amp;rtpof=true&amp;sd=true"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docs.google.com/spreadsheets/d/1nwRsGCf1NaavQlVGe_Zqiko5LLWREKj7/edit?usp=sharing&amp;ouid=112014518201449402497&amp;rtpof=true&amp;sd=true" TargetMode="External"/><Relationship Id="rId5" Type="http://schemas.openxmlformats.org/officeDocument/2006/relationships/hyperlink" Target="https://docs.google.com/spreadsheets/d/1D-tayXB0g9EEujPdUDLCALslxV7ATfKY/edit?usp=sharing&amp;ouid=112014518201449402497&amp;rtpof=true&amp;sd=true" TargetMode="External"/><Relationship Id="rId10" Type="http://schemas.openxmlformats.org/officeDocument/2006/relationships/image" Target="../media/image4.png"/><Relationship Id="rId4" Type="http://schemas.openxmlformats.org/officeDocument/2006/relationships/hyperlink" Target="https://drive.google.com/file/d/1Q254zjjNU6SoQP9JtBf06V_NKGdHfHbF/view?usp=sharing" TargetMode="External"/><Relationship Id="rId9" Type="http://schemas.openxmlformats.org/officeDocument/2006/relationships/hyperlink" Target="https://drive.google.com/file/d/138vnK92rQWPC48zV4LY9LCMMRp6zeYFx/view?usp=sharing"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docs.google.com/spreadsheets/d/1BGFC3EAW3POEW87LaYEbVwcSGyjjST-x/edit?usp=sharing&amp;ouid=112014518201449402497&amp;rtpof=true&amp;sd=true" TargetMode="External"/><Relationship Id="rId13" Type="http://schemas.openxmlformats.org/officeDocument/2006/relationships/hyperlink" Target="https://www.drillbitplagiarismcheck.com/auth/login" TargetMode="External"/><Relationship Id="rId3" Type="http://schemas.openxmlformats.org/officeDocument/2006/relationships/hyperlink" Target="https://docs.google.com/spreadsheets/d/1TKvvY_a5lV2Sllj3a1hAWbEFBV1pxXaX/edit?usp=sharing&amp;ouid=112014518201449402497&amp;rtpof=true&amp;sd=true" TargetMode="External"/><Relationship Id="rId7" Type="http://schemas.openxmlformats.org/officeDocument/2006/relationships/hyperlink" Target="https://ieeexplore.ieee.org/Xplore/home.jsp" TargetMode="External"/><Relationship Id="rId12" Type="http://schemas.openxmlformats.org/officeDocument/2006/relationships/hyperlink" Target="https://drive.google.com/file/d/1MQ0Gm4lmlPBn2L35zUU4uPHFySLYDyUm/view?usp=sharing"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docs.google.com/spreadsheets/d/1Ln1qQsEJw_3WK-pPK2THE3SDn24e1hDpF-7bmqPnJ0Y/edit?usp=sharing" TargetMode="External"/><Relationship Id="rId11" Type="http://schemas.openxmlformats.org/officeDocument/2006/relationships/hyperlink" Target="https://drive.google.com/file/d/1z8UAiYybpogbpQ5kyt6KaSTwHZvGnhb-/view?usp=sharing" TargetMode="External"/><Relationship Id="rId5" Type="http://schemas.openxmlformats.org/officeDocument/2006/relationships/hyperlink" Target="https://docs.google.com/spreadsheets/d/1xeqSqMgSQmaatl8prf6TRGuzTUMh_FiWORTzcy0CK8c/edit?usp=sharing" TargetMode="External"/><Relationship Id="rId15" Type="http://schemas.openxmlformats.org/officeDocument/2006/relationships/image" Target="../media/image4.png"/><Relationship Id="rId10" Type="http://schemas.openxmlformats.org/officeDocument/2006/relationships/hyperlink" Target="https://www.proquest.com/?parentSessionId=W8UJ63gHVEqeHT0zGtn1vl5RFaTqgkCfczxIb15MJ44=" TargetMode="External"/><Relationship Id="rId4" Type="http://schemas.openxmlformats.org/officeDocument/2006/relationships/hyperlink" Target="https://docs.google.com/spreadsheets/d/1KTVtakwJCFXcP4aXxiHWOa6j5MGjVXqjmFo3MliPTgs/edit?usp=sharing" TargetMode="External"/><Relationship Id="rId9" Type="http://schemas.openxmlformats.org/officeDocument/2006/relationships/hyperlink" Target="https://docs.google.com/spreadsheets/d/1L7A8WCz6ZxBlgSh1ZxeRM5QkyKxusMWI/edit?usp=sharing&amp;ouid=112014518201449402497&amp;rtpof=true&amp;sd=true" TargetMode="External"/><Relationship Id="rId14" Type="http://schemas.openxmlformats.org/officeDocument/2006/relationships/hyperlink" Target="https://www.turnitin.com/login_page.asp?utm_source=sparkpost&amp;utm_medium=email&amp;utm_campaign=password_setup_confirmation_en_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p:cNvPicPr preferRelativeResize="0">
            <a:picLocks noGrp="1"/>
          </p:cNvPicPr>
          <p:nvPr>
            <p:ph type="body" idx="1"/>
          </p:nvPr>
        </p:nvPicPr>
        <p:blipFill rotWithShape="1">
          <a:blip r:embed="rId3">
            <a:alphaModFix/>
          </a:blip>
          <a:srcRect/>
          <a:stretch/>
        </p:blipFill>
        <p:spPr>
          <a:xfrm>
            <a:off x="0" y="76200"/>
            <a:ext cx="12192000" cy="6885300"/>
          </a:xfrm>
          <a:prstGeom prst="rect">
            <a:avLst/>
          </a:prstGeom>
          <a:noFill/>
          <a:ln>
            <a:noFill/>
          </a:ln>
        </p:spPr>
      </p:pic>
      <p:cxnSp>
        <p:nvCxnSpPr>
          <p:cNvPr id="91" name="Google Shape;91;p1"/>
          <p:cNvCxnSpPr/>
          <p:nvPr/>
        </p:nvCxnSpPr>
        <p:spPr>
          <a:xfrm>
            <a:off x="2801889" y="1310998"/>
            <a:ext cx="6306546" cy="0"/>
          </a:xfrm>
          <a:prstGeom prst="straightConnector1">
            <a:avLst/>
          </a:prstGeom>
          <a:noFill/>
          <a:ln w="9525" cap="flat" cmpd="sng">
            <a:solidFill>
              <a:schemeClr val="accent1"/>
            </a:solidFill>
            <a:prstDash val="solid"/>
            <a:miter lim="800000"/>
            <a:headEnd type="none" w="sm" len="sm"/>
            <a:tailEnd type="none" w="sm" len="sm"/>
          </a:ln>
        </p:spPr>
      </p:cxnSp>
      <p:pic>
        <p:nvPicPr>
          <p:cNvPr id="92" name="Google Shape;92;p1"/>
          <p:cNvPicPr preferRelativeResize="0"/>
          <p:nvPr/>
        </p:nvPicPr>
        <p:blipFill rotWithShape="1">
          <a:blip r:embed="rId4">
            <a:alphaModFix/>
          </a:blip>
          <a:srcRect/>
          <a:stretch/>
        </p:blipFill>
        <p:spPr>
          <a:xfrm>
            <a:off x="2431707" y="368753"/>
            <a:ext cx="6650224" cy="942245"/>
          </a:xfrm>
          <a:prstGeom prst="rect">
            <a:avLst/>
          </a:prstGeom>
          <a:noFill/>
          <a:ln>
            <a:noFill/>
          </a:ln>
        </p:spPr>
      </p:pic>
      <p:sp>
        <p:nvSpPr>
          <p:cNvPr id="93" name="Google Shape;93;p1"/>
          <p:cNvSpPr txBox="1"/>
          <p:nvPr/>
        </p:nvSpPr>
        <p:spPr>
          <a:xfrm>
            <a:off x="1621150" y="1467299"/>
            <a:ext cx="9144000" cy="8385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Times New Roman"/>
              <a:buNone/>
            </a:pPr>
            <a:r>
              <a:rPr lang="en-GB" sz="3600" b="1" i="0" u="none" strike="noStrike" cap="none">
                <a:solidFill>
                  <a:schemeClr val="dk1"/>
                </a:solidFill>
                <a:latin typeface="Times New Roman"/>
                <a:ea typeface="Times New Roman"/>
                <a:cs typeface="Times New Roman"/>
                <a:sym typeface="Times New Roman"/>
              </a:rPr>
              <a:t>Central Library </a:t>
            </a:r>
            <a:endParaRPr sz="3600" b="1" i="0" u="none" strike="noStrike" cap="none">
              <a:solidFill>
                <a:schemeClr val="dk1"/>
              </a:solidFill>
              <a:latin typeface="Times New Roman"/>
              <a:ea typeface="Times New Roman"/>
              <a:cs typeface="Times New Roman"/>
              <a:sym typeface="Times New Roman"/>
            </a:endParaRPr>
          </a:p>
        </p:txBody>
      </p:sp>
      <p:sp>
        <p:nvSpPr>
          <p:cNvPr id="94" name="Google Shape;94;p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a:t>
            </a:fld>
            <a:endParaRPr/>
          </a:p>
        </p:txBody>
      </p:sp>
      <p:sp>
        <p:nvSpPr>
          <p:cNvPr id="95" name="Google Shape;95;p1"/>
          <p:cNvSpPr txBox="1"/>
          <p:nvPr/>
        </p:nvSpPr>
        <p:spPr>
          <a:xfrm>
            <a:off x="1559075" y="4885575"/>
            <a:ext cx="8828700" cy="17064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1000"/>
              </a:spcBef>
              <a:spcAft>
                <a:spcPts val="0"/>
              </a:spcAft>
              <a:buNone/>
            </a:pPr>
            <a:r>
              <a:rPr lang="en-GB" sz="3600" b="1">
                <a:solidFill>
                  <a:srgbClr val="C00000"/>
                </a:solidFill>
                <a:latin typeface="Times New Roman"/>
                <a:ea typeface="Times New Roman"/>
                <a:cs typeface="Times New Roman"/>
                <a:sym typeface="Times New Roman"/>
              </a:rPr>
              <a:t>NAAC Peer Team</a:t>
            </a:r>
            <a:endParaRPr sz="3600" b="1">
              <a:solidFill>
                <a:srgbClr val="C00000"/>
              </a:solidFill>
              <a:latin typeface="Times New Roman"/>
              <a:ea typeface="Times New Roman"/>
              <a:cs typeface="Times New Roman"/>
              <a:sym typeface="Times New Roman"/>
            </a:endParaRPr>
          </a:p>
          <a:p>
            <a:pPr marL="0" lvl="0" indent="0" algn="ctr" rtl="0">
              <a:lnSpc>
                <a:spcPct val="150000"/>
              </a:lnSpc>
              <a:spcBef>
                <a:spcPts val="1000"/>
              </a:spcBef>
              <a:spcAft>
                <a:spcPts val="0"/>
              </a:spcAft>
              <a:buNone/>
            </a:pPr>
            <a:r>
              <a:rPr lang="en-GB" sz="2000" b="1">
                <a:solidFill>
                  <a:srgbClr val="C00000"/>
                </a:solidFill>
                <a:latin typeface="Times New Roman"/>
                <a:ea typeface="Times New Roman"/>
                <a:cs typeface="Times New Roman"/>
                <a:sym typeface="Times New Roman"/>
              </a:rPr>
              <a:t>16-18 June 2025</a:t>
            </a:r>
            <a:endParaRPr sz="2000" b="1">
              <a:solidFill>
                <a:srgbClr val="C00000"/>
              </a:solidFill>
              <a:latin typeface="Times New Roman"/>
              <a:ea typeface="Times New Roman"/>
              <a:cs typeface="Times New Roman"/>
              <a:sym typeface="Times New Roman"/>
            </a:endParaRPr>
          </a:p>
          <a:p>
            <a:pPr marL="0" lvl="0" indent="0" algn="ctr" rtl="0">
              <a:lnSpc>
                <a:spcPct val="90000"/>
              </a:lnSpc>
              <a:spcBef>
                <a:spcPts val="1000"/>
              </a:spcBef>
              <a:spcAft>
                <a:spcPts val="0"/>
              </a:spcAft>
              <a:buNone/>
            </a:pPr>
            <a:r>
              <a:rPr lang="en-GB" sz="1800" b="1">
                <a:solidFill>
                  <a:srgbClr val="C00000"/>
                </a:solidFill>
                <a:latin typeface="Calibri"/>
                <a:ea typeface="Calibri"/>
                <a:cs typeface="Calibri"/>
                <a:sym typeface="Calibri"/>
              </a:rPr>
              <a:t>Presented by: Dr. Helaluddin, University Librarian</a:t>
            </a:r>
            <a:endParaRPr>
              <a:solidFill>
                <a:schemeClr val="lt1"/>
              </a:solidFill>
              <a:latin typeface="Calibri"/>
              <a:ea typeface="Calibri"/>
              <a:cs typeface="Calibri"/>
              <a:sym typeface="Calibri"/>
            </a:endParaRPr>
          </a:p>
        </p:txBody>
      </p:sp>
      <p:sp>
        <p:nvSpPr>
          <p:cNvPr id="96" name="Google Shape;96;p1"/>
          <p:cNvSpPr txBox="1"/>
          <p:nvPr/>
        </p:nvSpPr>
        <p:spPr>
          <a:xfrm>
            <a:off x="4455150" y="2394363"/>
            <a:ext cx="3000000" cy="7389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GB" sz="4000" b="1">
                <a:solidFill>
                  <a:schemeClr val="dk1"/>
                </a:solidFill>
                <a:latin typeface="Times New Roman"/>
                <a:ea typeface="Times New Roman"/>
                <a:cs typeface="Times New Roman"/>
                <a:sym typeface="Times New Roman"/>
              </a:rPr>
              <a:t>Welcomes</a:t>
            </a:r>
            <a:endParaRPr sz="2600"/>
          </a:p>
        </p:txBody>
      </p:sp>
      <p:pic>
        <p:nvPicPr>
          <p:cNvPr id="97" name="Google Shape;97;p1" descr="National Assessment and Accreditation ..."/>
          <p:cNvPicPr preferRelativeResize="0"/>
          <p:nvPr/>
        </p:nvPicPr>
        <p:blipFill rotWithShape="1">
          <a:blip r:embed="rId5">
            <a:alphaModFix/>
          </a:blip>
          <a:srcRect/>
          <a:stretch/>
        </p:blipFill>
        <p:spPr>
          <a:xfrm>
            <a:off x="5372926" y="3418030"/>
            <a:ext cx="1200982" cy="11827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311a6dad9f6_0_4"/>
          <p:cNvSpPr/>
          <p:nvPr/>
        </p:nvSpPr>
        <p:spPr>
          <a:xfrm>
            <a:off x="1279225" y="1633050"/>
            <a:ext cx="9998400" cy="4680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29" name="Google Shape;229;g311a6dad9f6_0_4"/>
          <p:cNvSpPr txBox="1"/>
          <p:nvPr/>
        </p:nvSpPr>
        <p:spPr>
          <a:xfrm>
            <a:off x="1202870" y="3651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Digital Resources</a:t>
            </a:r>
            <a:endParaRPr sz="3600" b="1">
              <a:solidFill>
                <a:schemeClr val="dk1"/>
              </a:solidFill>
              <a:latin typeface="Calibri"/>
              <a:ea typeface="Calibri"/>
              <a:cs typeface="Calibri"/>
              <a:sym typeface="Calibri"/>
            </a:endParaRPr>
          </a:p>
        </p:txBody>
      </p:sp>
      <p:pic>
        <p:nvPicPr>
          <p:cNvPr id="230" name="Google Shape;230;g311a6dad9f6_0_4"/>
          <p:cNvPicPr preferRelativeResize="0"/>
          <p:nvPr/>
        </p:nvPicPr>
        <p:blipFill rotWithShape="1">
          <a:blip r:embed="rId3">
            <a:alphaModFix/>
          </a:blip>
          <a:srcRect/>
          <a:stretch/>
        </p:blipFill>
        <p:spPr>
          <a:xfrm>
            <a:off x="8085565" y="136408"/>
            <a:ext cx="3776942" cy="542936"/>
          </a:xfrm>
          <a:prstGeom prst="rect">
            <a:avLst/>
          </a:prstGeom>
          <a:noFill/>
          <a:ln>
            <a:noFill/>
          </a:ln>
        </p:spPr>
      </p:pic>
      <p:cxnSp>
        <p:nvCxnSpPr>
          <p:cNvPr id="231" name="Google Shape;231;g311a6dad9f6_0_4"/>
          <p:cNvCxnSpPr/>
          <p:nvPr/>
        </p:nvCxnSpPr>
        <p:spPr>
          <a:xfrm>
            <a:off x="8300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232" name="Google Shape;232;g311a6dad9f6_0_4"/>
          <p:cNvSpPr/>
          <p:nvPr/>
        </p:nvSpPr>
        <p:spPr>
          <a:xfrm>
            <a:off x="8267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3" name="Google Shape;233;g311a6dad9f6_0_4">
            <a:hlinkClick r:id="rId4"/>
          </p:cNvPr>
          <p:cNvPicPr preferRelativeResize="0"/>
          <p:nvPr/>
        </p:nvPicPr>
        <p:blipFill rotWithShape="1">
          <a:blip r:embed="rId5">
            <a:alphaModFix/>
          </a:blip>
          <a:srcRect/>
          <a:stretch/>
        </p:blipFill>
        <p:spPr>
          <a:xfrm>
            <a:off x="1439675" y="1825000"/>
            <a:ext cx="1203800" cy="1226775"/>
          </a:xfrm>
          <a:prstGeom prst="rect">
            <a:avLst/>
          </a:prstGeom>
          <a:noFill/>
          <a:ln w="28575" cap="flat" cmpd="sng">
            <a:solidFill>
              <a:srgbClr val="274E13"/>
            </a:solidFill>
            <a:prstDash val="solid"/>
            <a:round/>
            <a:headEnd type="none" w="sm" len="sm"/>
            <a:tailEnd type="none" w="sm" len="sm"/>
          </a:ln>
        </p:spPr>
      </p:pic>
      <p:pic>
        <p:nvPicPr>
          <p:cNvPr id="234" name="Google Shape;234;g311a6dad9f6_0_4">
            <a:hlinkClick r:id="rId6"/>
          </p:cNvPr>
          <p:cNvPicPr preferRelativeResize="0"/>
          <p:nvPr/>
        </p:nvPicPr>
        <p:blipFill rotWithShape="1">
          <a:blip r:embed="rId7">
            <a:alphaModFix/>
          </a:blip>
          <a:srcRect/>
          <a:stretch/>
        </p:blipFill>
        <p:spPr>
          <a:xfrm>
            <a:off x="9962750" y="1825000"/>
            <a:ext cx="1162457" cy="1226775"/>
          </a:xfrm>
          <a:prstGeom prst="rect">
            <a:avLst/>
          </a:prstGeom>
          <a:noFill/>
          <a:ln w="28575" cap="flat" cmpd="sng">
            <a:solidFill>
              <a:srgbClr val="274E13"/>
            </a:solidFill>
            <a:prstDash val="solid"/>
            <a:round/>
            <a:headEnd type="none" w="sm" len="sm"/>
            <a:tailEnd type="none" w="sm" len="sm"/>
          </a:ln>
        </p:spPr>
      </p:pic>
      <p:pic>
        <p:nvPicPr>
          <p:cNvPr id="235" name="Google Shape;235;g311a6dad9f6_0_4">
            <a:hlinkClick r:id="rId8"/>
          </p:cNvPr>
          <p:cNvPicPr preferRelativeResize="0"/>
          <p:nvPr/>
        </p:nvPicPr>
        <p:blipFill rotWithShape="1">
          <a:blip r:embed="rId9">
            <a:alphaModFix/>
          </a:blip>
          <a:srcRect/>
          <a:stretch/>
        </p:blipFill>
        <p:spPr>
          <a:xfrm>
            <a:off x="9112475" y="3505825"/>
            <a:ext cx="1982300" cy="1031614"/>
          </a:xfrm>
          <a:prstGeom prst="rect">
            <a:avLst/>
          </a:prstGeom>
          <a:noFill/>
          <a:ln w="38100" cap="flat" cmpd="sng">
            <a:solidFill>
              <a:srgbClr val="274E13"/>
            </a:solidFill>
            <a:prstDash val="solid"/>
            <a:round/>
            <a:headEnd type="none" w="sm" len="sm"/>
            <a:tailEnd type="none" w="sm" len="sm"/>
          </a:ln>
        </p:spPr>
      </p:pic>
      <p:pic>
        <p:nvPicPr>
          <p:cNvPr id="236" name="Google Shape;236;g311a6dad9f6_0_4">
            <a:hlinkClick r:id="rId10"/>
          </p:cNvPr>
          <p:cNvPicPr preferRelativeResize="0"/>
          <p:nvPr/>
        </p:nvPicPr>
        <p:blipFill rotWithShape="1">
          <a:blip r:embed="rId11">
            <a:alphaModFix/>
          </a:blip>
          <a:srcRect/>
          <a:stretch/>
        </p:blipFill>
        <p:spPr>
          <a:xfrm>
            <a:off x="1454825" y="3516325"/>
            <a:ext cx="1872953" cy="1019388"/>
          </a:xfrm>
          <a:prstGeom prst="rect">
            <a:avLst/>
          </a:prstGeom>
          <a:noFill/>
          <a:ln w="38100" cap="flat" cmpd="sng">
            <a:solidFill>
              <a:srgbClr val="274E13"/>
            </a:solidFill>
            <a:prstDash val="solid"/>
            <a:round/>
            <a:headEnd type="none" w="sm" len="sm"/>
            <a:tailEnd type="none" w="sm" len="sm"/>
          </a:ln>
        </p:spPr>
      </p:pic>
      <p:pic>
        <p:nvPicPr>
          <p:cNvPr id="237" name="Google Shape;237;g311a6dad9f6_0_4">
            <a:hlinkClick r:id="rId12"/>
          </p:cNvPr>
          <p:cNvPicPr preferRelativeResize="0"/>
          <p:nvPr/>
        </p:nvPicPr>
        <p:blipFill rotWithShape="1">
          <a:blip r:embed="rId13">
            <a:alphaModFix/>
          </a:blip>
          <a:srcRect/>
          <a:stretch/>
        </p:blipFill>
        <p:spPr>
          <a:xfrm>
            <a:off x="1465325" y="5003338"/>
            <a:ext cx="1890875" cy="1042150"/>
          </a:xfrm>
          <a:prstGeom prst="rect">
            <a:avLst/>
          </a:prstGeom>
          <a:noFill/>
          <a:ln w="38100" cap="flat" cmpd="sng">
            <a:solidFill>
              <a:srgbClr val="274E13"/>
            </a:solidFill>
            <a:prstDash val="solid"/>
            <a:round/>
            <a:headEnd type="none" w="sm" len="sm"/>
            <a:tailEnd type="none" w="sm" len="sm"/>
          </a:ln>
        </p:spPr>
      </p:pic>
      <p:pic>
        <p:nvPicPr>
          <p:cNvPr id="238" name="Google Shape;238;g311a6dad9f6_0_4">
            <a:hlinkClick r:id="rId12"/>
          </p:cNvPr>
          <p:cNvPicPr preferRelativeResize="0"/>
          <p:nvPr/>
        </p:nvPicPr>
        <p:blipFill rotWithShape="1">
          <a:blip r:embed="rId14">
            <a:alphaModFix/>
          </a:blip>
          <a:srcRect/>
          <a:stretch/>
        </p:blipFill>
        <p:spPr>
          <a:xfrm>
            <a:off x="3873175" y="4996975"/>
            <a:ext cx="1924625" cy="1059875"/>
          </a:xfrm>
          <a:prstGeom prst="rect">
            <a:avLst/>
          </a:prstGeom>
          <a:noFill/>
          <a:ln w="38100" cap="flat" cmpd="sng">
            <a:solidFill>
              <a:srgbClr val="274E13"/>
            </a:solidFill>
            <a:prstDash val="solid"/>
            <a:round/>
            <a:headEnd type="none" w="sm" len="sm"/>
            <a:tailEnd type="none" w="sm" len="sm"/>
          </a:ln>
        </p:spPr>
      </p:pic>
      <p:pic>
        <p:nvPicPr>
          <p:cNvPr id="239" name="Google Shape;239;g311a6dad9f6_0_4">
            <a:hlinkClick r:id="rId15"/>
          </p:cNvPr>
          <p:cNvPicPr preferRelativeResize="0"/>
          <p:nvPr/>
        </p:nvPicPr>
        <p:blipFill rotWithShape="1">
          <a:blip r:embed="rId16">
            <a:alphaModFix/>
          </a:blip>
          <a:srcRect/>
          <a:stretch/>
        </p:blipFill>
        <p:spPr>
          <a:xfrm>
            <a:off x="3847396" y="3539127"/>
            <a:ext cx="1924629" cy="1019348"/>
          </a:xfrm>
          <a:prstGeom prst="rect">
            <a:avLst/>
          </a:prstGeom>
          <a:noFill/>
          <a:ln w="38100" cap="flat" cmpd="sng">
            <a:solidFill>
              <a:srgbClr val="274E13"/>
            </a:solidFill>
            <a:prstDash val="solid"/>
            <a:round/>
            <a:headEnd type="none" w="sm" len="sm"/>
            <a:tailEnd type="none" w="sm" len="sm"/>
          </a:ln>
        </p:spPr>
      </p:pic>
      <p:pic>
        <p:nvPicPr>
          <p:cNvPr id="240" name="Google Shape;240;g311a6dad9f6_0_4">
            <a:hlinkClick r:id="rId17"/>
          </p:cNvPr>
          <p:cNvPicPr preferRelativeResize="0"/>
          <p:nvPr/>
        </p:nvPicPr>
        <p:blipFill rotWithShape="1">
          <a:blip r:embed="rId18">
            <a:alphaModFix/>
          </a:blip>
          <a:srcRect/>
          <a:stretch/>
        </p:blipFill>
        <p:spPr>
          <a:xfrm>
            <a:off x="9085075" y="4996975"/>
            <a:ext cx="2054100" cy="1059875"/>
          </a:xfrm>
          <a:prstGeom prst="rect">
            <a:avLst/>
          </a:prstGeom>
          <a:noFill/>
          <a:ln w="19050" cap="flat" cmpd="sng">
            <a:solidFill>
              <a:srgbClr val="274E13"/>
            </a:solidFill>
            <a:prstDash val="solid"/>
            <a:round/>
            <a:headEnd type="none" w="sm" len="sm"/>
            <a:tailEnd type="none" w="sm" len="sm"/>
          </a:ln>
        </p:spPr>
      </p:pic>
      <p:sp>
        <p:nvSpPr>
          <p:cNvPr id="241" name="Google Shape;241;g311a6dad9f6_0_4"/>
          <p:cNvSpPr/>
          <p:nvPr/>
        </p:nvSpPr>
        <p:spPr>
          <a:xfrm>
            <a:off x="2872075" y="1188625"/>
            <a:ext cx="6557400" cy="365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u="sng">
                <a:latin typeface="Calibri"/>
                <a:ea typeface="Calibri"/>
                <a:cs typeface="Calibri"/>
                <a:sym typeface="Calibri"/>
              </a:rPr>
              <a:t>Digital Resources</a:t>
            </a:r>
            <a:endParaRPr sz="3000" b="1" u="sng">
              <a:latin typeface="Calibri"/>
              <a:ea typeface="Calibri"/>
              <a:cs typeface="Calibri"/>
              <a:sym typeface="Calibri"/>
            </a:endParaRPr>
          </a:p>
        </p:txBody>
      </p:sp>
      <p:sp>
        <p:nvSpPr>
          <p:cNvPr id="242" name="Google Shape;242;g311a6dad9f6_0_4"/>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a:t>10</a:t>
            </a:fld>
            <a:endParaRPr dirty="0"/>
          </a:p>
        </p:txBody>
      </p:sp>
      <p:cxnSp>
        <p:nvCxnSpPr>
          <p:cNvPr id="243" name="Google Shape;243;g311a6dad9f6_0_4"/>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pic>
        <p:nvPicPr>
          <p:cNvPr id="244" name="Google Shape;244;g311a6dad9f6_0_4">
            <a:hlinkClick r:id="rId19"/>
          </p:cNvPr>
          <p:cNvPicPr preferRelativeResize="0"/>
          <p:nvPr/>
        </p:nvPicPr>
        <p:blipFill>
          <a:blip r:embed="rId20">
            <a:alphaModFix/>
          </a:blip>
          <a:stretch>
            <a:fillRect/>
          </a:stretch>
        </p:blipFill>
        <p:spPr>
          <a:xfrm>
            <a:off x="6428924" y="2359350"/>
            <a:ext cx="2154575" cy="806825"/>
          </a:xfrm>
          <a:prstGeom prst="rect">
            <a:avLst/>
          </a:prstGeom>
          <a:noFill/>
          <a:ln w="9525" cap="flat" cmpd="sng">
            <a:solidFill>
              <a:schemeClr val="dk1"/>
            </a:solidFill>
            <a:prstDash val="solid"/>
            <a:round/>
            <a:headEnd type="none" w="sm" len="sm"/>
            <a:tailEnd type="none" w="sm" len="sm"/>
          </a:ln>
        </p:spPr>
      </p:pic>
      <p:pic>
        <p:nvPicPr>
          <p:cNvPr id="245" name="Google Shape;245;g311a6dad9f6_0_4">
            <a:hlinkClick r:id="rId21"/>
          </p:cNvPr>
          <p:cNvPicPr preferRelativeResize="0"/>
          <p:nvPr/>
        </p:nvPicPr>
        <p:blipFill>
          <a:blip r:embed="rId22">
            <a:alphaModFix/>
          </a:blip>
          <a:stretch>
            <a:fillRect/>
          </a:stretch>
        </p:blipFill>
        <p:spPr>
          <a:xfrm>
            <a:off x="6429125" y="4978425"/>
            <a:ext cx="2200275" cy="1059875"/>
          </a:xfrm>
          <a:prstGeom prst="rect">
            <a:avLst/>
          </a:prstGeom>
          <a:noFill/>
          <a:ln w="28575" cap="flat" cmpd="sng">
            <a:solidFill>
              <a:schemeClr val="dk1"/>
            </a:solidFill>
            <a:prstDash val="solid"/>
            <a:round/>
            <a:headEnd type="none" w="sm" len="sm"/>
            <a:tailEnd type="none" w="sm" len="sm"/>
          </a:ln>
        </p:spPr>
      </p:pic>
      <p:pic>
        <p:nvPicPr>
          <p:cNvPr id="246" name="Google Shape;246;g311a6dad9f6_0_4">
            <a:hlinkClick r:id="rId23"/>
          </p:cNvPr>
          <p:cNvPicPr preferRelativeResize="0"/>
          <p:nvPr/>
        </p:nvPicPr>
        <p:blipFill>
          <a:blip r:embed="rId24">
            <a:alphaModFix/>
          </a:blip>
          <a:stretch>
            <a:fillRect/>
          </a:stretch>
        </p:blipFill>
        <p:spPr>
          <a:xfrm>
            <a:off x="3873175" y="2359350"/>
            <a:ext cx="1982300" cy="806825"/>
          </a:xfrm>
          <a:prstGeom prst="rect">
            <a:avLst/>
          </a:prstGeom>
          <a:noFill/>
          <a:ln w="9525" cap="flat" cmpd="sng">
            <a:solidFill>
              <a:schemeClr val="dk1"/>
            </a:solidFill>
            <a:prstDash val="solid"/>
            <a:round/>
            <a:headEnd type="none" w="sm" len="sm"/>
            <a:tailEnd type="none" w="sm" len="sm"/>
          </a:ln>
        </p:spPr>
      </p:pic>
      <p:pic>
        <p:nvPicPr>
          <p:cNvPr id="247" name="Google Shape;247;g311a6dad9f6_0_4">
            <a:hlinkClick r:id="rId25"/>
          </p:cNvPr>
          <p:cNvPicPr preferRelativeResize="0"/>
          <p:nvPr/>
        </p:nvPicPr>
        <p:blipFill>
          <a:blip r:embed="rId26">
            <a:alphaModFix/>
          </a:blip>
          <a:stretch>
            <a:fillRect/>
          </a:stretch>
        </p:blipFill>
        <p:spPr>
          <a:xfrm>
            <a:off x="6400800" y="3532987"/>
            <a:ext cx="2200275" cy="1031625"/>
          </a:xfrm>
          <a:prstGeom prst="rect">
            <a:avLst/>
          </a:prstGeom>
          <a:noFill/>
          <a:ln w="28575" cap="flat" cmpd="sng">
            <a:solidFill>
              <a:schemeClr val="dk1"/>
            </a:solidFill>
            <a:prstDash val="solid"/>
            <a:round/>
            <a:headEnd type="none" w="sm" len="sm"/>
            <a:tailEnd type="none" w="sm" len="sm"/>
          </a:ln>
        </p:spPr>
      </p:pic>
      <p:sp>
        <p:nvSpPr>
          <p:cNvPr id="248" name="Google Shape;248;g311a6dad9f6_0_4"/>
          <p:cNvSpPr txBox="1"/>
          <p:nvPr/>
        </p:nvSpPr>
        <p:spPr>
          <a:xfrm>
            <a:off x="4261075" y="3074650"/>
            <a:ext cx="1645800" cy="24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solidFill>
                  <a:schemeClr val="dk1"/>
                </a:solidFill>
                <a:uFill>
                  <a:noFill/>
                </a:uFill>
                <a:latin typeface="Calibri"/>
                <a:ea typeface="Calibri"/>
                <a:cs typeface="Calibri"/>
                <a:sym typeface="Calibri"/>
                <a:hlinkClick r:id="rId27">
                  <a:extLst>
                    <a:ext uri="{A12FA001-AC4F-418D-AE19-62706E023703}">
                      <ahyp:hlinkClr xmlns:ahyp="http://schemas.microsoft.com/office/drawing/2018/hyperlinkcolor" val="tx"/>
                    </a:ext>
                  </a:extLst>
                </a:hlinkClick>
              </a:rPr>
              <a:t>Anti Plagiarism Software</a:t>
            </a:r>
            <a:endParaRPr sz="900">
              <a:solidFill>
                <a:schemeClr val="dk1"/>
              </a:solidFill>
              <a:latin typeface="Calibri"/>
              <a:ea typeface="Calibri"/>
              <a:cs typeface="Calibri"/>
              <a:sym typeface="Calibri"/>
            </a:endParaRPr>
          </a:p>
        </p:txBody>
      </p:sp>
      <p:sp>
        <p:nvSpPr>
          <p:cNvPr id="249" name="Google Shape;249;g311a6dad9f6_0_4"/>
          <p:cNvSpPr txBox="1"/>
          <p:nvPr/>
        </p:nvSpPr>
        <p:spPr>
          <a:xfrm>
            <a:off x="6928075" y="3074650"/>
            <a:ext cx="1645800" cy="24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solidFill>
                  <a:schemeClr val="dk1"/>
                </a:solidFill>
                <a:uFill>
                  <a:noFill/>
                </a:uFill>
                <a:latin typeface="Calibri"/>
                <a:ea typeface="Calibri"/>
                <a:cs typeface="Calibri"/>
                <a:sym typeface="Calibri"/>
                <a:hlinkClick r:id="rId28">
                  <a:extLst>
                    <a:ext uri="{A12FA001-AC4F-418D-AE19-62706E023703}">
                      <ahyp:hlinkClr xmlns:ahyp="http://schemas.microsoft.com/office/drawing/2018/hyperlinkcolor" val="tx"/>
                    </a:ext>
                  </a:extLst>
                </a:hlinkClick>
              </a:rPr>
              <a:t>Anti Plagiarism Software</a:t>
            </a:r>
            <a:endParaRPr sz="900">
              <a:solidFill>
                <a:schemeClr val="dk1"/>
              </a:solidFill>
              <a:latin typeface="Calibri"/>
              <a:ea typeface="Calibri"/>
              <a:cs typeface="Calibri"/>
              <a:sym typeface="Calibri"/>
            </a:endParaRPr>
          </a:p>
        </p:txBody>
      </p:sp>
      <p:sp>
        <p:nvSpPr>
          <p:cNvPr id="250" name="Google Shape;250;g311a6dad9f6_0_4"/>
          <p:cNvSpPr txBox="1"/>
          <p:nvPr/>
        </p:nvSpPr>
        <p:spPr>
          <a:xfrm>
            <a:off x="4194450" y="4536400"/>
            <a:ext cx="1645800" cy="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solidFill>
                  <a:schemeClr val="dk1"/>
                </a:solidFill>
                <a:latin typeface="Calibri"/>
                <a:ea typeface="Calibri"/>
                <a:cs typeface="Calibri"/>
                <a:sym typeface="Calibri"/>
              </a:rPr>
              <a:t>Management Database</a:t>
            </a:r>
            <a:endParaRPr sz="900">
              <a:solidFill>
                <a:schemeClr val="dk1"/>
              </a:solidFill>
              <a:latin typeface="Calibri"/>
              <a:ea typeface="Calibri"/>
              <a:cs typeface="Calibri"/>
              <a:sym typeface="Calibri"/>
            </a:endParaRPr>
          </a:p>
        </p:txBody>
      </p:sp>
      <p:sp>
        <p:nvSpPr>
          <p:cNvPr id="251" name="Google Shape;251;g311a6dad9f6_0_4"/>
          <p:cNvSpPr txBox="1"/>
          <p:nvPr/>
        </p:nvSpPr>
        <p:spPr>
          <a:xfrm>
            <a:off x="9631800" y="4532975"/>
            <a:ext cx="1645800" cy="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900">
                <a:solidFill>
                  <a:schemeClr val="dk1"/>
                </a:solidFill>
                <a:latin typeface="Calibri"/>
                <a:ea typeface="Calibri"/>
                <a:cs typeface="Calibri"/>
                <a:sym typeface="Calibri"/>
              </a:rPr>
              <a:t>Legal database</a:t>
            </a:r>
            <a:endParaRPr sz="900">
              <a:solidFill>
                <a:schemeClr val="dk1"/>
              </a:solidFill>
              <a:latin typeface="Calibri"/>
              <a:ea typeface="Calibri"/>
              <a:cs typeface="Calibri"/>
              <a:sym typeface="Calibri"/>
            </a:endParaRPr>
          </a:p>
        </p:txBody>
      </p:sp>
      <p:sp>
        <p:nvSpPr>
          <p:cNvPr id="252" name="Google Shape;252;g311a6dad9f6_0_4"/>
          <p:cNvSpPr txBox="1"/>
          <p:nvPr/>
        </p:nvSpPr>
        <p:spPr>
          <a:xfrm>
            <a:off x="1726725" y="4535725"/>
            <a:ext cx="1645800" cy="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solidFill>
                  <a:schemeClr val="dk1"/>
                </a:solidFill>
                <a:latin typeface="Calibri"/>
                <a:ea typeface="Calibri"/>
                <a:cs typeface="Calibri"/>
                <a:sym typeface="Calibri"/>
              </a:rPr>
              <a:t>Engineering Database</a:t>
            </a:r>
            <a:endParaRPr sz="900">
              <a:solidFill>
                <a:schemeClr val="dk1"/>
              </a:solidFill>
              <a:latin typeface="Calibri"/>
              <a:ea typeface="Calibri"/>
              <a:cs typeface="Calibri"/>
              <a:sym typeface="Calibri"/>
            </a:endParaRPr>
          </a:p>
        </p:txBody>
      </p:sp>
      <p:sp>
        <p:nvSpPr>
          <p:cNvPr id="253" name="Google Shape;253;g311a6dad9f6_0_4"/>
          <p:cNvSpPr txBox="1"/>
          <p:nvPr/>
        </p:nvSpPr>
        <p:spPr>
          <a:xfrm>
            <a:off x="7090100" y="4536400"/>
            <a:ext cx="1645800" cy="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solidFill>
                  <a:schemeClr val="dk1"/>
                </a:solidFill>
                <a:latin typeface="Calibri"/>
                <a:ea typeface="Calibri"/>
                <a:cs typeface="Calibri"/>
                <a:sym typeface="Calibri"/>
              </a:rPr>
              <a:t>Legal database</a:t>
            </a:r>
            <a:endParaRPr sz="900">
              <a:solidFill>
                <a:schemeClr val="dk1"/>
              </a:solidFill>
              <a:latin typeface="Calibri"/>
              <a:ea typeface="Calibri"/>
              <a:cs typeface="Calibri"/>
              <a:sym typeface="Calibri"/>
            </a:endParaRPr>
          </a:p>
        </p:txBody>
      </p:sp>
      <p:sp>
        <p:nvSpPr>
          <p:cNvPr id="254" name="Google Shape;254;g311a6dad9f6_0_4"/>
          <p:cNvSpPr txBox="1"/>
          <p:nvPr/>
        </p:nvSpPr>
        <p:spPr>
          <a:xfrm>
            <a:off x="1581450" y="6001825"/>
            <a:ext cx="19245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solidFill>
                  <a:schemeClr val="dk1"/>
                </a:solidFill>
                <a:latin typeface="Calibri"/>
                <a:ea typeface="Calibri"/>
                <a:cs typeface="Calibri"/>
                <a:sym typeface="Calibri"/>
              </a:rPr>
              <a:t>DELNET Architecture Collection</a:t>
            </a:r>
            <a:endParaRPr sz="900">
              <a:solidFill>
                <a:schemeClr val="dk1"/>
              </a:solidFill>
              <a:latin typeface="Calibri"/>
              <a:ea typeface="Calibri"/>
              <a:cs typeface="Calibri"/>
              <a:sym typeface="Calibri"/>
            </a:endParaRPr>
          </a:p>
        </p:txBody>
      </p:sp>
      <p:sp>
        <p:nvSpPr>
          <p:cNvPr id="255" name="Google Shape;255;g311a6dad9f6_0_4"/>
          <p:cNvSpPr txBox="1"/>
          <p:nvPr/>
        </p:nvSpPr>
        <p:spPr>
          <a:xfrm>
            <a:off x="9462775" y="6001825"/>
            <a:ext cx="1645800" cy="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solidFill>
                  <a:schemeClr val="dk1"/>
                </a:solidFill>
                <a:latin typeface="Calibri"/>
                <a:ea typeface="Calibri"/>
                <a:cs typeface="Calibri"/>
                <a:sym typeface="Calibri"/>
              </a:rPr>
              <a:t>Electronic thesis database</a:t>
            </a:r>
            <a:endParaRPr sz="900">
              <a:solidFill>
                <a:schemeClr val="dk1"/>
              </a:solidFill>
              <a:latin typeface="Calibri"/>
              <a:ea typeface="Calibri"/>
              <a:cs typeface="Calibri"/>
              <a:sym typeface="Calibri"/>
            </a:endParaRPr>
          </a:p>
        </p:txBody>
      </p:sp>
      <p:sp>
        <p:nvSpPr>
          <p:cNvPr id="256" name="Google Shape;256;g311a6dad9f6_0_4"/>
          <p:cNvSpPr txBox="1"/>
          <p:nvPr/>
        </p:nvSpPr>
        <p:spPr>
          <a:xfrm>
            <a:off x="6738224" y="6001825"/>
            <a:ext cx="1890900" cy="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solidFill>
                  <a:schemeClr val="dk1"/>
                </a:solidFill>
                <a:latin typeface="Calibri"/>
                <a:ea typeface="Calibri"/>
                <a:cs typeface="Calibri"/>
                <a:sym typeface="Calibri"/>
              </a:rPr>
              <a:t>DELNET Resources Membership</a:t>
            </a:r>
            <a:endParaRPr sz="900">
              <a:solidFill>
                <a:schemeClr val="dk1"/>
              </a:solidFill>
              <a:latin typeface="Calibri"/>
              <a:ea typeface="Calibri"/>
              <a:cs typeface="Calibri"/>
              <a:sym typeface="Calibri"/>
            </a:endParaRPr>
          </a:p>
        </p:txBody>
      </p:sp>
      <p:sp>
        <p:nvSpPr>
          <p:cNvPr id="257" name="Google Shape;257;g311a6dad9f6_0_4"/>
          <p:cNvSpPr txBox="1"/>
          <p:nvPr/>
        </p:nvSpPr>
        <p:spPr>
          <a:xfrm>
            <a:off x="4118625" y="6001825"/>
            <a:ext cx="1645800" cy="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solidFill>
                  <a:schemeClr val="dk1"/>
                </a:solidFill>
                <a:latin typeface="Calibri"/>
                <a:ea typeface="Calibri"/>
                <a:cs typeface="Calibri"/>
                <a:sym typeface="Calibri"/>
              </a:rPr>
              <a:t>DELNET Pharmacy Collection</a:t>
            </a:r>
            <a:endParaRPr sz="9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5"/>
          <p:cNvSpPr txBox="1"/>
          <p:nvPr/>
        </p:nvSpPr>
        <p:spPr>
          <a:xfrm>
            <a:off x="1355270" y="365125"/>
            <a:ext cx="9998529" cy="62398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Digital Resources</a:t>
            </a:r>
            <a:endParaRPr sz="3600" b="1">
              <a:solidFill>
                <a:schemeClr val="dk1"/>
              </a:solidFill>
              <a:latin typeface="Calibri"/>
              <a:ea typeface="Calibri"/>
              <a:cs typeface="Calibri"/>
              <a:sym typeface="Calibri"/>
            </a:endParaRPr>
          </a:p>
        </p:txBody>
      </p:sp>
      <p:pic>
        <p:nvPicPr>
          <p:cNvPr id="263" name="Google Shape;263;p15"/>
          <p:cNvPicPr preferRelativeResize="0"/>
          <p:nvPr/>
        </p:nvPicPr>
        <p:blipFill rotWithShape="1">
          <a:blip r:embed="rId3">
            <a:alphaModFix/>
          </a:blip>
          <a:srcRect/>
          <a:stretch/>
        </p:blipFill>
        <p:spPr>
          <a:xfrm>
            <a:off x="8237965" y="136408"/>
            <a:ext cx="3776941" cy="542936"/>
          </a:xfrm>
          <a:prstGeom prst="rect">
            <a:avLst/>
          </a:prstGeom>
          <a:noFill/>
          <a:ln>
            <a:noFill/>
          </a:ln>
        </p:spPr>
      </p:pic>
      <p:cxnSp>
        <p:nvCxnSpPr>
          <p:cNvPr id="264" name="Google Shape;264;p15"/>
          <p:cNvCxnSpPr/>
          <p:nvPr/>
        </p:nvCxnSpPr>
        <p:spPr>
          <a:xfrm>
            <a:off x="815086" y="99666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265" name="Google Shape;265;p15"/>
          <p:cNvSpPr/>
          <p:nvPr/>
        </p:nvSpPr>
        <p:spPr>
          <a:xfrm>
            <a:off x="979140" y="665076"/>
            <a:ext cx="251520" cy="324036"/>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p15"/>
          <p:cNvSpPr txBox="1"/>
          <p:nvPr/>
        </p:nvSpPr>
        <p:spPr>
          <a:xfrm>
            <a:off x="4693550" y="853488"/>
            <a:ext cx="4386900" cy="27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600" u="sng">
                <a:solidFill>
                  <a:srgbClr val="0060AA"/>
                </a:solidFill>
                <a:latin typeface="Calibri"/>
                <a:ea typeface="Calibri"/>
                <a:cs typeface="Calibri"/>
                <a:sym typeface="Calibri"/>
              </a:rPr>
              <a:t>E-Resources of the Library</a:t>
            </a:r>
            <a:endParaRPr sz="2600" u="sng">
              <a:solidFill>
                <a:srgbClr val="0060AA"/>
              </a:solidFill>
              <a:latin typeface="Calibri"/>
              <a:ea typeface="Calibri"/>
              <a:cs typeface="Calibri"/>
              <a:sym typeface="Calibri"/>
            </a:endParaRPr>
          </a:p>
        </p:txBody>
      </p:sp>
      <p:sp>
        <p:nvSpPr>
          <p:cNvPr id="267" name="Google Shape;267;p15"/>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a:t>11</a:t>
            </a:fld>
            <a:endParaRPr dirty="0"/>
          </a:p>
        </p:txBody>
      </p:sp>
      <p:graphicFrame>
        <p:nvGraphicFramePr>
          <p:cNvPr id="268" name="Google Shape;268;p15"/>
          <p:cNvGraphicFramePr/>
          <p:nvPr>
            <p:extLst>
              <p:ext uri="{D42A27DB-BD31-4B8C-83A1-F6EECF244321}">
                <p14:modId xmlns:p14="http://schemas.microsoft.com/office/powerpoint/2010/main" val="94450768"/>
              </p:ext>
            </p:extLst>
          </p:nvPr>
        </p:nvGraphicFramePr>
        <p:xfrm>
          <a:off x="1436910" y="1502228"/>
          <a:ext cx="9320996" cy="4619073"/>
        </p:xfrm>
        <a:graphic>
          <a:graphicData uri="http://schemas.openxmlformats.org/drawingml/2006/table">
            <a:tbl>
              <a:tblPr firstRow="1" firstCol="1" bandRow="1">
                <a:noFill/>
                <a:tableStyleId>{10092B79-8A62-4A1D-A9E6-7647B82FFFB0}</a:tableStyleId>
              </a:tblPr>
              <a:tblGrid>
                <a:gridCol w="2917436">
                  <a:extLst>
                    <a:ext uri="{9D8B030D-6E8A-4147-A177-3AD203B41FA5}">
                      <a16:colId xmlns:a16="http://schemas.microsoft.com/office/drawing/2014/main" val="20000"/>
                    </a:ext>
                  </a:extLst>
                </a:gridCol>
                <a:gridCol w="4906224">
                  <a:extLst>
                    <a:ext uri="{9D8B030D-6E8A-4147-A177-3AD203B41FA5}">
                      <a16:colId xmlns:a16="http://schemas.microsoft.com/office/drawing/2014/main" val="20001"/>
                    </a:ext>
                  </a:extLst>
                </a:gridCol>
                <a:gridCol w="1497336">
                  <a:extLst>
                    <a:ext uri="{9D8B030D-6E8A-4147-A177-3AD203B41FA5}">
                      <a16:colId xmlns:a16="http://schemas.microsoft.com/office/drawing/2014/main" val="20002"/>
                    </a:ext>
                  </a:extLst>
                </a:gridCol>
              </a:tblGrid>
              <a:tr h="268492">
                <a:tc>
                  <a:txBody>
                    <a:bodyPr/>
                    <a:lstStyle/>
                    <a:p>
                      <a:pPr marL="91440" marR="0" lvl="0" indent="0" algn="l" rtl="0">
                        <a:lnSpc>
                          <a:spcPct val="115000"/>
                        </a:lnSpc>
                        <a:spcBef>
                          <a:spcPts val="0"/>
                        </a:spcBef>
                        <a:spcAft>
                          <a:spcPts val="0"/>
                        </a:spcAft>
                        <a:buNone/>
                      </a:pPr>
                      <a:r>
                        <a:rPr lang="en-GB" sz="700" dirty="0"/>
                        <a:t> </a:t>
                      </a:r>
                      <a:r>
                        <a:rPr lang="en-GB" sz="1600" dirty="0"/>
                        <a:t>SOURCE</a:t>
                      </a:r>
                      <a:endParaRPr sz="700" dirty="0">
                        <a:latin typeface="Calibri"/>
                        <a:ea typeface="Calibri"/>
                        <a:cs typeface="Calibri"/>
                        <a:sym typeface="Calibri"/>
                      </a:endParaRPr>
                    </a:p>
                  </a:txBody>
                  <a:tcPr marL="0" marR="0" marT="6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600" dirty="0"/>
                        <a:t>Web site URL</a:t>
                      </a:r>
                      <a:endParaRPr sz="700" dirty="0">
                        <a:latin typeface="Calibri"/>
                        <a:ea typeface="Calibri"/>
                        <a:cs typeface="Calibri"/>
                        <a:sym typeface="Calibri"/>
                      </a:endParaRPr>
                    </a:p>
                  </a:txBody>
                  <a:tcPr marL="0" marR="0" marT="6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600" dirty="0"/>
                        <a:t>Access Type</a:t>
                      </a:r>
                      <a:endParaRPr sz="700" dirty="0">
                        <a:latin typeface="Calibri"/>
                        <a:ea typeface="Calibri"/>
                        <a:cs typeface="Calibri"/>
                        <a:sym typeface="Calibri"/>
                      </a:endParaRPr>
                    </a:p>
                  </a:txBody>
                  <a:tcPr marL="0" marR="0" marT="6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46019">
                <a:tc>
                  <a:txBody>
                    <a:bodyPr/>
                    <a:lstStyle/>
                    <a:p>
                      <a:pPr marL="91440" marR="0" lvl="0" indent="0" algn="l" rtl="0">
                        <a:lnSpc>
                          <a:spcPct val="115000"/>
                        </a:lnSpc>
                        <a:spcBef>
                          <a:spcPts val="0"/>
                        </a:spcBef>
                        <a:spcAft>
                          <a:spcPts val="0"/>
                        </a:spcAft>
                        <a:buNone/>
                      </a:pPr>
                      <a:r>
                        <a:rPr lang="en-GB" sz="1700" dirty="0"/>
                        <a:t>Digital Library</a:t>
                      </a:r>
                      <a:endParaRPr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u="sng" dirty="0">
                          <a:solidFill>
                            <a:schemeClr val="hlink"/>
                          </a:solidFill>
                          <a:hlinkClick r:id="rId4"/>
                        </a:rPr>
                        <a:t>https://library.krmangalam.edu.in/</a:t>
                      </a:r>
                      <a:r>
                        <a:rPr lang="en-GB" sz="1300" dirty="0"/>
                        <a:t> </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dirty="0"/>
                        <a:t>Web based</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22883">
                <a:tc>
                  <a:txBody>
                    <a:bodyPr/>
                    <a:lstStyle/>
                    <a:p>
                      <a:pPr marL="91440" marR="0" lvl="0" indent="0" algn="l" rtl="0">
                        <a:lnSpc>
                          <a:spcPct val="115000"/>
                        </a:lnSpc>
                        <a:spcBef>
                          <a:spcPts val="0"/>
                        </a:spcBef>
                        <a:spcAft>
                          <a:spcPts val="0"/>
                        </a:spcAft>
                        <a:buNone/>
                      </a:pPr>
                      <a:r>
                        <a:rPr lang="en-GB" sz="1700" dirty="0">
                          <a:uFill>
                            <a:noFill/>
                          </a:uFill>
                          <a:hlinkClick r:id="rId5">
                            <a:extLst>
                              <a:ext uri="{A12FA001-AC4F-418D-AE19-62706E023703}">
                                <ahyp:hlinkClr xmlns:ahyp="http://schemas.microsoft.com/office/drawing/2018/hyperlinkcolor" val="tx"/>
                              </a:ext>
                            </a:extLst>
                          </a:hlinkClick>
                        </a:rPr>
                        <a:t>Manupatra</a:t>
                      </a:r>
                      <a:endParaRPr dirty="0">
                        <a:latin typeface="Calibri"/>
                        <a:ea typeface="Calibri"/>
                        <a:cs typeface="Calibri"/>
                        <a:sym typeface="Calibri"/>
                        <a:hlinkClick r:id="rId5">
                          <a:extLst>
                            <a:ext uri="{A12FA001-AC4F-418D-AE19-62706E023703}">
                              <ahyp:hlinkClr xmlns:ahyp="http://schemas.microsoft.com/office/drawing/2018/hyperlinkcolor" val="tx"/>
                            </a:ext>
                          </a:extLst>
                        </a:hlinkClick>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u="sng" dirty="0">
                          <a:solidFill>
                            <a:schemeClr val="hlink"/>
                          </a:solidFill>
                          <a:hlinkClick r:id="rId6"/>
                        </a:rPr>
                        <a:t>https://www.manupatrafast.com/</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dirty="0"/>
                        <a:t>IP based</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82016">
                <a:tc>
                  <a:txBody>
                    <a:bodyPr/>
                    <a:lstStyle/>
                    <a:p>
                      <a:pPr marL="91440" marR="0" lvl="0" indent="0" algn="l" rtl="0">
                        <a:lnSpc>
                          <a:spcPct val="115000"/>
                        </a:lnSpc>
                        <a:spcBef>
                          <a:spcPts val="0"/>
                        </a:spcBef>
                        <a:spcAft>
                          <a:spcPts val="0"/>
                        </a:spcAft>
                        <a:buNone/>
                      </a:pPr>
                      <a:r>
                        <a:rPr lang="en-GB" sz="1700" dirty="0"/>
                        <a:t>SCC online</a:t>
                      </a:r>
                      <a:endParaRPr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u="sng" dirty="0">
                          <a:solidFill>
                            <a:schemeClr val="hlink"/>
                          </a:solidFill>
                          <a:hlinkClick r:id="rId7"/>
                        </a:rPr>
                        <a:t>https://www.scconline.com/</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lvl="0" indent="0" algn="l" rtl="0">
                        <a:lnSpc>
                          <a:spcPct val="115000"/>
                        </a:lnSpc>
                        <a:spcBef>
                          <a:spcPts val="0"/>
                        </a:spcBef>
                        <a:spcAft>
                          <a:spcPts val="0"/>
                        </a:spcAft>
                        <a:buClr>
                          <a:schemeClr val="dk1"/>
                        </a:buClr>
                        <a:buFont typeface="Arial"/>
                        <a:buNone/>
                      </a:pPr>
                      <a:r>
                        <a:rPr lang="en-GB" sz="1300" dirty="0"/>
                        <a:t>IP based</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82016">
                <a:tc>
                  <a:txBody>
                    <a:bodyPr/>
                    <a:lstStyle/>
                    <a:p>
                      <a:pPr marL="91440" marR="0" lvl="0" indent="0" algn="l" rtl="0">
                        <a:lnSpc>
                          <a:spcPct val="115000"/>
                        </a:lnSpc>
                        <a:spcBef>
                          <a:spcPts val="0"/>
                        </a:spcBef>
                        <a:spcAft>
                          <a:spcPts val="0"/>
                        </a:spcAft>
                        <a:buNone/>
                      </a:pPr>
                      <a:r>
                        <a:rPr lang="en-GB" sz="1700" dirty="0"/>
                        <a:t>ProQuest</a:t>
                      </a:r>
                      <a:endParaRPr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u="sng" dirty="0">
                          <a:solidFill>
                            <a:schemeClr val="hlink"/>
                          </a:solidFill>
                          <a:hlinkClick r:id="rId8"/>
                        </a:rPr>
                        <a:t>www.proquest.com</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dirty="0"/>
                        <a:t>IP based</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82016">
                <a:tc>
                  <a:txBody>
                    <a:bodyPr/>
                    <a:lstStyle/>
                    <a:p>
                      <a:pPr marL="91440" marR="0" lvl="0" indent="0" algn="l" rtl="0">
                        <a:lnSpc>
                          <a:spcPct val="115000"/>
                        </a:lnSpc>
                        <a:spcBef>
                          <a:spcPts val="0"/>
                        </a:spcBef>
                        <a:spcAft>
                          <a:spcPts val="0"/>
                        </a:spcAft>
                        <a:buNone/>
                      </a:pPr>
                      <a:r>
                        <a:rPr lang="en-GB" sz="1700" dirty="0"/>
                        <a:t>IEEE</a:t>
                      </a:r>
                      <a:endParaRPr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u="sng" dirty="0">
                          <a:solidFill>
                            <a:schemeClr val="hlink"/>
                          </a:solidFill>
                          <a:hlinkClick r:id="rId9"/>
                        </a:rPr>
                        <a:t>https://www.ieee.org/ieeexplore</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dirty="0"/>
                        <a:t>IP based</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24125">
                <a:tc>
                  <a:txBody>
                    <a:bodyPr/>
                    <a:lstStyle/>
                    <a:p>
                      <a:pPr marL="91440" marR="0" lvl="0" indent="0" algn="l" rtl="0">
                        <a:lnSpc>
                          <a:spcPct val="115000"/>
                        </a:lnSpc>
                        <a:spcBef>
                          <a:spcPts val="0"/>
                        </a:spcBef>
                        <a:spcAft>
                          <a:spcPts val="0"/>
                        </a:spcAft>
                        <a:buNone/>
                      </a:pPr>
                      <a:r>
                        <a:rPr lang="en-GB" sz="1700" u="none" dirty="0">
                          <a:uFill>
                            <a:noFill/>
                          </a:uFill>
                          <a:hlinkClick r:id="rId10">
                            <a:extLst>
                              <a:ext uri="{A12FA001-AC4F-418D-AE19-62706E023703}">
                                <ahyp:hlinkClr xmlns:ahyp="http://schemas.microsoft.com/office/drawing/2018/hyperlinkcolor" val="tx"/>
                              </a:ext>
                            </a:extLst>
                          </a:hlinkClick>
                        </a:rPr>
                        <a:t>IPC Pharma</a:t>
                      </a:r>
                      <a:endParaRPr u="none" dirty="0">
                        <a:latin typeface="Calibri"/>
                        <a:ea typeface="Calibri"/>
                        <a:cs typeface="Calibri"/>
                        <a:sym typeface="Calibri"/>
                        <a:hlinkClick r:id="rId10">
                          <a:extLst>
                            <a:ext uri="{A12FA001-AC4F-418D-AE19-62706E023703}">
                              <ahyp:hlinkClr xmlns:ahyp="http://schemas.microsoft.com/office/drawing/2018/hyperlinkcolor" val="tx"/>
                            </a:ext>
                          </a:extLst>
                        </a:hlinkClick>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u="sng" dirty="0">
                          <a:solidFill>
                            <a:schemeClr val="hlink"/>
                          </a:solidFill>
                          <a:hlinkClick r:id="rId11"/>
                        </a:rPr>
                        <a:t>https://go.gale.com/ps/start.do?p=SPJ.SP02&amp;u=krmu&amp;aty=ip</a:t>
                      </a:r>
                      <a:r>
                        <a:rPr lang="en-GB" sz="1300" dirty="0"/>
                        <a:t> </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dirty="0"/>
                        <a:t>Web based</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24125">
                <a:tc>
                  <a:txBody>
                    <a:bodyPr/>
                    <a:lstStyle/>
                    <a:p>
                      <a:pPr marL="91440" marR="0" lvl="0" indent="0" algn="l" rtl="0">
                        <a:lnSpc>
                          <a:spcPct val="115000"/>
                        </a:lnSpc>
                        <a:spcBef>
                          <a:spcPts val="0"/>
                        </a:spcBef>
                        <a:spcAft>
                          <a:spcPts val="0"/>
                        </a:spcAft>
                        <a:buNone/>
                      </a:pPr>
                      <a:r>
                        <a:rPr lang="en-GB" sz="1700" u="none" dirty="0">
                          <a:solidFill>
                            <a:srgbClr val="FAFAFA"/>
                          </a:solidFill>
                          <a:uFill>
                            <a:noFill/>
                          </a:uFill>
                          <a:hlinkClick r:id="rId10">
                            <a:extLst>
                              <a:ext uri="{A12FA001-AC4F-418D-AE19-62706E023703}">
                                <ahyp:hlinkClr xmlns:ahyp="http://schemas.microsoft.com/office/drawing/2018/hyperlinkcolor" val="tx"/>
                              </a:ext>
                            </a:extLst>
                          </a:hlinkClick>
                        </a:rPr>
                        <a:t>InfoTrac Architecture</a:t>
                      </a:r>
                      <a:endParaRPr u="none" dirty="0">
                        <a:solidFill>
                          <a:srgbClr val="FAFAFA"/>
                        </a:solidFill>
                        <a:latin typeface="Calibri"/>
                        <a:ea typeface="Calibri"/>
                        <a:cs typeface="Calibri"/>
                        <a:sym typeface="Calibri"/>
                        <a:hlinkClick r:id="rId10">
                          <a:extLst>
                            <a:ext uri="{A12FA001-AC4F-418D-AE19-62706E023703}">
                              <ahyp:hlinkClr xmlns:ahyp="http://schemas.microsoft.com/office/drawing/2018/hyperlinkcolor" val="tx"/>
                            </a:ext>
                          </a:extLst>
                        </a:hlinkClick>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u="sng" dirty="0">
                          <a:solidFill>
                            <a:schemeClr val="hlink"/>
                          </a:solidFill>
                          <a:hlinkClick r:id="rId12"/>
                        </a:rPr>
                        <a:t>https://go.gale.com/ps/start.do?p=SPJ.SP09&amp;u=krmu&amp;aty=ip</a:t>
                      </a:r>
                      <a:r>
                        <a:rPr lang="en-GB" sz="1300" dirty="0"/>
                        <a:t> </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dirty="0"/>
                        <a:t>Web based</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82016">
                <a:tc>
                  <a:txBody>
                    <a:bodyPr/>
                    <a:lstStyle/>
                    <a:p>
                      <a:pPr marL="91440" marR="0" lvl="0" indent="0" algn="l" rtl="0">
                        <a:lnSpc>
                          <a:spcPct val="115000"/>
                        </a:lnSpc>
                        <a:spcBef>
                          <a:spcPts val="0"/>
                        </a:spcBef>
                        <a:spcAft>
                          <a:spcPts val="0"/>
                        </a:spcAft>
                        <a:buNone/>
                      </a:pPr>
                      <a:r>
                        <a:rPr lang="en-GB" sz="1700" dirty="0"/>
                        <a:t>DELNET</a:t>
                      </a:r>
                      <a:endParaRPr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u="sng" dirty="0">
                          <a:solidFill>
                            <a:schemeClr val="hlink"/>
                          </a:solidFill>
                          <a:hlinkClick r:id="rId13"/>
                        </a:rPr>
                        <a:t>https://delnet.in/</a:t>
                      </a:r>
                      <a:r>
                        <a:rPr lang="en-GB" sz="1300" dirty="0"/>
                        <a:t> </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lvl="0" indent="0" algn="l" rtl="0">
                        <a:lnSpc>
                          <a:spcPct val="115000"/>
                        </a:lnSpc>
                        <a:spcBef>
                          <a:spcPts val="0"/>
                        </a:spcBef>
                        <a:spcAft>
                          <a:spcPts val="0"/>
                        </a:spcAft>
                        <a:buClr>
                          <a:schemeClr val="dk1"/>
                        </a:buClr>
                        <a:buFont typeface="Arial"/>
                        <a:buNone/>
                      </a:pPr>
                      <a:r>
                        <a:rPr lang="en-GB" sz="1300" dirty="0"/>
                        <a:t>Web based</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91318">
                <a:tc>
                  <a:txBody>
                    <a:bodyPr/>
                    <a:lstStyle/>
                    <a:p>
                      <a:pPr marL="91440" marR="0" lvl="0" indent="0" algn="l" rtl="0">
                        <a:lnSpc>
                          <a:spcPct val="115000"/>
                        </a:lnSpc>
                        <a:spcBef>
                          <a:spcPts val="0"/>
                        </a:spcBef>
                        <a:spcAft>
                          <a:spcPts val="0"/>
                        </a:spcAft>
                        <a:buNone/>
                      </a:pPr>
                      <a:r>
                        <a:rPr lang="en-GB" sz="1700" dirty="0"/>
                        <a:t>NDL</a:t>
                      </a:r>
                      <a:endParaRPr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u="sng" dirty="0">
                          <a:solidFill>
                            <a:schemeClr val="hlink"/>
                          </a:solidFill>
                          <a:hlinkClick r:id="rId14"/>
                        </a:rPr>
                        <a:t>https://ndl.iitkgp.ac.in/</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lvl="0" indent="0" algn="l" rtl="0">
                        <a:lnSpc>
                          <a:spcPct val="115000"/>
                        </a:lnSpc>
                        <a:spcBef>
                          <a:spcPts val="0"/>
                        </a:spcBef>
                        <a:spcAft>
                          <a:spcPts val="0"/>
                        </a:spcAft>
                        <a:buClr>
                          <a:schemeClr val="dk1"/>
                        </a:buClr>
                        <a:buFont typeface="Arial"/>
                        <a:buNone/>
                      </a:pPr>
                      <a:r>
                        <a:rPr lang="en-GB" sz="1300" dirty="0"/>
                        <a:t>Web based</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82016">
                <a:tc>
                  <a:txBody>
                    <a:bodyPr/>
                    <a:lstStyle/>
                    <a:p>
                      <a:pPr marL="91440" marR="0" lvl="0" indent="0" algn="l" rtl="0">
                        <a:lnSpc>
                          <a:spcPct val="115000"/>
                        </a:lnSpc>
                        <a:spcBef>
                          <a:spcPts val="0"/>
                        </a:spcBef>
                        <a:spcAft>
                          <a:spcPts val="0"/>
                        </a:spcAft>
                        <a:buNone/>
                      </a:pPr>
                      <a:r>
                        <a:rPr lang="en-GB" sz="1700" dirty="0"/>
                        <a:t>INFLIBNET</a:t>
                      </a:r>
                      <a:endParaRPr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u="sng" dirty="0">
                          <a:solidFill>
                            <a:schemeClr val="hlink"/>
                          </a:solidFill>
                          <a:hlinkClick r:id="rId15"/>
                        </a:rPr>
                        <a:t>https://inflibnet.ac.in/</a:t>
                      </a:r>
                      <a:r>
                        <a:rPr lang="en-GB" sz="1300" dirty="0"/>
                        <a:t> </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dirty="0"/>
                        <a:t>Web based</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82016">
                <a:tc>
                  <a:txBody>
                    <a:bodyPr/>
                    <a:lstStyle/>
                    <a:p>
                      <a:pPr marL="91440" marR="0" lvl="0" indent="0" algn="l" rtl="0">
                        <a:lnSpc>
                          <a:spcPct val="115000"/>
                        </a:lnSpc>
                        <a:spcBef>
                          <a:spcPts val="0"/>
                        </a:spcBef>
                        <a:spcAft>
                          <a:spcPts val="0"/>
                        </a:spcAft>
                        <a:buNone/>
                      </a:pPr>
                      <a:r>
                        <a:rPr lang="en-GB" sz="1700" dirty="0"/>
                        <a:t>IRINS</a:t>
                      </a:r>
                      <a:endParaRPr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u="sng" dirty="0">
                          <a:solidFill>
                            <a:schemeClr val="hlink"/>
                          </a:solidFill>
                          <a:hlinkClick r:id="rId16"/>
                        </a:rPr>
                        <a:t>https://krmangalam.irins.org/</a:t>
                      </a:r>
                      <a:r>
                        <a:rPr lang="en-GB" sz="1300" dirty="0"/>
                        <a:t> </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dirty="0"/>
                        <a:t>Web based</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324125">
                <a:tc>
                  <a:txBody>
                    <a:bodyPr/>
                    <a:lstStyle/>
                    <a:p>
                      <a:pPr marL="91440" marR="0" lvl="0" indent="0" algn="l" rtl="0">
                        <a:lnSpc>
                          <a:spcPct val="115000"/>
                        </a:lnSpc>
                        <a:spcBef>
                          <a:spcPts val="0"/>
                        </a:spcBef>
                        <a:spcAft>
                          <a:spcPts val="0"/>
                        </a:spcAft>
                        <a:buNone/>
                      </a:pPr>
                      <a:r>
                        <a:rPr lang="en-GB" sz="1700" dirty="0" err="1"/>
                        <a:t>Shodh</a:t>
                      </a:r>
                      <a:r>
                        <a:rPr lang="en-GB" sz="1700" dirty="0"/>
                        <a:t> Ganga</a:t>
                      </a:r>
                      <a:endParaRPr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u="sng" dirty="0">
                          <a:solidFill>
                            <a:schemeClr val="hlink"/>
                          </a:solidFill>
                          <a:hlinkClick r:id="rId17"/>
                        </a:rPr>
                        <a:t>https://shodhganga.inflibnet.ac.in/</a:t>
                      </a:r>
                      <a:r>
                        <a:rPr lang="en-GB" sz="1300" dirty="0"/>
                        <a:t> </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dirty="0"/>
                        <a:t>Web based</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324125">
                <a:tc>
                  <a:txBody>
                    <a:bodyPr/>
                    <a:lstStyle/>
                    <a:p>
                      <a:pPr marL="91440" marR="0" lvl="0" indent="0" algn="l" rtl="0">
                        <a:lnSpc>
                          <a:spcPct val="115000"/>
                        </a:lnSpc>
                        <a:spcBef>
                          <a:spcPts val="0"/>
                        </a:spcBef>
                        <a:spcAft>
                          <a:spcPts val="0"/>
                        </a:spcAft>
                        <a:buNone/>
                      </a:pPr>
                      <a:r>
                        <a:rPr lang="en-GB" sz="1700" dirty="0" err="1"/>
                        <a:t>DrillBit</a:t>
                      </a:r>
                      <a:endParaRPr dirty="0" err="1">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u="sng" dirty="0">
                          <a:solidFill>
                            <a:schemeClr val="hlink"/>
                          </a:solidFill>
                          <a:hlinkClick r:id="rId18"/>
                        </a:rPr>
                        <a:t>https://www.drillbitplagiarismcheck.com/</a:t>
                      </a:r>
                      <a:r>
                        <a:rPr lang="en-GB" sz="1300" dirty="0"/>
                        <a:t> </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92075" marR="0" lvl="0" indent="0" algn="l" rtl="0">
                        <a:lnSpc>
                          <a:spcPct val="115000"/>
                        </a:lnSpc>
                        <a:spcBef>
                          <a:spcPts val="0"/>
                        </a:spcBef>
                        <a:spcAft>
                          <a:spcPts val="0"/>
                        </a:spcAft>
                        <a:buNone/>
                      </a:pPr>
                      <a:r>
                        <a:rPr lang="en-GB" sz="1300" dirty="0"/>
                        <a:t>Web based</a:t>
                      </a:r>
                      <a:endParaRPr sz="1100" dirty="0">
                        <a:latin typeface="Calibri"/>
                        <a:ea typeface="Calibri"/>
                        <a:cs typeface="Calibri"/>
                        <a:sym typeface="Calibri"/>
                      </a:endParaRPr>
                    </a:p>
                  </a:txBody>
                  <a:tcPr marL="0" marR="0" marT="199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264359">
                <a:tc>
                  <a:txBody>
                    <a:bodyPr/>
                    <a:lstStyle/>
                    <a:p>
                      <a:pPr marL="0" marR="0" lvl="0" indent="0" algn="l" rtl="0">
                        <a:lnSpc>
                          <a:spcPct val="115000"/>
                        </a:lnSpc>
                        <a:spcBef>
                          <a:spcPts val="0"/>
                        </a:spcBef>
                        <a:spcAft>
                          <a:spcPts val="0"/>
                        </a:spcAft>
                        <a:buNone/>
                      </a:pPr>
                      <a:r>
                        <a:rPr lang="en-GB" sz="1700" dirty="0"/>
                        <a:t>  Turnitin</a:t>
                      </a:r>
                      <a:endParaRPr dirty="0">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300" dirty="0"/>
                        <a:t>  </a:t>
                      </a:r>
                      <a:r>
                        <a:rPr lang="en-GB" sz="1300" u="sng" dirty="0">
                          <a:solidFill>
                            <a:schemeClr val="hlink"/>
                          </a:solidFill>
                          <a:hlinkClick r:id="rId19"/>
                        </a:rPr>
                        <a:t>https://www.turnitin.com/</a:t>
                      </a:r>
                      <a:r>
                        <a:rPr lang="en-GB" sz="1300" dirty="0"/>
                        <a:t> </a:t>
                      </a:r>
                      <a:endParaRPr sz="1100" dirty="0">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300" dirty="0"/>
                        <a:t>  Web based</a:t>
                      </a:r>
                      <a:endParaRPr sz="1100" dirty="0">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bl>
          </a:graphicData>
        </a:graphic>
      </p:graphicFrame>
      <p:cxnSp>
        <p:nvCxnSpPr>
          <p:cNvPr id="269" name="Google Shape;269;p15"/>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4"/>
          <p:cNvSpPr txBox="1"/>
          <p:nvPr/>
        </p:nvSpPr>
        <p:spPr>
          <a:xfrm>
            <a:off x="1355270" y="365125"/>
            <a:ext cx="9998529" cy="62398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Digital Section</a:t>
            </a:r>
            <a:endParaRPr sz="3600" b="1">
              <a:solidFill>
                <a:schemeClr val="dk1"/>
              </a:solidFill>
              <a:latin typeface="Calibri"/>
              <a:ea typeface="Calibri"/>
              <a:cs typeface="Calibri"/>
              <a:sym typeface="Calibri"/>
            </a:endParaRPr>
          </a:p>
        </p:txBody>
      </p:sp>
      <p:pic>
        <p:nvPicPr>
          <p:cNvPr id="275" name="Google Shape;275;p14"/>
          <p:cNvPicPr preferRelativeResize="0"/>
          <p:nvPr/>
        </p:nvPicPr>
        <p:blipFill rotWithShape="1">
          <a:blip r:embed="rId3">
            <a:alphaModFix/>
          </a:blip>
          <a:srcRect/>
          <a:stretch/>
        </p:blipFill>
        <p:spPr>
          <a:xfrm>
            <a:off x="8237965" y="136408"/>
            <a:ext cx="3776941" cy="542936"/>
          </a:xfrm>
          <a:prstGeom prst="rect">
            <a:avLst/>
          </a:prstGeom>
          <a:noFill/>
          <a:ln>
            <a:noFill/>
          </a:ln>
        </p:spPr>
      </p:pic>
      <p:cxnSp>
        <p:nvCxnSpPr>
          <p:cNvPr id="276" name="Google Shape;276;p14"/>
          <p:cNvCxnSpPr/>
          <p:nvPr/>
        </p:nvCxnSpPr>
        <p:spPr>
          <a:xfrm>
            <a:off x="982436" y="989112"/>
            <a:ext cx="10921093" cy="0"/>
          </a:xfrm>
          <a:prstGeom prst="straightConnector1">
            <a:avLst/>
          </a:prstGeom>
          <a:noFill/>
          <a:ln w="25400" cap="flat" cmpd="sng">
            <a:solidFill>
              <a:srgbClr val="0060AA"/>
            </a:solidFill>
            <a:prstDash val="solid"/>
            <a:miter lim="800000"/>
            <a:headEnd type="none" w="sm" len="sm"/>
            <a:tailEnd type="none" w="sm" len="sm"/>
          </a:ln>
        </p:spPr>
      </p:cxnSp>
      <p:sp>
        <p:nvSpPr>
          <p:cNvPr id="277" name="Google Shape;277;p14"/>
          <p:cNvSpPr/>
          <p:nvPr/>
        </p:nvSpPr>
        <p:spPr>
          <a:xfrm>
            <a:off x="979140" y="665076"/>
            <a:ext cx="251520" cy="324036"/>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8" name="Google Shape;278;p14" descr="C:\Users\LIBRARIAN PC\Documents\Library photographs, 28.10.2024\WhatsApp Image 2024-10-28 at 8.53.30 AM (1).jpeg"/>
          <p:cNvPicPr preferRelativeResize="0"/>
          <p:nvPr/>
        </p:nvPicPr>
        <p:blipFill rotWithShape="1">
          <a:blip r:embed="rId4">
            <a:alphaModFix/>
          </a:blip>
          <a:srcRect/>
          <a:stretch/>
        </p:blipFill>
        <p:spPr>
          <a:xfrm>
            <a:off x="1169250" y="1568925"/>
            <a:ext cx="10049927" cy="4507976"/>
          </a:xfrm>
          <a:prstGeom prst="rect">
            <a:avLst/>
          </a:prstGeom>
          <a:noFill/>
          <a:ln>
            <a:noFill/>
          </a:ln>
        </p:spPr>
      </p:pic>
      <p:sp>
        <p:nvSpPr>
          <p:cNvPr id="279" name="Google Shape;279;p14"/>
          <p:cNvSpPr txBox="1"/>
          <p:nvPr/>
        </p:nvSpPr>
        <p:spPr>
          <a:xfrm>
            <a:off x="4098950" y="918375"/>
            <a:ext cx="4635000" cy="2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a:solidFill>
                  <a:srgbClr val="0000FF"/>
                </a:solidFill>
                <a:latin typeface="Calibri"/>
                <a:ea typeface="Calibri"/>
                <a:cs typeface="Calibri"/>
                <a:sym typeface="Calibri"/>
              </a:rPr>
              <a:t>To Access </a:t>
            </a:r>
            <a:r>
              <a:rPr lang="en-GB" sz="3000">
                <a:solidFill>
                  <a:srgbClr val="0000FF"/>
                </a:solidFill>
                <a:latin typeface="Calibri"/>
                <a:ea typeface="Calibri"/>
                <a:cs typeface="Calibri"/>
                <a:sym typeface="Calibri"/>
              </a:rPr>
              <a:t>Digital Resources</a:t>
            </a:r>
            <a:endParaRPr sz="3000">
              <a:solidFill>
                <a:srgbClr val="0000FF"/>
              </a:solidFill>
              <a:latin typeface="Calibri"/>
              <a:ea typeface="Calibri"/>
              <a:cs typeface="Calibri"/>
              <a:sym typeface="Calibri"/>
            </a:endParaRPr>
          </a:p>
        </p:txBody>
      </p:sp>
      <p:sp>
        <p:nvSpPr>
          <p:cNvPr id="280" name="Google Shape;280;p14"/>
          <p:cNvSpPr txBox="1"/>
          <p:nvPr/>
        </p:nvSpPr>
        <p:spPr>
          <a:xfrm>
            <a:off x="3952425" y="5981275"/>
            <a:ext cx="4950600" cy="2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1"/>
                </a:solidFill>
                <a:latin typeface="Calibri"/>
                <a:ea typeface="Calibri"/>
                <a:cs typeface="Calibri"/>
                <a:sym typeface="Calibri"/>
              </a:rPr>
              <a:t>Students busy in their study through Digital Resources</a:t>
            </a:r>
            <a:endParaRPr sz="1500">
              <a:solidFill>
                <a:schemeClr val="dk1"/>
              </a:solidFill>
              <a:latin typeface="Calibri"/>
              <a:ea typeface="Calibri"/>
              <a:cs typeface="Calibri"/>
              <a:sym typeface="Calibri"/>
            </a:endParaRPr>
          </a:p>
        </p:txBody>
      </p:sp>
      <p:sp>
        <p:nvSpPr>
          <p:cNvPr id="281" name="Google Shape;281;p14"/>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a:t>12</a:t>
            </a:fld>
            <a:endParaRPr dirty="0"/>
          </a:p>
        </p:txBody>
      </p:sp>
      <p:cxnSp>
        <p:nvCxnSpPr>
          <p:cNvPr id="282" name="Google Shape;282;p14"/>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367c5a2eee0_6_199"/>
          <p:cNvSpPr txBox="1"/>
          <p:nvPr/>
        </p:nvSpPr>
        <p:spPr>
          <a:xfrm>
            <a:off x="1355270" y="3651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hlink"/>
                </a:solidFill>
                <a:uFill>
                  <a:noFill/>
                </a:uFill>
                <a:latin typeface="Calibri"/>
                <a:ea typeface="Calibri"/>
                <a:cs typeface="Calibri"/>
                <a:sym typeface="Calibri"/>
                <a:hlinkClick r:id="rId3"/>
              </a:rPr>
              <a:t>Remote Access E-Library </a:t>
            </a:r>
            <a:r>
              <a:rPr lang="en-GB" sz="3000" b="1">
                <a:solidFill>
                  <a:schemeClr val="hlink"/>
                </a:solidFill>
                <a:uFill>
                  <a:noFill/>
                </a:uFill>
                <a:latin typeface="Calibri"/>
                <a:ea typeface="Calibri"/>
                <a:cs typeface="Calibri"/>
                <a:sym typeface="Calibri"/>
                <a:hlinkClick r:id="rId3"/>
              </a:rPr>
              <a:t>Service</a:t>
            </a:r>
            <a:endParaRPr sz="3000" b="1">
              <a:solidFill>
                <a:schemeClr val="dk1"/>
              </a:solidFill>
              <a:latin typeface="Calibri"/>
              <a:ea typeface="Calibri"/>
              <a:cs typeface="Calibri"/>
              <a:sym typeface="Calibri"/>
            </a:endParaRPr>
          </a:p>
        </p:txBody>
      </p:sp>
      <p:pic>
        <p:nvPicPr>
          <p:cNvPr id="289" name="Google Shape;289;g367c5a2eee0_6_199"/>
          <p:cNvPicPr preferRelativeResize="0"/>
          <p:nvPr/>
        </p:nvPicPr>
        <p:blipFill rotWithShape="1">
          <a:blip r:embed="rId4">
            <a:alphaModFix/>
          </a:blip>
          <a:srcRect/>
          <a:stretch/>
        </p:blipFill>
        <p:spPr>
          <a:xfrm>
            <a:off x="8237965" y="136408"/>
            <a:ext cx="3776942" cy="542936"/>
          </a:xfrm>
          <a:prstGeom prst="rect">
            <a:avLst/>
          </a:prstGeom>
          <a:noFill/>
          <a:ln>
            <a:noFill/>
          </a:ln>
        </p:spPr>
      </p:pic>
      <p:cxnSp>
        <p:nvCxnSpPr>
          <p:cNvPr id="290" name="Google Shape;290;g367c5a2eee0_6_199"/>
          <p:cNvCxnSpPr/>
          <p:nvPr/>
        </p:nvCxnSpPr>
        <p:spPr>
          <a:xfrm>
            <a:off x="9824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291" name="Google Shape;291;g367c5a2eee0_6_199"/>
          <p:cNvSpPr/>
          <p:nvPr/>
        </p:nvSpPr>
        <p:spPr>
          <a:xfrm>
            <a:off x="9791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2" name="Google Shape;292;g367c5a2eee0_6_199"/>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a:t>13</a:t>
            </a:fld>
            <a:endParaRPr dirty="0"/>
          </a:p>
        </p:txBody>
      </p:sp>
      <p:cxnSp>
        <p:nvCxnSpPr>
          <p:cNvPr id="293" name="Google Shape;293;g367c5a2eee0_6_199"/>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pic>
        <p:nvPicPr>
          <p:cNvPr id="294" name="Google Shape;294;g367c5a2eee0_6_199">
            <a:hlinkClick r:id="rId3"/>
          </p:cNvPr>
          <p:cNvPicPr preferRelativeResize="0"/>
          <p:nvPr/>
        </p:nvPicPr>
        <p:blipFill>
          <a:blip r:embed="rId5">
            <a:alphaModFix/>
          </a:blip>
          <a:stretch>
            <a:fillRect/>
          </a:stretch>
        </p:blipFill>
        <p:spPr>
          <a:xfrm>
            <a:off x="2753475" y="1141525"/>
            <a:ext cx="7044299" cy="51386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311a6dad9f6_0_25"/>
          <p:cNvSpPr/>
          <p:nvPr/>
        </p:nvSpPr>
        <p:spPr>
          <a:xfrm>
            <a:off x="1314575" y="1659600"/>
            <a:ext cx="9609900" cy="4847700"/>
          </a:xfrm>
          <a:prstGeom prst="snip2SameRect">
            <a:avLst>
              <a:gd name="adj1" fmla="val 16667"/>
              <a:gd name="adj2"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1" name="Google Shape;301;g311a6dad9f6_0_25"/>
          <p:cNvSpPr txBox="1">
            <a:spLocks noGrp="1"/>
          </p:cNvSpPr>
          <p:nvPr>
            <p:ph type="title"/>
          </p:nvPr>
        </p:nvSpPr>
        <p:spPr>
          <a:xfrm>
            <a:off x="838200" y="1071675"/>
            <a:ext cx="10515600" cy="5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GB" sz="3000"/>
              <a:t>Membership of National Bodies</a:t>
            </a:r>
            <a:endParaRPr sz="3000"/>
          </a:p>
        </p:txBody>
      </p:sp>
      <p:sp>
        <p:nvSpPr>
          <p:cNvPr id="302" name="Google Shape;302;g311a6dad9f6_0_25"/>
          <p:cNvSpPr txBox="1"/>
          <p:nvPr/>
        </p:nvSpPr>
        <p:spPr>
          <a:xfrm>
            <a:off x="1202870" y="3651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National Bodies Membership</a:t>
            </a:r>
            <a:endParaRPr sz="3600" b="1">
              <a:solidFill>
                <a:schemeClr val="dk1"/>
              </a:solidFill>
              <a:latin typeface="Calibri"/>
              <a:ea typeface="Calibri"/>
              <a:cs typeface="Calibri"/>
              <a:sym typeface="Calibri"/>
            </a:endParaRPr>
          </a:p>
        </p:txBody>
      </p:sp>
      <p:pic>
        <p:nvPicPr>
          <p:cNvPr id="303" name="Google Shape;303;g311a6dad9f6_0_25"/>
          <p:cNvPicPr preferRelativeResize="0"/>
          <p:nvPr/>
        </p:nvPicPr>
        <p:blipFill rotWithShape="1">
          <a:blip r:embed="rId3">
            <a:alphaModFix/>
          </a:blip>
          <a:srcRect/>
          <a:stretch/>
        </p:blipFill>
        <p:spPr>
          <a:xfrm>
            <a:off x="8085565" y="136408"/>
            <a:ext cx="3776942" cy="542936"/>
          </a:xfrm>
          <a:prstGeom prst="rect">
            <a:avLst/>
          </a:prstGeom>
          <a:noFill/>
          <a:ln>
            <a:noFill/>
          </a:ln>
        </p:spPr>
      </p:pic>
      <p:cxnSp>
        <p:nvCxnSpPr>
          <p:cNvPr id="304" name="Google Shape;304;g311a6dad9f6_0_25"/>
          <p:cNvCxnSpPr/>
          <p:nvPr/>
        </p:nvCxnSpPr>
        <p:spPr>
          <a:xfrm>
            <a:off x="8300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305" name="Google Shape;305;g311a6dad9f6_0_25"/>
          <p:cNvSpPr/>
          <p:nvPr/>
        </p:nvSpPr>
        <p:spPr>
          <a:xfrm>
            <a:off x="8267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6" name="Google Shape;306;g311a6dad9f6_0_25">
            <a:hlinkClick r:id="rId4"/>
          </p:cNvPr>
          <p:cNvPicPr preferRelativeResize="0"/>
          <p:nvPr/>
        </p:nvPicPr>
        <p:blipFill rotWithShape="1">
          <a:blip r:embed="rId5">
            <a:alphaModFix/>
          </a:blip>
          <a:srcRect/>
          <a:stretch/>
        </p:blipFill>
        <p:spPr>
          <a:xfrm>
            <a:off x="4569775" y="1783350"/>
            <a:ext cx="2796125" cy="911975"/>
          </a:xfrm>
          <a:prstGeom prst="rect">
            <a:avLst/>
          </a:prstGeom>
          <a:noFill/>
          <a:ln w="19050" cap="flat" cmpd="sng">
            <a:solidFill>
              <a:srgbClr val="0000FF"/>
            </a:solidFill>
            <a:prstDash val="solid"/>
            <a:round/>
            <a:headEnd type="none" w="sm" len="sm"/>
            <a:tailEnd type="none" w="sm" len="sm"/>
          </a:ln>
        </p:spPr>
      </p:pic>
      <p:pic>
        <p:nvPicPr>
          <p:cNvPr id="307" name="Google Shape;307;g311a6dad9f6_0_25">
            <a:hlinkClick r:id="rId6"/>
          </p:cNvPr>
          <p:cNvPicPr preferRelativeResize="0"/>
          <p:nvPr/>
        </p:nvPicPr>
        <p:blipFill rotWithShape="1">
          <a:blip r:embed="rId7">
            <a:alphaModFix/>
          </a:blip>
          <a:srcRect/>
          <a:stretch/>
        </p:blipFill>
        <p:spPr>
          <a:xfrm>
            <a:off x="1603650" y="3023525"/>
            <a:ext cx="2305325" cy="911975"/>
          </a:xfrm>
          <a:prstGeom prst="rect">
            <a:avLst/>
          </a:prstGeom>
          <a:noFill/>
          <a:ln w="19050" cap="flat" cmpd="sng">
            <a:solidFill>
              <a:srgbClr val="0000FF"/>
            </a:solidFill>
            <a:prstDash val="solid"/>
            <a:round/>
            <a:headEnd type="none" w="sm" len="sm"/>
            <a:tailEnd type="none" w="sm" len="sm"/>
          </a:ln>
        </p:spPr>
      </p:pic>
      <p:pic>
        <p:nvPicPr>
          <p:cNvPr id="308" name="Google Shape;308;g311a6dad9f6_0_25">
            <a:hlinkClick r:id="rId8"/>
          </p:cNvPr>
          <p:cNvPicPr preferRelativeResize="0"/>
          <p:nvPr/>
        </p:nvPicPr>
        <p:blipFill rotWithShape="1">
          <a:blip r:embed="rId9">
            <a:alphaModFix/>
          </a:blip>
          <a:srcRect/>
          <a:stretch/>
        </p:blipFill>
        <p:spPr>
          <a:xfrm>
            <a:off x="8067850" y="3029385"/>
            <a:ext cx="2495125" cy="952474"/>
          </a:xfrm>
          <a:prstGeom prst="rect">
            <a:avLst/>
          </a:prstGeom>
          <a:noFill/>
          <a:ln w="19050" cap="flat" cmpd="sng">
            <a:solidFill>
              <a:srgbClr val="0000FF"/>
            </a:solidFill>
            <a:prstDash val="solid"/>
            <a:round/>
            <a:headEnd type="none" w="sm" len="sm"/>
            <a:tailEnd type="none" w="sm" len="sm"/>
          </a:ln>
        </p:spPr>
      </p:pic>
      <p:pic>
        <p:nvPicPr>
          <p:cNvPr id="309" name="Google Shape;309;g311a6dad9f6_0_25">
            <a:hlinkClick r:id="rId10"/>
          </p:cNvPr>
          <p:cNvPicPr preferRelativeResize="0"/>
          <p:nvPr/>
        </p:nvPicPr>
        <p:blipFill rotWithShape="1">
          <a:blip r:embed="rId11">
            <a:alphaModFix/>
          </a:blip>
          <a:srcRect/>
          <a:stretch/>
        </p:blipFill>
        <p:spPr>
          <a:xfrm>
            <a:off x="1626175" y="4322050"/>
            <a:ext cx="2305325" cy="870150"/>
          </a:xfrm>
          <a:prstGeom prst="rect">
            <a:avLst/>
          </a:prstGeom>
          <a:noFill/>
          <a:ln w="19050" cap="flat" cmpd="sng">
            <a:solidFill>
              <a:srgbClr val="274E13"/>
            </a:solidFill>
            <a:prstDash val="solid"/>
            <a:round/>
            <a:headEnd type="none" w="sm" len="sm"/>
            <a:tailEnd type="none" w="sm" len="sm"/>
          </a:ln>
        </p:spPr>
      </p:pic>
      <p:pic>
        <p:nvPicPr>
          <p:cNvPr id="310" name="Google Shape;310;g311a6dad9f6_0_25">
            <a:hlinkClick r:id="rId12"/>
          </p:cNvPr>
          <p:cNvPicPr preferRelativeResize="0"/>
          <p:nvPr/>
        </p:nvPicPr>
        <p:blipFill rotWithShape="1">
          <a:blip r:embed="rId13">
            <a:alphaModFix/>
          </a:blip>
          <a:srcRect/>
          <a:stretch/>
        </p:blipFill>
        <p:spPr>
          <a:xfrm>
            <a:off x="4796900" y="4339750"/>
            <a:ext cx="2398000" cy="870150"/>
          </a:xfrm>
          <a:prstGeom prst="rect">
            <a:avLst/>
          </a:prstGeom>
          <a:noFill/>
          <a:ln w="19050" cap="flat" cmpd="sng">
            <a:solidFill>
              <a:srgbClr val="0000FF"/>
            </a:solidFill>
            <a:prstDash val="solid"/>
            <a:round/>
            <a:headEnd type="none" w="sm" len="sm"/>
            <a:tailEnd type="none" w="sm" len="sm"/>
          </a:ln>
        </p:spPr>
      </p:pic>
      <p:pic>
        <p:nvPicPr>
          <p:cNvPr id="311" name="Google Shape;311;g311a6dad9f6_0_25">
            <a:hlinkClick r:id="rId14"/>
          </p:cNvPr>
          <p:cNvPicPr preferRelativeResize="0"/>
          <p:nvPr/>
        </p:nvPicPr>
        <p:blipFill rotWithShape="1">
          <a:blip r:embed="rId15">
            <a:alphaModFix/>
          </a:blip>
          <a:srcRect/>
          <a:stretch/>
        </p:blipFill>
        <p:spPr>
          <a:xfrm>
            <a:off x="4819350" y="5523250"/>
            <a:ext cx="2398000" cy="911975"/>
          </a:xfrm>
          <a:prstGeom prst="rect">
            <a:avLst/>
          </a:prstGeom>
          <a:noFill/>
          <a:ln w="28575" cap="flat" cmpd="sng">
            <a:solidFill>
              <a:srgbClr val="274E13"/>
            </a:solidFill>
            <a:prstDash val="solid"/>
            <a:round/>
            <a:headEnd type="none" w="sm" len="sm"/>
            <a:tailEnd type="none" w="sm" len="sm"/>
          </a:ln>
        </p:spPr>
      </p:pic>
      <p:pic>
        <p:nvPicPr>
          <p:cNvPr id="312" name="Google Shape;312;g311a6dad9f6_0_25">
            <a:hlinkClick r:id="rId16"/>
          </p:cNvPr>
          <p:cNvPicPr preferRelativeResize="0"/>
          <p:nvPr/>
        </p:nvPicPr>
        <p:blipFill rotWithShape="1">
          <a:blip r:embed="rId17">
            <a:alphaModFix/>
          </a:blip>
          <a:srcRect/>
          <a:stretch/>
        </p:blipFill>
        <p:spPr>
          <a:xfrm>
            <a:off x="4779025" y="3037850"/>
            <a:ext cx="2398000" cy="988550"/>
          </a:xfrm>
          <a:prstGeom prst="rect">
            <a:avLst/>
          </a:prstGeom>
          <a:noFill/>
          <a:ln w="19050" cap="flat" cmpd="sng">
            <a:solidFill>
              <a:srgbClr val="0000FF"/>
            </a:solidFill>
            <a:prstDash val="solid"/>
            <a:round/>
            <a:headEnd type="none" w="sm" len="sm"/>
            <a:tailEnd type="none" w="sm" len="sm"/>
          </a:ln>
        </p:spPr>
      </p:pic>
      <p:pic>
        <p:nvPicPr>
          <p:cNvPr id="313" name="Google Shape;313;g311a6dad9f6_0_25">
            <a:hlinkClick r:id="rId18"/>
          </p:cNvPr>
          <p:cNvPicPr preferRelativeResize="0"/>
          <p:nvPr/>
        </p:nvPicPr>
        <p:blipFill rotWithShape="1">
          <a:blip r:embed="rId19">
            <a:alphaModFix/>
          </a:blip>
          <a:srcRect/>
          <a:stretch/>
        </p:blipFill>
        <p:spPr>
          <a:xfrm>
            <a:off x="8060300" y="4322050"/>
            <a:ext cx="2584625" cy="905442"/>
          </a:xfrm>
          <a:prstGeom prst="rect">
            <a:avLst/>
          </a:prstGeom>
          <a:noFill/>
          <a:ln w="9525" cap="flat" cmpd="sng">
            <a:solidFill>
              <a:srgbClr val="FFFF00"/>
            </a:solidFill>
            <a:prstDash val="solid"/>
            <a:round/>
            <a:headEnd type="none" w="sm" len="sm"/>
            <a:tailEnd type="none" w="sm" len="sm"/>
          </a:ln>
        </p:spPr>
      </p:pic>
      <p:sp>
        <p:nvSpPr>
          <p:cNvPr id="314" name="Google Shape;314;g311a6dad9f6_0_25"/>
          <p:cNvSpPr txBox="1">
            <a:spLocks noGrp="1"/>
          </p:cNvSpPr>
          <p:nvPr>
            <p:ph type="sldNum" idx="12"/>
          </p:nvPr>
        </p:nvSpPr>
        <p:spPr>
          <a:xfrm>
            <a:off x="1273725" y="65087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a:t>14</a:t>
            </a:fld>
            <a:endParaRPr dirty="0"/>
          </a:p>
        </p:txBody>
      </p:sp>
      <p:cxnSp>
        <p:nvCxnSpPr>
          <p:cNvPr id="315" name="Google Shape;315;g311a6dad9f6_0_25"/>
          <p:cNvCxnSpPr/>
          <p:nvPr/>
        </p:nvCxnSpPr>
        <p:spPr>
          <a:xfrm>
            <a:off x="1273725" y="65710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31407961f21_1_33"/>
          <p:cNvSpPr txBox="1"/>
          <p:nvPr/>
        </p:nvSpPr>
        <p:spPr>
          <a:xfrm>
            <a:off x="1355270" y="365125"/>
            <a:ext cx="9998400" cy="624000"/>
          </a:xfrm>
          <a:prstGeom prst="rect">
            <a:avLst/>
          </a:prstGeom>
          <a:noFill/>
          <a:ln>
            <a:noFill/>
          </a:ln>
        </p:spPr>
        <p:txBody>
          <a:bodyPr spcFirstLastPara="1" wrap="square" lIns="91425" tIns="45700" rIns="91425" bIns="45700" anchor="ctr" anchorCtr="0">
            <a:normAutofit fontScale="70000" lnSpcReduction="20000"/>
          </a:bodyPr>
          <a:lstStyle/>
          <a:p>
            <a:pPr marL="0" marR="0" lvl="0" indent="0" algn="l" rtl="0">
              <a:lnSpc>
                <a:spcPct val="90000"/>
              </a:lnSpc>
              <a:spcBef>
                <a:spcPts val="0"/>
              </a:spcBef>
              <a:spcAft>
                <a:spcPts val="0"/>
              </a:spcAft>
              <a:buClr>
                <a:schemeClr val="dk1"/>
              </a:buClr>
              <a:buSzPts val="4400"/>
              <a:buFont typeface="Calibri"/>
              <a:buNone/>
            </a:pPr>
            <a:r>
              <a:rPr lang="en-GB" sz="3600" b="1" dirty="0">
                <a:solidFill>
                  <a:schemeClr val="hlink"/>
                </a:solidFill>
                <a:uFill>
                  <a:noFill/>
                </a:uFill>
                <a:latin typeface="Calibri"/>
                <a:ea typeface="Calibri"/>
                <a:cs typeface="Calibri"/>
                <a:sym typeface="Calibri"/>
                <a:hlinkClick r:id="rId3"/>
              </a:rPr>
              <a:t>Circulation Service </a:t>
            </a:r>
            <a:r>
              <a:rPr lang="en-GB" sz="3600" b="1" dirty="0">
                <a:latin typeface="Calibri"/>
                <a:ea typeface="Calibri"/>
                <a:cs typeface="Calibri"/>
                <a:sym typeface="Calibri"/>
              </a:rPr>
              <a:t>								</a:t>
            </a:r>
            <a:r>
              <a:rPr lang="en-GB" sz="1200" b="1" u="sng" dirty="0">
                <a:solidFill>
                  <a:srgbClr val="EFEFE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Usage Statistics</a:t>
            </a:r>
            <a:endParaRPr sz="1200" b="1" dirty="0">
              <a:solidFill>
                <a:srgbClr val="EFEFEF"/>
              </a:solidFill>
              <a:latin typeface="Calibri"/>
              <a:ea typeface="Calibri"/>
              <a:cs typeface="Calibri"/>
              <a:sym typeface="Calibri"/>
            </a:endParaRPr>
          </a:p>
        </p:txBody>
      </p:sp>
      <p:pic>
        <p:nvPicPr>
          <p:cNvPr id="322" name="Google Shape;322;g31407961f21_1_33"/>
          <p:cNvPicPr preferRelativeResize="0"/>
          <p:nvPr/>
        </p:nvPicPr>
        <p:blipFill rotWithShape="1">
          <a:blip r:embed="rId5">
            <a:alphaModFix/>
          </a:blip>
          <a:srcRect/>
          <a:stretch/>
        </p:blipFill>
        <p:spPr>
          <a:xfrm>
            <a:off x="8237965" y="136408"/>
            <a:ext cx="3776942" cy="542936"/>
          </a:xfrm>
          <a:prstGeom prst="rect">
            <a:avLst/>
          </a:prstGeom>
          <a:noFill/>
          <a:ln>
            <a:noFill/>
          </a:ln>
        </p:spPr>
      </p:pic>
      <p:cxnSp>
        <p:nvCxnSpPr>
          <p:cNvPr id="323" name="Google Shape;323;g31407961f21_1_33"/>
          <p:cNvCxnSpPr/>
          <p:nvPr/>
        </p:nvCxnSpPr>
        <p:spPr>
          <a:xfrm>
            <a:off x="9824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324" name="Google Shape;324;g31407961f21_1_33"/>
          <p:cNvSpPr/>
          <p:nvPr/>
        </p:nvSpPr>
        <p:spPr>
          <a:xfrm>
            <a:off x="9791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5" name="Google Shape;325;g31407961f21_1_33"/>
          <p:cNvPicPr preferRelativeResize="0"/>
          <p:nvPr/>
        </p:nvPicPr>
        <p:blipFill>
          <a:blip r:embed="rId6">
            <a:alphaModFix/>
          </a:blip>
          <a:stretch>
            <a:fillRect/>
          </a:stretch>
        </p:blipFill>
        <p:spPr>
          <a:xfrm>
            <a:off x="830025" y="1933825"/>
            <a:ext cx="10530649" cy="4127400"/>
          </a:xfrm>
          <a:prstGeom prst="rect">
            <a:avLst/>
          </a:prstGeom>
          <a:noFill/>
          <a:ln>
            <a:noFill/>
          </a:ln>
        </p:spPr>
      </p:pic>
      <p:sp>
        <p:nvSpPr>
          <p:cNvPr id="326" name="Google Shape;326;g31407961f21_1_33"/>
          <p:cNvSpPr txBox="1"/>
          <p:nvPr/>
        </p:nvSpPr>
        <p:spPr>
          <a:xfrm>
            <a:off x="2215225" y="1456200"/>
            <a:ext cx="2435700" cy="404400"/>
          </a:xfrm>
          <a:prstGeom prst="rect">
            <a:avLst/>
          </a:prstGeom>
          <a:solidFill>
            <a:srgbClr val="D9D9D9"/>
          </a:solidFill>
          <a:ln w="9525" cap="flat" cmpd="sng">
            <a:solidFill>
              <a:srgbClr val="B6D7A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dk1"/>
                </a:solidFill>
                <a:latin typeface="Calibri"/>
                <a:ea typeface="Calibri"/>
                <a:cs typeface="Calibri"/>
                <a:sym typeface="Calibri"/>
              </a:rPr>
              <a:t>Membership Page</a:t>
            </a:r>
            <a:endParaRPr sz="2000">
              <a:solidFill>
                <a:schemeClr val="dk1"/>
              </a:solidFill>
              <a:latin typeface="Calibri"/>
              <a:ea typeface="Calibri"/>
              <a:cs typeface="Calibri"/>
              <a:sym typeface="Calibri"/>
            </a:endParaRPr>
          </a:p>
        </p:txBody>
      </p:sp>
      <p:sp>
        <p:nvSpPr>
          <p:cNvPr id="327" name="Google Shape;327;g31407961f21_1_33"/>
          <p:cNvSpPr txBox="1"/>
          <p:nvPr/>
        </p:nvSpPr>
        <p:spPr>
          <a:xfrm>
            <a:off x="7820349" y="1456200"/>
            <a:ext cx="2332200" cy="404400"/>
          </a:xfrm>
          <a:prstGeom prst="rect">
            <a:avLst/>
          </a:prstGeom>
          <a:solidFill>
            <a:srgbClr val="D9D9D9"/>
          </a:solidFill>
          <a:ln w="9525" cap="flat" cmpd="sng">
            <a:solidFill>
              <a:srgbClr val="B6D7A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dk1"/>
                </a:solidFill>
                <a:latin typeface="Calibri"/>
                <a:ea typeface="Calibri"/>
                <a:cs typeface="Calibri"/>
                <a:sym typeface="Calibri"/>
              </a:rPr>
              <a:t>Circulation Policy</a:t>
            </a:r>
            <a:endParaRPr sz="2000">
              <a:solidFill>
                <a:schemeClr val="dk1"/>
              </a:solidFill>
              <a:latin typeface="Calibri"/>
              <a:ea typeface="Calibri"/>
              <a:cs typeface="Calibri"/>
              <a:sym typeface="Calibri"/>
            </a:endParaRPr>
          </a:p>
        </p:txBody>
      </p:sp>
      <p:sp>
        <p:nvSpPr>
          <p:cNvPr id="328" name="Google Shape;328;g31407961f21_1_33"/>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a:t>15</a:t>
            </a:fld>
            <a:endParaRPr dirty="0"/>
          </a:p>
        </p:txBody>
      </p:sp>
      <p:cxnSp>
        <p:nvCxnSpPr>
          <p:cNvPr id="329" name="Google Shape;329;g31407961f21_1_33"/>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cxnSp>
        <p:nvCxnSpPr>
          <p:cNvPr id="330" name="Google Shape;330;g31407961f21_1_33"/>
          <p:cNvCxnSpPr/>
          <p:nvPr/>
        </p:nvCxnSpPr>
        <p:spPr>
          <a:xfrm>
            <a:off x="6112425" y="1221825"/>
            <a:ext cx="10800" cy="5211000"/>
          </a:xfrm>
          <a:prstGeom prst="straightConnector1">
            <a:avLst/>
          </a:prstGeom>
          <a:noFill/>
          <a:ln w="28575" cap="flat" cmpd="sng">
            <a:solidFill>
              <a:schemeClr val="dk2"/>
            </a:solidFill>
            <a:prstDash val="solid"/>
            <a:round/>
            <a:headEnd type="none" w="med" len="med"/>
            <a:tailEnd type="none" w="med" len="med"/>
          </a:ln>
        </p:spPr>
      </p:cxnSp>
      <p:sp>
        <p:nvSpPr>
          <p:cNvPr id="331" name="Google Shape;331;g31407961f21_1_33"/>
          <p:cNvSpPr txBox="1"/>
          <p:nvPr/>
        </p:nvSpPr>
        <p:spPr>
          <a:xfrm>
            <a:off x="8237975" y="5768125"/>
            <a:ext cx="1914600" cy="2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solidFill>
                  <a:schemeClr val="dk1"/>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With Two times Renewal Option</a:t>
            </a:r>
            <a:endParaRPr sz="9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g3174cfb5d92_2_13">
            <a:hlinkClick r:id="rId3"/>
          </p:cNvPr>
          <p:cNvPicPr preferRelativeResize="0"/>
          <p:nvPr/>
        </p:nvPicPr>
        <p:blipFill>
          <a:blip r:embed="rId4">
            <a:alphaModFix/>
          </a:blip>
          <a:stretch>
            <a:fillRect/>
          </a:stretch>
        </p:blipFill>
        <p:spPr>
          <a:xfrm>
            <a:off x="589950" y="1040300"/>
            <a:ext cx="10763848" cy="5047279"/>
          </a:xfrm>
          <a:prstGeom prst="rect">
            <a:avLst/>
          </a:prstGeom>
          <a:noFill/>
          <a:ln>
            <a:noFill/>
          </a:ln>
        </p:spPr>
      </p:pic>
      <p:sp>
        <p:nvSpPr>
          <p:cNvPr id="338" name="Google Shape;338;g3174cfb5d92_2_13"/>
          <p:cNvSpPr txBox="1"/>
          <p:nvPr/>
        </p:nvSpPr>
        <p:spPr>
          <a:xfrm>
            <a:off x="3862550" y="5991250"/>
            <a:ext cx="44499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500">
                <a:solidFill>
                  <a:schemeClr val="dk1"/>
                </a:solidFill>
                <a:latin typeface="Calibri"/>
                <a:ea typeface="Calibri"/>
                <a:cs typeface="Calibri"/>
                <a:sym typeface="Calibri"/>
              </a:rPr>
              <a:t>Students searching library books of their interest</a:t>
            </a:r>
            <a:endParaRPr sz="1500">
              <a:solidFill>
                <a:schemeClr val="dk1"/>
              </a:solidFill>
              <a:latin typeface="Calibri"/>
              <a:ea typeface="Calibri"/>
              <a:cs typeface="Calibri"/>
              <a:sym typeface="Calibri"/>
            </a:endParaRPr>
          </a:p>
        </p:txBody>
      </p:sp>
      <p:sp>
        <p:nvSpPr>
          <p:cNvPr id="339" name="Google Shape;339;g3174cfb5d92_2_13"/>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a:t>16</a:t>
            </a:fld>
            <a:endParaRPr dirty="0"/>
          </a:p>
        </p:txBody>
      </p:sp>
      <p:cxnSp>
        <p:nvCxnSpPr>
          <p:cNvPr id="340" name="Google Shape;340;g3174cfb5d92_2_13"/>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
        <p:nvSpPr>
          <p:cNvPr id="341" name="Google Shape;341;g3174cfb5d92_2_13"/>
          <p:cNvSpPr txBox="1"/>
          <p:nvPr/>
        </p:nvSpPr>
        <p:spPr>
          <a:xfrm>
            <a:off x="945745" y="328800"/>
            <a:ext cx="9998400" cy="624000"/>
          </a:xfrm>
          <a:prstGeom prst="rect">
            <a:avLst/>
          </a:prstGeom>
          <a:noFill/>
          <a:ln>
            <a:noFill/>
          </a:ln>
        </p:spPr>
        <p:txBody>
          <a:bodyPr spcFirstLastPara="1" wrap="square" lIns="91425" tIns="45700" rIns="91425" bIns="45700" anchor="ctr" anchorCtr="0">
            <a:normAutofit fontScale="92500"/>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OPAC</a:t>
            </a:r>
            <a:r>
              <a:rPr lang="en-GB" sz="2800">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(Online Public Access Catalogue)</a:t>
            </a:r>
            <a:r>
              <a:rPr lang="en-GB" sz="3600" b="1">
                <a:latin typeface="Calibri"/>
                <a:ea typeface="Calibri"/>
                <a:cs typeface="Calibri"/>
                <a:sym typeface="Calibri"/>
              </a:rPr>
              <a:t> </a:t>
            </a:r>
            <a:r>
              <a:rPr lang="en-GB" sz="2500" b="1">
                <a:latin typeface="Calibri"/>
                <a:ea typeface="Calibri"/>
                <a:cs typeface="Calibri"/>
                <a:sym typeface="Calibri"/>
              </a:rPr>
              <a:t>Service</a:t>
            </a:r>
            <a:r>
              <a:rPr lang="en-GB" sz="3600" b="1">
                <a:latin typeface="Calibri"/>
                <a:ea typeface="Calibri"/>
                <a:cs typeface="Calibri"/>
                <a:sym typeface="Calibri"/>
              </a:rPr>
              <a:t>				</a:t>
            </a:r>
            <a:r>
              <a:rPr lang="en-GB" sz="1200" b="1" u="sng">
                <a:solidFill>
                  <a:srgbClr val="F3F3F3"/>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Foot-Falls</a:t>
            </a:r>
            <a:endParaRPr sz="1200" b="1">
              <a:solidFill>
                <a:srgbClr val="F3F3F3"/>
              </a:solidFill>
              <a:latin typeface="Calibri"/>
              <a:ea typeface="Calibri"/>
              <a:cs typeface="Calibri"/>
              <a:sym typeface="Calibri"/>
            </a:endParaRPr>
          </a:p>
        </p:txBody>
      </p:sp>
      <p:pic>
        <p:nvPicPr>
          <p:cNvPr id="342" name="Google Shape;342;g3174cfb5d92_2_13"/>
          <p:cNvPicPr preferRelativeResize="0"/>
          <p:nvPr/>
        </p:nvPicPr>
        <p:blipFill rotWithShape="1">
          <a:blip r:embed="rId6">
            <a:alphaModFix/>
          </a:blip>
          <a:srcRect/>
          <a:stretch/>
        </p:blipFill>
        <p:spPr>
          <a:xfrm>
            <a:off x="7828440" y="100083"/>
            <a:ext cx="3776942" cy="542936"/>
          </a:xfrm>
          <a:prstGeom prst="rect">
            <a:avLst/>
          </a:prstGeom>
          <a:noFill/>
          <a:ln>
            <a:noFill/>
          </a:ln>
        </p:spPr>
      </p:pic>
      <p:cxnSp>
        <p:nvCxnSpPr>
          <p:cNvPr id="343" name="Google Shape;343;g3174cfb5d92_2_13"/>
          <p:cNvCxnSpPr/>
          <p:nvPr/>
        </p:nvCxnSpPr>
        <p:spPr>
          <a:xfrm>
            <a:off x="572911" y="952787"/>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344" name="Google Shape;344;g3174cfb5d92_2_13"/>
          <p:cNvSpPr/>
          <p:nvPr/>
        </p:nvSpPr>
        <p:spPr>
          <a:xfrm>
            <a:off x="569615" y="628751"/>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2"/>
          <p:cNvSpPr txBox="1"/>
          <p:nvPr/>
        </p:nvSpPr>
        <p:spPr>
          <a:xfrm>
            <a:off x="1355270" y="441325"/>
            <a:ext cx="9998400" cy="624000"/>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90000"/>
              </a:lnSpc>
              <a:spcBef>
                <a:spcPts val="0"/>
              </a:spcBef>
              <a:spcAft>
                <a:spcPts val="0"/>
              </a:spcAft>
              <a:buClr>
                <a:schemeClr val="dk1"/>
              </a:buClr>
              <a:buSzPct val="114285"/>
              <a:buFont typeface="Calibri"/>
              <a:buNone/>
            </a:pPr>
            <a:r>
              <a:rPr lang="en-GB" sz="3850" b="1">
                <a:solidFill>
                  <a:schemeClr val="dk1"/>
                </a:solidFill>
                <a:latin typeface="Calibri"/>
                <a:ea typeface="Calibri"/>
                <a:cs typeface="Calibri"/>
                <a:sym typeface="Calibri"/>
              </a:rPr>
              <a:t>Periodical Service</a:t>
            </a:r>
            <a:r>
              <a:rPr lang="en-GB" sz="4400" b="1">
                <a:solidFill>
                  <a:schemeClr val="dk1"/>
                </a:solidFill>
                <a:latin typeface="Calibri"/>
                <a:ea typeface="Calibri"/>
                <a:cs typeface="Calibri"/>
                <a:sym typeface="Calibri"/>
              </a:rPr>
              <a:t> </a:t>
            </a:r>
            <a:r>
              <a:rPr lang="en-GB" sz="2500">
                <a:solidFill>
                  <a:srgbClr val="0000FF"/>
                </a:solidFill>
                <a:latin typeface="Calibri"/>
                <a:ea typeface="Calibri"/>
                <a:cs typeface="Calibri"/>
                <a:sym typeface="Calibri"/>
              </a:rPr>
              <a:t>(Journals, Magazines, E-Resources, Databases etc.)</a:t>
            </a:r>
            <a:endParaRPr sz="4400" b="1">
              <a:solidFill>
                <a:srgbClr val="0000FF"/>
              </a:solidFill>
              <a:latin typeface="Calibri"/>
              <a:ea typeface="Calibri"/>
              <a:cs typeface="Calibri"/>
              <a:sym typeface="Calibri"/>
            </a:endParaRPr>
          </a:p>
        </p:txBody>
      </p:sp>
      <p:pic>
        <p:nvPicPr>
          <p:cNvPr id="350" name="Google Shape;350;p12"/>
          <p:cNvPicPr preferRelativeResize="0"/>
          <p:nvPr/>
        </p:nvPicPr>
        <p:blipFill rotWithShape="1">
          <a:blip r:embed="rId3">
            <a:alphaModFix/>
          </a:blip>
          <a:srcRect/>
          <a:stretch/>
        </p:blipFill>
        <p:spPr>
          <a:xfrm>
            <a:off x="8237965" y="136408"/>
            <a:ext cx="3776941" cy="542936"/>
          </a:xfrm>
          <a:prstGeom prst="rect">
            <a:avLst/>
          </a:prstGeom>
          <a:noFill/>
          <a:ln>
            <a:noFill/>
          </a:ln>
        </p:spPr>
      </p:pic>
      <p:cxnSp>
        <p:nvCxnSpPr>
          <p:cNvPr id="351" name="Google Shape;351;p12"/>
          <p:cNvCxnSpPr/>
          <p:nvPr/>
        </p:nvCxnSpPr>
        <p:spPr>
          <a:xfrm>
            <a:off x="982436" y="989112"/>
            <a:ext cx="10921093" cy="0"/>
          </a:xfrm>
          <a:prstGeom prst="straightConnector1">
            <a:avLst/>
          </a:prstGeom>
          <a:noFill/>
          <a:ln w="25400" cap="flat" cmpd="sng">
            <a:solidFill>
              <a:srgbClr val="0060AA"/>
            </a:solidFill>
            <a:prstDash val="solid"/>
            <a:miter lim="800000"/>
            <a:headEnd type="none" w="sm" len="sm"/>
            <a:tailEnd type="none" w="sm" len="sm"/>
          </a:ln>
        </p:spPr>
      </p:cxnSp>
      <p:sp>
        <p:nvSpPr>
          <p:cNvPr id="352" name="Google Shape;352;p12"/>
          <p:cNvSpPr/>
          <p:nvPr/>
        </p:nvSpPr>
        <p:spPr>
          <a:xfrm>
            <a:off x="979140" y="665076"/>
            <a:ext cx="251520" cy="324036"/>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12"/>
          <p:cNvSpPr txBox="1"/>
          <p:nvPr/>
        </p:nvSpPr>
        <p:spPr>
          <a:xfrm>
            <a:off x="1817350" y="937675"/>
            <a:ext cx="8433000" cy="480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i="0" strike="noStrike" cap="none">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National &amp; International Print Journals in various Stream</a:t>
            </a:r>
            <a:endParaRPr sz="2500" i="0" strike="noStrike" cap="none">
              <a:solidFill>
                <a:schemeClr val="dk1"/>
              </a:solidFill>
              <a:latin typeface="Calibri"/>
              <a:ea typeface="Calibri"/>
              <a:cs typeface="Calibri"/>
              <a:sym typeface="Calibri"/>
            </a:endParaRPr>
          </a:p>
        </p:txBody>
      </p:sp>
      <p:sp>
        <p:nvSpPr>
          <p:cNvPr id="354" name="Google Shape;354;p12"/>
          <p:cNvSpPr txBox="1"/>
          <p:nvPr/>
        </p:nvSpPr>
        <p:spPr>
          <a:xfrm>
            <a:off x="1993300" y="1348400"/>
            <a:ext cx="8203800" cy="48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500">
                <a:solidFill>
                  <a:schemeClr val="dk1"/>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Thousands of Electronic Resources in various Stream</a:t>
            </a:r>
            <a:endParaRPr sz="2500" i="0" u="none" strike="noStrike" cap="none">
              <a:solidFill>
                <a:schemeClr val="dk1"/>
              </a:solidFill>
              <a:latin typeface="Calibri"/>
              <a:ea typeface="Calibri"/>
              <a:cs typeface="Calibri"/>
              <a:sym typeface="Calibri"/>
            </a:endParaRPr>
          </a:p>
        </p:txBody>
      </p:sp>
      <p:pic>
        <p:nvPicPr>
          <p:cNvPr id="355" name="Google Shape;355;p12"/>
          <p:cNvPicPr preferRelativeResize="0"/>
          <p:nvPr/>
        </p:nvPicPr>
        <p:blipFill>
          <a:blip r:embed="rId6">
            <a:alphaModFix/>
          </a:blip>
          <a:stretch>
            <a:fillRect/>
          </a:stretch>
        </p:blipFill>
        <p:spPr>
          <a:xfrm>
            <a:off x="1273725" y="1924925"/>
            <a:ext cx="10003801" cy="4222251"/>
          </a:xfrm>
          <a:prstGeom prst="rect">
            <a:avLst/>
          </a:prstGeom>
          <a:noFill/>
          <a:ln w="9525" cap="flat" cmpd="sng">
            <a:solidFill>
              <a:schemeClr val="dk1"/>
            </a:solidFill>
            <a:prstDash val="solid"/>
            <a:round/>
            <a:headEnd type="none" w="sm" len="sm"/>
            <a:tailEnd type="none" w="sm" len="sm"/>
          </a:ln>
        </p:spPr>
      </p:pic>
      <p:sp>
        <p:nvSpPr>
          <p:cNvPr id="356" name="Google Shape;356;p12"/>
          <p:cNvSpPr txBox="1"/>
          <p:nvPr/>
        </p:nvSpPr>
        <p:spPr>
          <a:xfrm>
            <a:off x="4349825" y="6068825"/>
            <a:ext cx="3962700" cy="22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1"/>
                </a:solidFill>
                <a:latin typeface="Calibri"/>
                <a:ea typeface="Calibri"/>
                <a:cs typeface="Calibri"/>
                <a:sym typeface="Calibri"/>
              </a:rPr>
              <a:t>Periodicals displayed in the Periodical Section</a:t>
            </a:r>
            <a:endParaRPr sz="1500">
              <a:solidFill>
                <a:schemeClr val="dk1"/>
              </a:solidFill>
              <a:latin typeface="Calibri"/>
              <a:ea typeface="Calibri"/>
              <a:cs typeface="Calibri"/>
              <a:sym typeface="Calibri"/>
            </a:endParaRPr>
          </a:p>
        </p:txBody>
      </p:sp>
      <p:sp>
        <p:nvSpPr>
          <p:cNvPr id="357" name="Google Shape;357;p12"/>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a:t>17</a:t>
            </a:fld>
            <a:endParaRPr dirty="0"/>
          </a:p>
        </p:txBody>
      </p:sp>
      <p:cxnSp>
        <p:nvCxnSpPr>
          <p:cNvPr id="358" name="Google Shape;358;p12"/>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3"/>
          <p:cNvPicPr preferRelativeResize="0"/>
          <p:nvPr/>
        </p:nvPicPr>
        <p:blipFill>
          <a:blip r:embed="rId3">
            <a:alphaModFix/>
          </a:blip>
          <a:stretch>
            <a:fillRect/>
          </a:stretch>
        </p:blipFill>
        <p:spPr>
          <a:xfrm>
            <a:off x="1271300" y="1567750"/>
            <a:ext cx="9998525" cy="4483707"/>
          </a:xfrm>
          <a:prstGeom prst="rect">
            <a:avLst/>
          </a:prstGeom>
          <a:noFill/>
          <a:ln>
            <a:noFill/>
          </a:ln>
        </p:spPr>
      </p:pic>
      <p:sp>
        <p:nvSpPr>
          <p:cNvPr id="364" name="Google Shape;364;p13"/>
          <p:cNvSpPr txBox="1"/>
          <p:nvPr/>
        </p:nvSpPr>
        <p:spPr>
          <a:xfrm>
            <a:off x="1355270" y="365125"/>
            <a:ext cx="9998529" cy="62398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hlink"/>
                </a:solidFill>
                <a:uFill>
                  <a:noFill/>
                </a:uFill>
                <a:latin typeface="Calibri"/>
                <a:ea typeface="Calibri"/>
                <a:cs typeface="Calibri"/>
                <a:sym typeface="Calibri"/>
                <a:hlinkClick r:id="rId4"/>
              </a:rPr>
              <a:t>Reference Service</a:t>
            </a:r>
            <a:endParaRPr sz="3600" b="1">
              <a:solidFill>
                <a:schemeClr val="dk1"/>
              </a:solidFill>
              <a:latin typeface="Calibri"/>
              <a:ea typeface="Calibri"/>
              <a:cs typeface="Calibri"/>
              <a:sym typeface="Calibri"/>
            </a:endParaRPr>
          </a:p>
        </p:txBody>
      </p:sp>
      <p:pic>
        <p:nvPicPr>
          <p:cNvPr id="365" name="Google Shape;365;p13"/>
          <p:cNvPicPr preferRelativeResize="0"/>
          <p:nvPr/>
        </p:nvPicPr>
        <p:blipFill rotWithShape="1">
          <a:blip r:embed="rId5">
            <a:alphaModFix/>
          </a:blip>
          <a:srcRect/>
          <a:stretch/>
        </p:blipFill>
        <p:spPr>
          <a:xfrm>
            <a:off x="8237965" y="136408"/>
            <a:ext cx="3776941" cy="542936"/>
          </a:xfrm>
          <a:prstGeom prst="rect">
            <a:avLst/>
          </a:prstGeom>
          <a:noFill/>
          <a:ln>
            <a:noFill/>
          </a:ln>
        </p:spPr>
      </p:pic>
      <p:cxnSp>
        <p:nvCxnSpPr>
          <p:cNvPr id="366" name="Google Shape;366;p13"/>
          <p:cNvCxnSpPr/>
          <p:nvPr/>
        </p:nvCxnSpPr>
        <p:spPr>
          <a:xfrm>
            <a:off x="982436" y="989112"/>
            <a:ext cx="10921093" cy="0"/>
          </a:xfrm>
          <a:prstGeom prst="straightConnector1">
            <a:avLst/>
          </a:prstGeom>
          <a:noFill/>
          <a:ln w="25400" cap="flat" cmpd="sng">
            <a:solidFill>
              <a:srgbClr val="0060AA"/>
            </a:solidFill>
            <a:prstDash val="solid"/>
            <a:miter lim="800000"/>
            <a:headEnd type="none" w="sm" len="sm"/>
            <a:tailEnd type="none" w="sm" len="sm"/>
          </a:ln>
        </p:spPr>
      </p:cxnSp>
      <p:sp>
        <p:nvSpPr>
          <p:cNvPr id="367" name="Google Shape;367;p13"/>
          <p:cNvSpPr/>
          <p:nvPr/>
        </p:nvSpPr>
        <p:spPr>
          <a:xfrm>
            <a:off x="979140" y="665076"/>
            <a:ext cx="251520" cy="324036"/>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8" name="Google Shape;368;p13"/>
          <p:cNvSpPr/>
          <p:nvPr/>
        </p:nvSpPr>
        <p:spPr>
          <a:xfrm>
            <a:off x="4505550" y="1040225"/>
            <a:ext cx="3732300" cy="32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2300"/>
              <a:buFont typeface="Arial"/>
              <a:buNone/>
            </a:pPr>
            <a:r>
              <a:rPr lang="en-GB" sz="2300">
                <a:solidFill>
                  <a:srgbClr val="274E13"/>
                </a:solidFill>
                <a:latin typeface="Average"/>
                <a:ea typeface="Average"/>
                <a:cs typeface="Average"/>
                <a:sym typeface="Average"/>
              </a:rPr>
              <a:t>(Reserve Books Section)</a:t>
            </a:r>
            <a:endParaRPr>
              <a:solidFill>
                <a:srgbClr val="274E13"/>
              </a:solidFill>
              <a:latin typeface="Calibri"/>
              <a:ea typeface="Calibri"/>
              <a:cs typeface="Calibri"/>
              <a:sym typeface="Calibri"/>
            </a:endParaRPr>
          </a:p>
        </p:txBody>
      </p:sp>
      <p:sp>
        <p:nvSpPr>
          <p:cNvPr id="369" name="Google Shape;369;p13"/>
          <p:cNvSpPr txBox="1"/>
          <p:nvPr/>
        </p:nvSpPr>
        <p:spPr>
          <a:xfrm>
            <a:off x="4452025" y="5981275"/>
            <a:ext cx="37014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1"/>
                </a:solidFill>
                <a:latin typeface="Calibri"/>
                <a:ea typeface="Calibri"/>
                <a:cs typeface="Calibri"/>
                <a:sym typeface="Calibri"/>
              </a:rPr>
              <a:t>Students reading in the Reference Section</a:t>
            </a:r>
            <a:endParaRPr sz="1500">
              <a:solidFill>
                <a:schemeClr val="dk1"/>
              </a:solidFill>
              <a:latin typeface="Calibri"/>
              <a:ea typeface="Calibri"/>
              <a:cs typeface="Calibri"/>
              <a:sym typeface="Calibri"/>
            </a:endParaRPr>
          </a:p>
        </p:txBody>
      </p:sp>
      <p:sp>
        <p:nvSpPr>
          <p:cNvPr id="370" name="Google Shape;370;p13"/>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18</a:t>
            </a:fld>
            <a:endParaRPr dirty="0"/>
          </a:p>
        </p:txBody>
      </p:sp>
      <p:cxnSp>
        <p:nvCxnSpPr>
          <p:cNvPr id="371" name="Google Shape;371;p13"/>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6"/>
          <p:cNvSpPr txBox="1"/>
          <p:nvPr/>
        </p:nvSpPr>
        <p:spPr>
          <a:xfrm>
            <a:off x="1355270" y="365125"/>
            <a:ext cx="9998529" cy="62398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Reading Facility</a:t>
            </a:r>
            <a:endParaRPr sz="3600" b="1">
              <a:solidFill>
                <a:schemeClr val="dk1"/>
              </a:solidFill>
              <a:latin typeface="Calibri"/>
              <a:ea typeface="Calibri"/>
              <a:cs typeface="Calibri"/>
              <a:sym typeface="Calibri"/>
            </a:endParaRPr>
          </a:p>
        </p:txBody>
      </p:sp>
      <p:pic>
        <p:nvPicPr>
          <p:cNvPr id="377" name="Google Shape;377;p6"/>
          <p:cNvPicPr preferRelativeResize="0"/>
          <p:nvPr/>
        </p:nvPicPr>
        <p:blipFill rotWithShape="1">
          <a:blip r:embed="rId3">
            <a:alphaModFix/>
          </a:blip>
          <a:srcRect/>
          <a:stretch/>
        </p:blipFill>
        <p:spPr>
          <a:xfrm>
            <a:off x="8237965" y="136408"/>
            <a:ext cx="3776941" cy="542936"/>
          </a:xfrm>
          <a:prstGeom prst="rect">
            <a:avLst/>
          </a:prstGeom>
          <a:noFill/>
          <a:ln>
            <a:noFill/>
          </a:ln>
        </p:spPr>
      </p:pic>
      <p:cxnSp>
        <p:nvCxnSpPr>
          <p:cNvPr id="378" name="Google Shape;378;p6"/>
          <p:cNvCxnSpPr/>
          <p:nvPr/>
        </p:nvCxnSpPr>
        <p:spPr>
          <a:xfrm>
            <a:off x="982436" y="989112"/>
            <a:ext cx="10921093" cy="0"/>
          </a:xfrm>
          <a:prstGeom prst="straightConnector1">
            <a:avLst/>
          </a:prstGeom>
          <a:noFill/>
          <a:ln w="25400" cap="flat" cmpd="sng">
            <a:solidFill>
              <a:srgbClr val="0060AA"/>
            </a:solidFill>
            <a:prstDash val="solid"/>
            <a:miter lim="800000"/>
            <a:headEnd type="none" w="sm" len="sm"/>
            <a:tailEnd type="none" w="sm" len="sm"/>
          </a:ln>
        </p:spPr>
      </p:cxnSp>
      <p:sp>
        <p:nvSpPr>
          <p:cNvPr id="379" name="Google Shape;379;p6"/>
          <p:cNvSpPr/>
          <p:nvPr/>
        </p:nvSpPr>
        <p:spPr>
          <a:xfrm>
            <a:off x="979140" y="665076"/>
            <a:ext cx="251520" cy="324036"/>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80" name="Google Shape;380;p6" descr="C:\Users\LIBRARIAN PC\Documents\Library photographs, 28.10.2024\WhatsApp Image 2024-10-28 at 8.52.45 AM (1).jpeg"/>
          <p:cNvPicPr preferRelativeResize="0"/>
          <p:nvPr/>
        </p:nvPicPr>
        <p:blipFill rotWithShape="1">
          <a:blip r:embed="rId4">
            <a:alphaModFix/>
          </a:blip>
          <a:srcRect/>
          <a:stretch/>
        </p:blipFill>
        <p:spPr>
          <a:xfrm>
            <a:off x="982437" y="1490652"/>
            <a:ext cx="10553700" cy="4733943"/>
          </a:xfrm>
          <a:prstGeom prst="rect">
            <a:avLst/>
          </a:prstGeom>
          <a:noFill/>
          <a:ln>
            <a:noFill/>
          </a:ln>
        </p:spPr>
      </p:pic>
      <p:sp>
        <p:nvSpPr>
          <p:cNvPr id="381" name="Google Shape;381;p6"/>
          <p:cNvSpPr/>
          <p:nvPr/>
        </p:nvSpPr>
        <p:spPr>
          <a:xfrm>
            <a:off x="3329025" y="1055275"/>
            <a:ext cx="6570300" cy="32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Calibri"/>
                <a:ea typeface="Calibri"/>
                <a:cs typeface="Calibri"/>
                <a:sym typeface="Calibri"/>
              </a:rPr>
              <a:t>Reading facility</a:t>
            </a:r>
            <a:endParaRPr sz="3000">
              <a:latin typeface="Calibri"/>
              <a:ea typeface="Calibri"/>
              <a:cs typeface="Calibri"/>
              <a:sym typeface="Calibri"/>
            </a:endParaRPr>
          </a:p>
        </p:txBody>
      </p:sp>
      <p:sp>
        <p:nvSpPr>
          <p:cNvPr id="382" name="Google Shape;382;p6"/>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19</a:t>
            </a:fld>
            <a:endParaRPr dirty="0"/>
          </a:p>
        </p:txBody>
      </p:sp>
      <p:cxnSp>
        <p:nvCxnSpPr>
          <p:cNvPr id="383" name="Google Shape;383;p6"/>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
        <p:nvSpPr>
          <p:cNvPr id="384" name="Google Shape;384;p6"/>
          <p:cNvSpPr/>
          <p:nvPr/>
        </p:nvSpPr>
        <p:spPr>
          <a:xfrm rot="-5400000">
            <a:off x="11404078" y="5891854"/>
            <a:ext cx="565293" cy="276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rgbClr val="888888"/>
                </a:solidFill>
                <a:latin typeface="Calibri"/>
                <a:ea typeface="Calibri"/>
                <a:cs typeface="Calibri"/>
                <a:sym typeface="Calibri"/>
              </a:rPr>
              <a:t>250</a:t>
            </a:r>
            <a:endParaRPr dirty="0">
              <a:solidFill>
                <a:srgbClr val="888888"/>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367c5a2eee0_6_0"/>
          <p:cNvSpPr txBox="1">
            <a:spLocks noGrp="1"/>
          </p:cNvSpPr>
          <p:nvPr>
            <p:ph type="body" idx="1"/>
          </p:nvPr>
        </p:nvSpPr>
        <p:spPr>
          <a:xfrm>
            <a:off x="838200" y="1455325"/>
            <a:ext cx="10515600" cy="4721400"/>
          </a:xfrm>
          <a:prstGeom prst="rect">
            <a:avLst/>
          </a:prstGeom>
          <a:ln w="9525" cap="flat" cmpd="sng">
            <a:solidFill>
              <a:srgbClr val="274E13"/>
            </a:solidFill>
            <a:prstDash val="solid"/>
            <a:round/>
            <a:headEnd type="none" w="sm" len="sm"/>
            <a:tailEnd type="none" w="sm" len="sm"/>
          </a:ln>
        </p:spPr>
        <p:txBody>
          <a:bodyPr spcFirstLastPara="1" wrap="square" lIns="91425" tIns="45700" rIns="91425" bIns="45700" anchor="t" anchorCtr="0">
            <a:normAutofit fontScale="77500" lnSpcReduction="20000"/>
          </a:bodyPr>
          <a:lstStyle/>
          <a:p>
            <a:pPr marL="630000" lvl="0" indent="0" algn="l" rtl="0">
              <a:lnSpc>
                <a:spcPct val="150000"/>
              </a:lnSpc>
              <a:spcBef>
                <a:spcPts val="1000"/>
              </a:spcBef>
              <a:spcAft>
                <a:spcPts val="0"/>
              </a:spcAft>
              <a:buNone/>
            </a:pPr>
            <a:r>
              <a:rPr lang="en-GB"/>
              <a:t>Library Infrastructure</a:t>
            </a:r>
            <a:endParaRPr/>
          </a:p>
          <a:p>
            <a:pPr marL="630000" lvl="0" indent="0" algn="l" rtl="0">
              <a:lnSpc>
                <a:spcPct val="150000"/>
              </a:lnSpc>
              <a:spcBef>
                <a:spcPts val="1000"/>
              </a:spcBef>
              <a:spcAft>
                <a:spcPts val="0"/>
              </a:spcAft>
              <a:buNone/>
            </a:pPr>
            <a:r>
              <a:rPr lang="en-GB"/>
              <a:t>Library Sections</a:t>
            </a:r>
            <a:endParaRPr/>
          </a:p>
          <a:p>
            <a:pPr marL="630000" lvl="0" indent="0" algn="l" rtl="0">
              <a:lnSpc>
                <a:spcPct val="150000"/>
              </a:lnSpc>
              <a:spcBef>
                <a:spcPts val="1000"/>
              </a:spcBef>
              <a:spcAft>
                <a:spcPts val="0"/>
              </a:spcAft>
              <a:buNone/>
            </a:pPr>
            <a:r>
              <a:rPr lang="en-GB"/>
              <a:t>Library Management Software (LMS)</a:t>
            </a:r>
            <a:endParaRPr/>
          </a:p>
          <a:p>
            <a:pPr marL="630000" lvl="0" indent="0" algn="l" rtl="0">
              <a:lnSpc>
                <a:spcPct val="150000"/>
              </a:lnSpc>
              <a:spcBef>
                <a:spcPts val="1000"/>
              </a:spcBef>
              <a:spcAft>
                <a:spcPts val="0"/>
              </a:spcAft>
              <a:buNone/>
            </a:pPr>
            <a:r>
              <a:rPr lang="en-GB"/>
              <a:t>Print Resources</a:t>
            </a:r>
            <a:endParaRPr/>
          </a:p>
          <a:p>
            <a:pPr marL="630000" lvl="0" indent="0" algn="l" rtl="0">
              <a:lnSpc>
                <a:spcPct val="150000"/>
              </a:lnSpc>
              <a:spcBef>
                <a:spcPts val="1000"/>
              </a:spcBef>
              <a:spcAft>
                <a:spcPts val="0"/>
              </a:spcAft>
              <a:buNone/>
            </a:pPr>
            <a:r>
              <a:rPr lang="en-GB"/>
              <a:t>Digital Resources</a:t>
            </a:r>
            <a:endParaRPr/>
          </a:p>
          <a:p>
            <a:pPr marL="630000" lvl="0" indent="0" algn="l" rtl="0">
              <a:lnSpc>
                <a:spcPct val="150000"/>
              </a:lnSpc>
              <a:spcBef>
                <a:spcPts val="1000"/>
              </a:spcBef>
              <a:spcAft>
                <a:spcPts val="0"/>
              </a:spcAft>
              <a:buNone/>
            </a:pPr>
            <a:r>
              <a:rPr lang="en-GB"/>
              <a:t>Services</a:t>
            </a:r>
            <a:endParaRPr/>
          </a:p>
          <a:p>
            <a:pPr marL="630000" lvl="0" indent="0" algn="l" rtl="0">
              <a:lnSpc>
                <a:spcPct val="150000"/>
              </a:lnSpc>
              <a:spcBef>
                <a:spcPts val="1000"/>
              </a:spcBef>
              <a:spcAft>
                <a:spcPts val="0"/>
              </a:spcAft>
              <a:buNone/>
            </a:pPr>
            <a:r>
              <a:rPr lang="en-GB"/>
              <a:t>Utilization</a:t>
            </a:r>
            <a:endParaRPr/>
          </a:p>
          <a:p>
            <a:pPr marL="630000" lvl="0" indent="0" algn="l" rtl="0">
              <a:lnSpc>
                <a:spcPct val="150000"/>
              </a:lnSpc>
              <a:spcBef>
                <a:spcPts val="1000"/>
              </a:spcBef>
              <a:spcAft>
                <a:spcPts val="0"/>
              </a:spcAft>
              <a:buNone/>
            </a:pPr>
            <a:r>
              <a:rPr lang="en-GB"/>
              <a:t>Other Activities</a:t>
            </a:r>
            <a:endParaRPr/>
          </a:p>
        </p:txBody>
      </p:sp>
      <p:pic>
        <p:nvPicPr>
          <p:cNvPr id="104" name="Google Shape;104;g367c5a2eee0_6_0"/>
          <p:cNvPicPr preferRelativeResize="0"/>
          <p:nvPr/>
        </p:nvPicPr>
        <p:blipFill rotWithShape="1">
          <a:blip r:embed="rId3">
            <a:alphaModFix/>
          </a:blip>
          <a:srcRect/>
          <a:stretch/>
        </p:blipFill>
        <p:spPr>
          <a:xfrm>
            <a:off x="8237965" y="136408"/>
            <a:ext cx="3776942" cy="542936"/>
          </a:xfrm>
          <a:prstGeom prst="rect">
            <a:avLst/>
          </a:prstGeom>
          <a:noFill/>
          <a:ln>
            <a:noFill/>
          </a:ln>
        </p:spPr>
      </p:pic>
      <p:cxnSp>
        <p:nvCxnSpPr>
          <p:cNvPr id="105" name="Google Shape;105;g367c5a2eee0_6_0"/>
          <p:cNvCxnSpPr/>
          <p:nvPr/>
        </p:nvCxnSpPr>
        <p:spPr>
          <a:xfrm>
            <a:off x="9824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106" name="Google Shape;106;g367c5a2eee0_6_0"/>
          <p:cNvSpPr/>
          <p:nvPr/>
        </p:nvSpPr>
        <p:spPr>
          <a:xfrm>
            <a:off x="9791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g367c5a2eee0_6_0"/>
          <p:cNvSpPr txBox="1"/>
          <p:nvPr/>
        </p:nvSpPr>
        <p:spPr>
          <a:xfrm>
            <a:off x="1432875" y="388100"/>
            <a:ext cx="48132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000" b="1">
                <a:solidFill>
                  <a:srgbClr val="0060AA"/>
                </a:solidFill>
                <a:latin typeface="Calibri"/>
                <a:ea typeface="Calibri"/>
                <a:cs typeface="Calibri"/>
                <a:sym typeface="Calibri"/>
              </a:rPr>
              <a:t>Index Summary</a:t>
            </a:r>
            <a:endParaRPr sz="3000" b="1">
              <a:solidFill>
                <a:srgbClr val="0060AA"/>
              </a:solidFill>
              <a:latin typeface="Calibri"/>
              <a:ea typeface="Calibri"/>
              <a:cs typeface="Calibri"/>
              <a:sym typeface="Calibri"/>
            </a:endParaRPr>
          </a:p>
        </p:txBody>
      </p:sp>
      <p:sp>
        <p:nvSpPr>
          <p:cNvPr id="108" name="Google Shape;108;g367c5a2eee0_6_0"/>
          <p:cNvSpPr txBox="1">
            <a:spLocks noGrp="1"/>
          </p:cNvSpPr>
          <p:nvPr>
            <p:ph type="sldNum" idx="12"/>
          </p:nvPr>
        </p:nvSpPr>
        <p:spPr>
          <a:xfrm>
            <a:off x="1170750" y="6342825"/>
            <a:ext cx="10003800" cy="365100"/>
          </a:xfrm>
          <a:prstGeom prst="rect">
            <a:avLst/>
          </a:prstGeom>
        </p:spPr>
        <p:txBody>
          <a:bodyPr spcFirstLastPara="1" wrap="square" lIns="91425" tIns="45700" rIns="91425" bIns="45700" anchor="ctr" anchorCtr="0">
            <a:noAutofit/>
          </a:bodyPr>
          <a:lstStyle/>
          <a:p>
            <a:pPr marL="0" lvl="0" indent="0" algn="just" rtl="0">
              <a:spcBef>
                <a:spcPts val="0"/>
              </a:spcBef>
              <a:spcAft>
                <a:spcPts val="0"/>
              </a:spcAft>
              <a:buNone/>
            </a:pPr>
            <a:r>
              <a:rPr lang="en-GB"/>
              <a:t>KRMU										Central Library									      </a:t>
            </a:r>
            <a:fld id="{00000000-1234-1234-1234-123412341234}" type="slidenum">
              <a:rPr lang="en-GB"/>
              <a:t>2</a:t>
            </a:fld>
            <a:endParaRPr/>
          </a:p>
        </p:txBody>
      </p:sp>
      <p:cxnSp>
        <p:nvCxnSpPr>
          <p:cNvPr id="109" name="Google Shape;109;g367c5a2eee0_6_0"/>
          <p:cNvCxnSpPr/>
          <p:nvPr/>
        </p:nvCxnSpPr>
        <p:spPr>
          <a:xfrm>
            <a:off x="1045125" y="63424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367c5a2eee0_6_64"/>
          <p:cNvSpPr txBox="1"/>
          <p:nvPr/>
        </p:nvSpPr>
        <p:spPr>
          <a:xfrm>
            <a:off x="1355270" y="3651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Research Centre</a:t>
            </a:r>
            <a:endParaRPr sz="3600" b="1">
              <a:solidFill>
                <a:schemeClr val="dk1"/>
              </a:solidFill>
              <a:latin typeface="Calibri"/>
              <a:ea typeface="Calibri"/>
              <a:cs typeface="Calibri"/>
              <a:sym typeface="Calibri"/>
            </a:endParaRPr>
          </a:p>
        </p:txBody>
      </p:sp>
      <p:pic>
        <p:nvPicPr>
          <p:cNvPr id="391" name="Google Shape;391;g367c5a2eee0_6_64"/>
          <p:cNvPicPr preferRelativeResize="0"/>
          <p:nvPr/>
        </p:nvPicPr>
        <p:blipFill rotWithShape="1">
          <a:blip r:embed="rId3">
            <a:alphaModFix/>
          </a:blip>
          <a:srcRect/>
          <a:stretch/>
        </p:blipFill>
        <p:spPr>
          <a:xfrm>
            <a:off x="8237965" y="136408"/>
            <a:ext cx="3776942" cy="542936"/>
          </a:xfrm>
          <a:prstGeom prst="rect">
            <a:avLst/>
          </a:prstGeom>
          <a:noFill/>
          <a:ln>
            <a:noFill/>
          </a:ln>
        </p:spPr>
      </p:pic>
      <p:cxnSp>
        <p:nvCxnSpPr>
          <p:cNvPr id="392" name="Google Shape;392;g367c5a2eee0_6_64"/>
          <p:cNvCxnSpPr/>
          <p:nvPr/>
        </p:nvCxnSpPr>
        <p:spPr>
          <a:xfrm>
            <a:off x="9824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393" name="Google Shape;393;g367c5a2eee0_6_64"/>
          <p:cNvSpPr/>
          <p:nvPr/>
        </p:nvSpPr>
        <p:spPr>
          <a:xfrm>
            <a:off x="9791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94" name="Google Shape;394;g367c5a2eee0_6_64"/>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
        <p:nvSpPr>
          <p:cNvPr id="395" name="Google Shape;395;g367c5a2eee0_6_64"/>
          <p:cNvSpPr txBox="1">
            <a:spLocks noGrp="1"/>
          </p:cNvSpPr>
          <p:nvPr>
            <p:ph type="sldNum" idx="12"/>
          </p:nvPr>
        </p:nvSpPr>
        <p:spPr>
          <a:xfrm>
            <a:off x="1273725" y="65087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a:t>20</a:t>
            </a:fld>
            <a:endParaRPr dirty="0"/>
          </a:p>
        </p:txBody>
      </p:sp>
      <p:pic>
        <p:nvPicPr>
          <p:cNvPr id="396" name="Google Shape;396;g367c5a2eee0_6_64"/>
          <p:cNvPicPr preferRelativeResize="0"/>
          <p:nvPr/>
        </p:nvPicPr>
        <p:blipFill>
          <a:blip r:embed="rId4">
            <a:alphaModFix/>
          </a:blip>
          <a:stretch>
            <a:fillRect/>
          </a:stretch>
        </p:blipFill>
        <p:spPr>
          <a:xfrm>
            <a:off x="900725" y="1434011"/>
            <a:ext cx="10605399" cy="47589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367c5a2eee0_6_77"/>
          <p:cNvSpPr txBox="1"/>
          <p:nvPr/>
        </p:nvSpPr>
        <p:spPr>
          <a:xfrm>
            <a:off x="1355270" y="3651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hlink"/>
                </a:solidFill>
                <a:uFill>
                  <a:noFill/>
                </a:uFill>
                <a:latin typeface="Calibri"/>
                <a:ea typeface="Calibri"/>
                <a:cs typeface="Calibri"/>
                <a:sym typeface="Calibri"/>
                <a:hlinkClick r:id="rId3"/>
              </a:rPr>
              <a:t>Plagiarism Checking</a:t>
            </a:r>
            <a:endParaRPr sz="3600" b="1">
              <a:solidFill>
                <a:schemeClr val="dk1"/>
              </a:solidFill>
              <a:latin typeface="Calibri"/>
              <a:ea typeface="Calibri"/>
              <a:cs typeface="Calibri"/>
              <a:sym typeface="Calibri"/>
            </a:endParaRPr>
          </a:p>
        </p:txBody>
      </p:sp>
      <p:pic>
        <p:nvPicPr>
          <p:cNvPr id="403" name="Google Shape;403;g367c5a2eee0_6_77"/>
          <p:cNvPicPr preferRelativeResize="0"/>
          <p:nvPr/>
        </p:nvPicPr>
        <p:blipFill rotWithShape="1">
          <a:blip r:embed="rId4">
            <a:alphaModFix/>
          </a:blip>
          <a:srcRect/>
          <a:stretch/>
        </p:blipFill>
        <p:spPr>
          <a:xfrm>
            <a:off x="8237965" y="136408"/>
            <a:ext cx="3776942" cy="542936"/>
          </a:xfrm>
          <a:prstGeom prst="rect">
            <a:avLst/>
          </a:prstGeom>
          <a:noFill/>
          <a:ln>
            <a:noFill/>
          </a:ln>
        </p:spPr>
      </p:pic>
      <p:cxnSp>
        <p:nvCxnSpPr>
          <p:cNvPr id="404" name="Google Shape;404;g367c5a2eee0_6_77"/>
          <p:cNvCxnSpPr/>
          <p:nvPr/>
        </p:nvCxnSpPr>
        <p:spPr>
          <a:xfrm>
            <a:off x="9824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405" name="Google Shape;405;g367c5a2eee0_6_77"/>
          <p:cNvSpPr/>
          <p:nvPr/>
        </p:nvSpPr>
        <p:spPr>
          <a:xfrm>
            <a:off x="9791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06" name="Google Shape;406;g367c5a2eee0_6_77"/>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
        <p:nvSpPr>
          <p:cNvPr id="407" name="Google Shape;407;g367c5a2eee0_6_77"/>
          <p:cNvSpPr txBox="1">
            <a:spLocks noGrp="1"/>
          </p:cNvSpPr>
          <p:nvPr>
            <p:ph type="sldNum" idx="12"/>
          </p:nvPr>
        </p:nvSpPr>
        <p:spPr>
          <a:xfrm>
            <a:off x="1273725" y="65087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a:t>21</a:t>
            </a:fld>
            <a:endParaRPr dirty="0"/>
          </a:p>
        </p:txBody>
      </p:sp>
      <p:pic>
        <p:nvPicPr>
          <p:cNvPr id="408" name="Google Shape;408;g367c5a2eee0_6_77">
            <a:hlinkClick r:id="rId5"/>
          </p:cNvPr>
          <p:cNvPicPr preferRelativeResize="0"/>
          <p:nvPr/>
        </p:nvPicPr>
        <p:blipFill>
          <a:blip r:embed="rId6">
            <a:alphaModFix/>
          </a:blip>
          <a:stretch>
            <a:fillRect/>
          </a:stretch>
        </p:blipFill>
        <p:spPr>
          <a:xfrm>
            <a:off x="1088725" y="1547400"/>
            <a:ext cx="10314023" cy="4713101"/>
          </a:xfrm>
          <a:prstGeom prst="rect">
            <a:avLst/>
          </a:prstGeom>
          <a:noFill/>
          <a:ln>
            <a:noFill/>
          </a:ln>
          <a:effectLst>
            <a:outerShdw blurRad="57150" dist="19050" dir="5400000" algn="bl" rotWithShape="0">
              <a:srgbClr val="000000">
                <a:alpha val="50000"/>
              </a:srgbClr>
            </a:outerShdw>
          </a:effectLst>
        </p:spPr>
      </p:pic>
      <p:pic>
        <p:nvPicPr>
          <p:cNvPr id="409" name="Google Shape;409;g367c5a2eee0_6_77">
            <a:hlinkClick r:id="rId5"/>
          </p:cNvPr>
          <p:cNvPicPr preferRelativeResize="0"/>
          <p:nvPr/>
        </p:nvPicPr>
        <p:blipFill>
          <a:blip r:embed="rId7">
            <a:alphaModFix/>
          </a:blip>
          <a:stretch>
            <a:fillRect/>
          </a:stretch>
        </p:blipFill>
        <p:spPr>
          <a:xfrm>
            <a:off x="4985149" y="1095750"/>
            <a:ext cx="1674700" cy="6240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367c5a2eee0_6_107"/>
          <p:cNvSpPr txBox="1"/>
          <p:nvPr/>
        </p:nvSpPr>
        <p:spPr>
          <a:xfrm>
            <a:off x="1370695" y="365100"/>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Plagiarism Checking</a:t>
            </a:r>
            <a:endParaRPr sz="3600" b="1">
              <a:solidFill>
                <a:schemeClr val="dk1"/>
              </a:solidFill>
              <a:latin typeface="Calibri"/>
              <a:ea typeface="Calibri"/>
              <a:cs typeface="Calibri"/>
              <a:sym typeface="Calibri"/>
            </a:endParaRPr>
          </a:p>
        </p:txBody>
      </p:sp>
      <p:pic>
        <p:nvPicPr>
          <p:cNvPr id="416" name="Google Shape;416;g367c5a2eee0_6_107"/>
          <p:cNvPicPr preferRelativeResize="0"/>
          <p:nvPr/>
        </p:nvPicPr>
        <p:blipFill rotWithShape="1">
          <a:blip r:embed="rId3">
            <a:alphaModFix/>
          </a:blip>
          <a:srcRect/>
          <a:stretch/>
        </p:blipFill>
        <p:spPr>
          <a:xfrm>
            <a:off x="8237965" y="136408"/>
            <a:ext cx="3776942" cy="542936"/>
          </a:xfrm>
          <a:prstGeom prst="rect">
            <a:avLst/>
          </a:prstGeom>
          <a:noFill/>
          <a:ln>
            <a:noFill/>
          </a:ln>
        </p:spPr>
      </p:pic>
      <p:cxnSp>
        <p:nvCxnSpPr>
          <p:cNvPr id="417" name="Google Shape;417;g367c5a2eee0_6_107"/>
          <p:cNvCxnSpPr/>
          <p:nvPr/>
        </p:nvCxnSpPr>
        <p:spPr>
          <a:xfrm>
            <a:off x="9824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418" name="Google Shape;418;g367c5a2eee0_6_107"/>
          <p:cNvSpPr/>
          <p:nvPr/>
        </p:nvSpPr>
        <p:spPr>
          <a:xfrm>
            <a:off x="9791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19" name="Google Shape;419;g367c5a2eee0_6_107"/>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
        <p:nvSpPr>
          <p:cNvPr id="420" name="Google Shape;420;g367c5a2eee0_6_107"/>
          <p:cNvSpPr txBox="1">
            <a:spLocks noGrp="1"/>
          </p:cNvSpPr>
          <p:nvPr>
            <p:ph type="sldNum" idx="12"/>
          </p:nvPr>
        </p:nvSpPr>
        <p:spPr>
          <a:xfrm>
            <a:off x="1273725" y="65087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22</a:t>
            </a:fld>
            <a:endParaRPr dirty="0"/>
          </a:p>
        </p:txBody>
      </p:sp>
      <p:pic>
        <p:nvPicPr>
          <p:cNvPr id="421" name="Google Shape;421;g367c5a2eee0_6_107">
            <a:hlinkClick r:id="rId4"/>
          </p:cNvPr>
          <p:cNvPicPr preferRelativeResize="0"/>
          <p:nvPr/>
        </p:nvPicPr>
        <p:blipFill>
          <a:blip r:embed="rId5">
            <a:alphaModFix/>
          </a:blip>
          <a:stretch>
            <a:fillRect/>
          </a:stretch>
        </p:blipFill>
        <p:spPr>
          <a:xfrm>
            <a:off x="5413300" y="1043100"/>
            <a:ext cx="1913200" cy="736475"/>
          </a:xfrm>
          <a:prstGeom prst="rect">
            <a:avLst/>
          </a:prstGeom>
          <a:noFill/>
          <a:ln w="9525" cap="flat" cmpd="sng">
            <a:solidFill>
              <a:schemeClr val="dk1"/>
            </a:solidFill>
            <a:prstDash val="solid"/>
            <a:round/>
            <a:headEnd type="none" w="sm" len="sm"/>
            <a:tailEnd type="none" w="sm" len="sm"/>
          </a:ln>
        </p:spPr>
      </p:pic>
      <p:pic>
        <p:nvPicPr>
          <p:cNvPr id="422" name="Google Shape;422;g367c5a2eee0_6_107"/>
          <p:cNvPicPr preferRelativeResize="0"/>
          <p:nvPr/>
        </p:nvPicPr>
        <p:blipFill>
          <a:blip r:embed="rId6">
            <a:alphaModFix/>
          </a:blip>
          <a:stretch>
            <a:fillRect/>
          </a:stretch>
        </p:blipFill>
        <p:spPr>
          <a:xfrm>
            <a:off x="1394850" y="1842950"/>
            <a:ext cx="9698899" cy="45133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367c5a2eee0_6_124"/>
          <p:cNvSpPr txBox="1"/>
          <p:nvPr/>
        </p:nvSpPr>
        <p:spPr>
          <a:xfrm>
            <a:off x="1142095" y="365100"/>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hlink"/>
                </a:solidFill>
                <a:uFill>
                  <a:noFill/>
                </a:uFill>
                <a:latin typeface="Calibri"/>
                <a:ea typeface="Calibri"/>
                <a:cs typeface="Calibri"/>
                <a:sym typeface="Calibri"/>
                <a:hlinkClick r:id="rId3"/>
              </a:rPr>
              <a:t>Thesis uploaded at Shodh Ganga</a:t>
            </a:r>
            <a:endParaRPr sz="3600" b="1">
              <a:solidFill>
                <a:schemeClr val="dk1"/>
              </a:solidFill>
              <a:latin typeface="Calibri"/>
              <a:ea typeface="Calibri"/>
              <a:cs typeface="Calibri"/>
              <a:sym typeface="Calibri"/>
            </a:endParaRPr>
          </a:p>
        </p:txBody>
      </p:sp>
      <p:pic>
        <p:nvPicPr>
          <p:cNvPr id="429" name="Google Shape;429;g367c5a2eee0_6_124"/>
          <p:cNvPicPr preferRelativeResize="0"/>
          <p:nvPr/>
        </p:nvPicPr>
        <p:blipFill rotWithShape="1">
          <a:blip r:embed="rId4">
            <a:alphaModFix/>
          </a:blip>
          <a:srcRect/>
          <a:stretch/>
        </p:blipFill>
        <p:spPr>
          <a:xfrm>
            <a:off x="8009365" y="136408"/>
            <a:ext cx="3776942" cy="542936"/>
          </a:xfrm>
          <a:prstGeom prst="rect">
            <a:avLst/>
          </a:prstGeom>
          <a:noFill/>
          <a:ln>
            <a:noFill/>
          </a:ln>
        </p:spPr>
      </p:pic>
      <p:cxnSp>
        <p:nvCxnSpPr>
          <p:cNvPr id="430" name="Google Shape;430;g367c5a2eee0_6_124"/>
          <p:cNvCxnSpPr/>
          <p:nvPr/>
        </p:nvCxnSpPr>
        <p:spPr>
          <a:xfrm>
            <a:off x="7538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431" name="Google Shape;431;g367c5a2eee0_6_124"/>
          <p:cNvSpPr/>
          <p:nvPr/>
        </p:nvSpPr>
        <p:spPr>
          <a:xfrm>
            <a:off x="7505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32" name="Google Shape;432;g367c5a2eee0_6_124"/>
          <p:cNvPicPr preferRelativeResize="0"/>
          <p:nvPr/>
        </p:nvPicPr>
        <p:blipFill>
          <a:blip r:embed="rId5">
            <a:alphaModFix/>
          </a:blip>
          <a:stretch>
            <a:fillRect/>
          </a:stretch>
        </p:blipFill>
        <p:spPr>
          <a:xfrm>
            <a:off x="1946650" y="1239825"/>
            <a:ext cx="8676349" cy="4964124"/>
          </a:xfrm>
          <a:prstGeom prst="rect">
            <a:avLst/>
          </a:prstGeom>
          <a:noFill/>
          <a:ln w="9525" cap="flat" cmpd="sng">
            <a:solidFill>
              <a:srgbClr val="274E13"/>
            </a:solidFill>
            <a:prstDash val="solid"/>
            <a:round/>
            <a:headEnd type="none" w="sm" len="sm"/>
            <a:tailEnd type="none" w="sm" len="sm"/>
          </a:ln>
          <a:effectLst>
            <a:outerShdw blurRad="57150" dist="19050" dir="5400000" algn="bl" rotWithShape="0">
              <a:srgbClr val="000000">
                <a:alpha val="50000"/>
              </a:srgbClr>
            </a:outerShdw>
          </a:effectLst>
        </p:spPr>
      </p:pic>
      <p:cxnSp>
        <p:nvCxnSpPr>
          <p:cNvPr id="433" name="Google Shape;433;g367c5a2eee0_6_124"/>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
        <p:nvSpPr>
          <p:cNvPr id="434" name="Google Shape;434;g367c5a2eee0_6_124"/>
          <p:cNvSpPr txBox="1">
            <a:spLocks noGrp="1"/>
          </p:cNvSpPr>
          <p:nvPr>
            <p:ph type="sldNum" idx="12"/>
          </p:nvPr>
        </p:nvSpPr>
        <p:spPr>
          <a:xfrm>
            <a:off x="1273725" y="65087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23</a:t>
            </a:fld>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31223b2e24d_0_0"/>
          <p:cNvSpPr txBox="1">
            <a:spLocks noGrp="1"/>
          </p:cNvSpPr>
          <p:nvPr>
            <p:ph type="title"/>
          </p:nvPr>
        </p:nvSpPr>
        <p:spPr>
          <a:xfrm>
            <a:off x="1174595" y="1354475"/>
            <a:ext cx="10102975" cy="5018700"/>
          </a:xfrm>
          <a:prstGeom prst="rect">
            <a:avLst/>
          </a:prstGeom>
        </p:spPr>
        <p:txBody>
          <a:bodyPr spcFirstLastPara="1" wrap="square" lIns="91425" tIns="45700" rIns="91425" bIns="45700" anchor="t" anchorCtr="0">
            <a:normAutofit fontScale="90000"/>
          </a:bodyPr>
          <a:lstStyle/>
          <a:p>
            <a:pPr lvl="0" algn="l">
              <a:lnSpc>
                <a:spcPct val="100000"/>
              </a:lnSpc>
              <a:spcAft>
                <a:spcPts val="0"/>
              </a:spcAft>
              <a:buNone/>
            </a:pPr>
            <a:r>
              <a:rPr lang="en-GB" sz="3600" b="1" dirty="0">
                <a:solidFill>
                  <a:srgbClr val="0000FF"/>
                </a:solidFill>
              </a:rPr>
              <a:t>Books Exhibitions</a:t>
            </a:r>
            <a:endParaRPr lang="en-US" sz="3600"/>
          </a:p>
          <a:p>
            <a:pPr>
              <a:lnSpc>
                <a:spcPct val="100000"/>
              </a:lnSpc>
            </a:pPr>
            <a:r>
              <a:rPr lang="en-GB" sz="2000" b="1" dirty="0">
                <a:solidFill>
                  <a:srgbClr val="0000FF"/>
                </a:solidFill>
              </a:rPr>
              <a:t>07.04.2025 </a:t>
            </a:r>
            <a:endParaRPr sz="2000"/>
          </a:p>
          <a:p>
            <a:pPr lvl="0" algn="l">
              <a:lnSpc>
                <a:spcPct val="100000"/>
              </a:lnSpc>
              <a:spcAft>
                <a:spcPts val="0"/>
              </a:spcAft>
              <a:buNone/>
            </a:pPr>
            <a:r>
              <a:rPr lang="en-GB" sz="2000" b="1" dirty="0">
                <a:solidFill>
                  <a:srgbClr val="0000FF"/>
                </a:solidFill>
              </a:rPr>
              <a:t>15.01.2024</a:t>
            </a:r>
            <a:endParaRPr sz="2000"/>
          </a:p>
          <a:p>
            <a:pPr lvl="0" algn="l">
              <a:lnSpc>
                <a:spcPct val="100000"/>
              </a:lnSpc>
              <a:spcAft>
                <a:spcPts val="0"/>
              </a:spcAft>
              <a:buNone/>
            </a:pPr>
            <a:r>
              <a:rPr lang="en-GB" sz="2000" b="1" dirty="0">
                <a:solidFill>
                  <a:srgbClr val="0000FF"/>
                </a:solidFill>
              </a:rPr>
              <a:t>20.02.2023</a:t>
            </a:r>
            <a:endParaRPr sz="2000"/>
          </a:p>
          <a:p>
            <a:pPr lvl="0" algn="l">
              <a:lnSpc>
                <a:spcPct val="100000"/>
              </a:lnSpc>
              <a:spcAft>
                <a:spcPts val="0"/>
              </a:spcAft>
              <a:buNone/>
            </a:pPr>
            <a:r>
              <a:rPr lang="en-GB" sz="3600" b="1" dirty="0">
                <a:solidFill>
                  <a:srgbClr val="0000FF"/>
                </a:solidFill>
              </a:rPr>
              <a:t>Workshops</a:t>
            </a:r>
            <a:endParaRPr sz="3600"/>
          </a:p>
          <a:p>
            <a:pPr>
              <a:lnSpc>
                <a:spcPct val="100000"/>
              </a:lnSpc>
            </a:pPr>
            <a:r>
              <a:rPr lang="en-GB" sz="2000" b="1" dirty="0">
                <a:solidFill>
                  <a:srgbClr val="0000FF"/>
                </a:solidFill>
              </a:rPr>
              <a:t>22.03.2025  Workshop on Role and Importance of Academic Integrity and Research Ethics</a:t>
            </a:r>
            <a:endParaRPr sz="2000"/>
          </a:p>
          <a:p>
            <a:pPr>
              <a:lnSpc>
                <a:spcPct val="100000"/>
              </a:lnSpc>
            </a:pPr>
            <a:r>
              <a:rPr lang="en-GB" sz="2000" b="1" dirty="0">
                <a:solidFill>
                  <a:srgbClr val="0000FF"/>
                </a:solidFill>
              </a:rPr>
              <a:t>26.03.2025  Workshop on Role and Importance of Academic Integrity and Research Ethics</a:t>
            </a:r>
            <a:endParaRPr sz="2000"/>
          </a:p>
          <a:p>
            <a:pPr>
              <a:lnSpc>
                <a:spcPct val="100000"/>
              </a:lnSpc>
            </a:pPr>
            <a:r>
              <a:rPr lang="en-GB" sz="2000" b="1" dirty="0">
                <a:solidFill>
                  <a:srgbClr val="0000FF"/>
                </a:solidFill>
              </a:rPr>
              <a:t>05.03.2025  DELNET IPC &amp; Infotrac Architecture</a:t>
            </a:r>
            <a:endParaRPr lang="en-GB" sz="2000"/>
          </a:p>
          <a:p>
            <a:pPr>
              <a:lnSpc>
                <a:spcPct val="100000"/>
              </a:lnSpc>
            </a:pPr>
            <a:r>
              <a:rPr lang="en-GB" sz="2000" b="1" dirty="0">
                <a:solidFill>
                  <a:srgbClr val="0000FF"/>
                </a:solidFill>
              </a:rPr>
              <a:t>26.02.2025  IEEE CSDL</a:t>
            </a:r>
            <a:endParaRPr lang="en-GB" sz="2000"/>
          </a:p>
          <a:p>
            <a:pPr>
              <a:lnSpc>
                <a:spcPct val="100000"/>
              </a:lnSpc>
            </a:pPr>
            <a:r>
              <a:rPr lang="en-GB" sz="2000" b="1" dirty="0">
                <a:solidFill>
                  <a:srgbClr val="0000FF"/>
                </a:solidFill>
              </a:rPr>
              <a:t>06.02.2025  SCC Online </a:t>
            </a:r>
            <a:endParaRPr lang="en-GB" sz="2000"/>
          </a:p>
          <a:p>
            <a:pPr>
              <a:lnSpc>
                <a:spcPct val="100000"/>
              </a:lnSpc>
            </a:pPr>
            <a:r>
              <a:rPr lang="en-GB" sz="2000" b="1" dirty="0">
                <a:solidFill>
                  <a:srgbClr val="0000FF"/>
                </a:solidFill>
              </a:rPr>
              <a:t>09.03.2024  Workshop on Role and Importance of Academic Integrity and Research Ethics</a:t>
            </a:r>
            <a:endParaRPr sz="2000"/>
          </a:p>
          <a:p>
            <a:pPr>
              <a:lnSpc>
                <a:spcPct val="100000"/>
              </a:lnSpc>
            </a:pPr>
            <a:r>
              <a:rPr lang="en-GB" sz="2000" b="1" dirty="0">
                <a:solidFill>
                  <a:srgbClr val="0000FF"/>
                </a:solidFill>
              </a:rPr>
              <a:t>24.04.2023  Workshop on Legal database: SCC online</a:t>
            </a:r>
            <a:endParaRPr sz="2000"/>
          </a:p>
          <a:p>
            <a:pPr>
              <a:lnSpc>
                <a:spcPct val="100000"/>
              </a:lnSpc>
            </a:pPr>
            <a:r>
              <a:rPr lang="en-GB" sz="2000" b="1" dirty="0">
                <a:solidFill>
                  <a:srgbClr val="0000FF"/>
                </a:solidFill>
              </a:rPr>
              <a:t>03.04.2023  Workshop on Legal Database: </a:t>
            </a:r>
            <a:r>
              <a:rPr lang="en-GB" sz="2000" b="1" err="1">
                <a:solidFill>
                  <a:srgbClr val="0000FF"/>
                </a:solidFill>
              </a:rPr>
              <a:t>Manupatra</a:t>
            </a:r>
            <a:endParaRPr sz="2000"/>
          </a:p>
          <a:p>
            <a:pPr>
              <a:lnSpc>
                <a:spcPct val="100000"/>
              </a:lnSpc>
            </a:pPr>
            <a:r>
              <a:rPr lang="en-GB" sz="3600" b="1" dirty="0">
                <a:solidFill>
                  <a:srgbClr val="0000FF"/>
                </a:solidFill>
              </a:rPr>
              <a:t>FDP </a:t>
            </a:r>
            <a:endParaRPr sz="3600"/>
          </a:p>
          <a:p>
            <a:pPr>
              <a:lnSpc>
                <a:spcPct val="100000"/>
              </a:lnSpc>
            </a:pPr>
            <a:r>
              <a:rPr lang="en-GB" sz="2000" b="1" dirty="0">
                <a:solidFill>
                  <a:srgbClr val="0000FF"/>
                </a:solidFill>
              </a:rPr>
              <a:t>12.08.2024 - 13.08.2024 FDP on Course Structure, Course Code, Handbook Data Mapping</a:t>
            </a:r>
            <a:endParaRPr lang="en-GB" sz="2000"/>
          </a:p>
          <a:p>
            <a:pPr indent="457200">
              <a:lnSpc>
                <a:spcPct val="100000"/>
              </a:lnSpc>
            </a:pPr>
            <a:br>
              <a:rPr lang="en-US" dirty="0"/>
            </a:br>
            <a:endParaRPr lang="en-US" dirty="0"/>
          </a:p>
        </p:txBody>
      </p:sp>
      <p:sp>
        <p:nvSpPr>
          <p:cNvPr id="441" name="Google Shape;441;g31223b2e24d_0_0"/>
          <p:cNvSpPr txBox="1"/>
          <p:nvPr/>
        </p:nvSpPr>
        <p:spPr>
          <a:xfrm>
            <a:off x="1355270" y="5175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rgbClr val="0000FF"/>
                </a:solidFill>
                <a:latin typeface="Calibri"/>
                <a:ea typeface="Calibri"/>
                <a:cs typeface="Calibri"/>
                <a:sym typeface="Calibri"/>
              </a:rPr>
              <a:t>Other Activities</a:t>
            </a:r>
            <a:endParaRPr sz="3600" b="1">
              <a:solidFill>
                <a:srgbClr val="0000FF"/>
              </a:solidFill>
              <a:latin typeface="Calibri"/>
              <a:ea typeface="Calibri"/>
              <a:cs typeface="Calibri"/>
              <a:sym typeface="Calibri"/>
            </a:endParaRPr>
          </a:p>
        </p:txBody>
      </p:sp>
      <p:pic>
        <p:nvPicPr>
          <p:cNvPr id="442" name="Google Shape;442;g31223b2e24d_0_0"/>
          <p:cNvPicPr preferRelativeResize="0"/>
          <p:nvPr/>
        </p:nvPicPr>
        <p:blipFill rotWithShape="1">
          <a:blip r:embed="rId3">
            <a:alphaModFix/>
          </a:blip>
          <a:srcRect/>
          <a:stretch/>
        </p:blipFill>
        <p:spPr>
          <a:xfrm>
            <a:off x="8237965" y="288808"/>
            <a:ext cx="3776942" cy="542936"/>
          </a:xfrm>
          <a:prstGeom prst="rect">
            <a:avLst/>
          </a:prstGeom>
          <a:noFill/>
          <a:ln>
            <a:noFill/>
          </a:ln>
        </p:spPr>
      </p:pic>
      <p:cxnSp>
        <p:nvCxnSpPr>
          <p:cNvPr id="443" name="Google Shape;443;g31223b2e24d_0_0"/>
          <p:cNvCxnSpPr/>
          <p:nvPr/>
        </p:nvCxnSpPr>
        <p:spPr>
          <a:xfrm>
            <a:off x="830036" y="11415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444" name="Google Shape;444;g31223b2e24d_0_0"/>
          <p:cNvSpPr/>
          <p:nvPr/>
        </p:nvSpPr>
        <p:spPr>
          <a:xfrm>
            <a:off x="826740" y="8174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g31223b2e24d_0_0"/>
          <p:cNvSpPr txBox="1">
            <a:spLocks noGrp="1"/>
          </p:cNvSpPr>
          <p:nvPr>
            <p:ph type="sldNum" idx="12"/>
          </p:nvPr>
        </p:nvSpPr>
        <p:spPr>
          <a:xfrm>
            <a:off x="1273725" y="65849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24</a:t>
            </a:fld>
            <a:endParaRPr dirty="0"/>
          </a:p>
        </p:txBody>
      </p:sp>
      <p:cxnSp>
        <p:nvCxnSpPr>
          <p:cNvPr id="446" name="Google Shape;446;g31223b2e24d_0_0"/>
          <p:cNvCxnSpPr/>
          <p:nvPr/>
        </p:nvCxnSpPr>
        <p:spPr>
          <a:xfrm>
            <a:off x="1273725" y="65710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g335f5fe5927_1_0"/>
          <p:cNvPicPr preferRelativeResize="0"/>
          <p:nvPr/>
        </p:nvPicPr>
        <p:blipFill>
          <a:blip r:embed="rId3">
            <a:alphaModFix/>
          </a:blip>
          <a:stretch>
            <a:fillRect/>
          </a:stretch>
        </p:blipFill>
        <p:spPr>
          <a:xfrm>
            <a:off x="1298325" y="1150225"/>
            <a:ext cx="9998397" cy="5206126"/>
          </a:xfrm>
          <a:prstGeom prst="rect">
            <a:avLst/>
          </a:prstGeom>
          <a:noFill/>
          <a:ln>
            <a:noFill/>
          </a:ln>
        </p:spPr>
      </p:pic>
      <p:sp>
        <p:nvSpPr>
          <p:cNvPr id="453" name="Google Shape;453;g335f5fe5927_1_0"/>
          <p:cNvSpPr txBox="1"/>
          <p:nvPr/>
        </p:nvSpPr>
        <p:spPr>
          <a:xfrm>
            <a:off x="1215220" y="388350"/>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Other Activities</a:t>
            </a:r>
            <a:endParaRPr sz="3600" b="1">
              <a:solidFill>
                <a:schemeClr val="dk1"/>
              </a:solidFill>
              <a:latin typeface="Calibri"/>
              <a:ea typeface="Calibri"/>
              <a:cs typeface="Calibri"/>
              <a:sym typeface="Calibri"/>
            </a:endParaRPr>
          </a:p>
        </p:txBody>
      </p:sp>
      <p:pic>
        <p:nvPicPr>
          <p:cNvPr id="454" name="Google Shape;454;g335f5fe5927_1_0"/>
          <p:cNvPicPr preferRelativeResize="0"/>
          <p:nvPr/>
        </p:nvPicPr>
        <p:blipFill rotWithShape="1">
          <a:blip r:embed="rId4">
            <a:alphaModFix/>
          </a:blip>
          <a:srcRect/>
          <a:stretch/>
        </p:blipFill>
        <p:spPr>
          <a:xfrm>
            <a:off x="8161765" y="136408"/>
            <a:ext cx="3776942" cy="542936"/>
          </a:xfrm>
          <a:prstGeom prst="rect">
            <a:avLst/>
          </a:prstGeom>
          <a:noFill/>
          <a:ln>
            <a:noFill/>
          </a:ln>
        </p:spPr>
      </p:pic>
      <p:cxnSp>
        <p:nvCxnSpPr>
          <p:cNvPr id="455" name="Google Shape;455;g335f5fe5927_1_0"/>
          <p:cNvCxnSpPr/>
          <p:nvPr/>
        </p:nvCxnSpPr>
        <p:spPr>
          <a:xfrm>
            <a:off x="7538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456" name="Google Shape;456;g335f5fe5927_1_0"/>
          <p:cNvSpPr/>
          <p:nvPr/>
        </p:nvSpPr>
        <p:spPr>
          <a:xfrm>
            <a:off x="7505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7" name="Google Shape;457;g335f5fe5927_1_0"/>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25</a:t>
            </a:fld>
            <a:endParaRPr dirty="0"/>
          </a:p>
        </p:txBody>
      </p:sp>
      <p:cxnSp>
        <p:nvCxnSpPr>
          <p:cNvPr id="458" name="Google Shape;458;g335f5fe5927_1_0"/>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31223b2e24d_2_51"/>
          <p:cNvSpPr txBox="1">
            <a:spLocks noGrp="1"/>
          </p:cNvSpPr>
          <p:nvPr>
            <p:ph type="title"/>
          </p:nvPr>
        </p:nvSpPr>
        <p:spPr>
          <a:xfrm>
            <a:off x="838200" y="1264488"/>
            <a:ext cx="10515600" cy="426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sz="3000" b="1" u="sng">
                <a:solidFill>
                  <a:srgbClr val="0000FF"/>
                </a:solidFill>
              </a:rPr>
              <a:t>Books Exhibition</a:t>
            </a:r>
            <a:endParaRPr sz="3000" b="1" u="sng">
              <a:solidFill>
                <a:srgbClr val="0000FF"/>
              </a:solidFill>
            </a:endParaRPr>
          </a:p>
        </p:txBody>
      </p:sp>
      <p:sp>
        <p:nvSpPr>
          <p:cNvPr id="465" name="Google Shape;465;g31223b2e24d_2_51"/>
          <p:cNvSpPr txBox="1"/>
          <p:nvPr/>
        </p:nvSpPr>
        <p:spPr>
          <a:xfrm>
            <a:off x="1355270" y="5175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Other Activities</a:t>
            </a:r>
            <a:endParaRPr sz="3600" b="1">
              <a:solidFill>
                <a:schemeClr val="dk1"/>
              </a:solidFill>
              <a:latin typeface="Calibri"/>
              <a:ea typeface="Calibri"/>
              <a:cs typeface="Calibri"/>
              <a:sym typeface="Calibri"/>
            </a:endParaRPr>
          </a:p>
        </p:txBody>
      </p:sp>
      <p:pic>
        <p:nvPicPr>
          <p:cNvPr id="466" name="Google Shape;466;g31223b2e24d_2_51"/>
          <p:cNvPicPr preferRelativeResize="0"/>
          <p:nvPr/>
        </p:nvPicPr>
        <p:blipFill rotWithShape="1">
          <a:blip r:embed="rId3">
            <a:alphaModFix/>
          </a:blip>
          <a:srcRect/>
          <a:stretch/>
        </p:blipFill>
        <p:spPr>
          <a:xfrm>
            <a:off x="8237965" y="288808"/>
            <a:ext cx="3776942" cy="542936"/>
          </a:xfrm>
          <a:prstGeom prst="rect">
            <a:avLst/>
          </a:prstGeom>
          <a:noFill/>
          <a:ln>
            <a:noFill/>
          </a:ln>
        </p:spPr>
      </p:pic>
      <p:cxnSp>
        <p:nvCxnSpPr>
          <p:cNvPr id="467" name="Google Shape;467;g31223b2e24d_2_51"/>
          <p:cNvCxnSpPr/>
          <p:nvPr/>
        </p:nvCxnSpPr>
        <p:spPr>
          <a:xfrm>
            <a:off x="830036" y="11415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468" name="Google Shape;468;g31223b2e24d_2_51"/>
          <p:cNvSpPr/>
          <p:nvPr/>
        </p:nvSpPr>
        <p:spPr>
          <a:xfrm>
            <a:off x="826740" y="8174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9" name="Google Shape;469;g31223b2e24d_2_51" descr="https://lh7-rt.googleusercontent.com/docsz/AD_4nXcpVZS_3ykeuSuudWXAYycZhOM_HVA8tm7W61LCpY3a26m9bmCSN5ALQtfWPPbnAsASnorhLRGqzHLr3_NEG0HvJzVCg2PYlrIaLc0xHz8UzNYIBsx8z34mJL-umbTpvUIp5veQMiQ8kdMe68BOxAUI0WSzHeLg8E2c5eu8LA?key=3zRK-RJNy_SoaMK7vDBGQg"/>
          <p:cNvPicPr preferRelativeResize="0"/>
          <p:nvPr/>
        </p:nvPicPr>
        <p:blipFill>
          <a:blip r:embed="rId4">
            <a:alphaModFix/>
          </a:blip>
          <a:stretch>
            <a:fillRect/>
          </a:stretch>
        </p:blipFill>
        <p:spPr>
          <a:xfrm>
            <a:off x="1279125" y="1826875"/>
            <a:ext cx="9998400" cy="4529475"/>
          </a:xfrm>
          <a:prstGeom prst="rect">
            <a:avLst/>
          </a:prstGeom>
          <a:noFill/>
          <a:ln w="9525" cap="flat" cmpd="sng">
            <a:solidFill>
              <a:schemeClr val="dk1"/>
            </a:solidFill>
            <a:prstDash val="solid"/>
            <a:round/>
            <a:headEnd type="none" w="sm" len="sm"/>
            <a:tailEnd type="none" w="sm" len="sm"/>
          </a:ln>
        </p:spPr>
      </p:pic>
      <p:sp>
        <p:nvSpPr>
          <p:cNvPr id="470" name="Google Shape;470;g31223b2e24d_2_51"/>
          <p:cNvSpPr txBox="1">
            <a:spLocks noGrp="1"/>
          </p:cNvSpPr>
          <p:nvPr>
            <p:ph type="sldNum" idx="12"/>
          </p:nvPr>
        </p:nvSpPr>
        <p:spPr>
          <a:xfrm>
            <a:off x="1273725" y="65087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26</a:t>
            </a:fld>
            <a:endParaRPr dirty="0"/>
          </a:p>
        </p:txBody>
      </p:sp>
      <p:cxnSp>
        <p:nvCxnSpPr>
          <p:cNvPr id="471" name="Google Shape;471;g31223b2e24d_2_51"/>
          <p:cNvCxnSpPr/>
          <p:nvPr/>
        </p:nvCxnSpPr>
        <p:spPr>
          <a:xfrm>
            <a:off x="1273725" y="64948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31223b2e24d_2_62"/>
          <p:cNvSpPr txBox="1">
            <a:spLocks noGrp="1"/>
          </p:cNvSpPr>
          <p:nvPr>
            <p:ph type="title"/>
          </p:nvPr>
        </p:nvSpPr>
        <p:spPr>
          <a:xfrm>
            <a:off x="838200" y="1249988"/>
            <a:ext cx="10515600" cy="440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990"/>
              <a:buFont typeface="Arial"/>
              <a:buNone/>
            </a:pPr>
            <a:r>
              <a:rPr lang="en-GB" sz="2500" b="1" u="sng">
                <a:solidFill>
                  <a:srgbClr val="0000FF"/>
                </a:solidFill>
              </a:rPr>
              <a:t>Books Exhibition</a:t>
            </a:r>
            <a:endParaRPr sz="3759"/>
          </a:p>
        </p:txBody>
      </p:sp>
      <p:sp>
        <p:nvSpPr>
          <p:cNvPr id="478" name="Google Shape;478;g31223b2e24d_2_62"/>
          <p:cNvSpPr txBox="1"/>
          <p:nvPr/>
        </p:nvSpPr>
        <p:spPr>
          <a:xfrm>
            <a:off x="1355270" y="5175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Other Activities</a:t>
            </a:r>
            <a:endParaRPr sz="3600" b="1">
              <a:solidFill>
                <a:schemeClr val="dk1"/>
              </a:solidFill>
              <a:latin typeface="Calibri"/>
              <a:ea typeface="Calibri"/>
              <a:cs typeface="Calibri"/>
              <a:sym typeface="Calibri"/>
            </a:endParaRPr>
          </a:p>
        </p:txBody>
      </p:sp>
      <p:pic>
        <p:nvPicPr>
          <p:cNvPr id="479" name="Google Shape;479;g31223b2e24d_2_62"/>
          <p:cNvPicPr preferRelativeResize="0"/>
          <p:nvPr/>
        </p:nvPicPr>
        <p:blipFill rotWithShape="1">
          <a:blip r:embed="rId3">
            <a:alphaModFix/>
          </a:blip>
          <a:srcRect/>
          <a:stretch/>
        </p:blipFill>
        <p:spPr>
          <a:xfrm>
            <a:off x="8237965" y="288808"/>
            <a:ext cx="3776942" cy="542936"/>
          </a:xfrm>
          <a:prstGeom prst="rect">
            <a:avLst/>
          </a:prstGeom>
          <a:noFill/>
          <a:ln>
            <a:noFill/>
          </a:ln>
        </p:spPr>
      </p:pic>
      <p:cxnSp>
        <p:nvCxnSpPr>
          <p:cNvPr id="480" name="Google Shape;480;g31223b2e24d_2_62"/>
          <p:cNvCxnSpPr/>
          <p:nvPr/>
        </p:nvCxnSpPr>
        <p:spPr>
          <a:xfrm>
            <a:off x="830036" y="11415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481" name="Google Shape;481;g31223b2e24d_2_62"/>
          <p:cNvSpPr/>
          <p:nvPr/>
        </p:nvSpPr>
        <p:spPr>
          <a:xfrm>
            <a:off x="826740" y="8174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2" name="Google Shape;482;g31223b2e24d_2_62" descr="https://lh7-rt.googleusercontent.com/docsz/AD_4nXfKxATiy_c-RTell2ifDjUC4vKhnYNTQYjpxvJ96Lg9L7MqyNVLhgjNImF50iq1nfG3_U6E745kaLdBgzLB6MSN4ReKW31XCrZLhH1S3_RSY5nT1qClfM9kXWG4gm-COsfdaj4u6SO3ZMNQ3_fQrNC8R_IGGC9DcGsNSrJz2w?key=3zRK-RJNy_SoaMK7vDBGQg"/>
          <p:cNvPicPr preferRelativeResize="0"/>
          <p:nvPr/>
        </p:nvPicPr>
        <p:blipFill>
          <a:blip r:embed="rId4">
            <a:alphaModFix/>
          </a:blip>
          <a:stretch>
            <a:fillRect/>
          </a:stretch>
        </p:blipFill>
        <p:spPr>
          <a:xfrm>
            <a:off x="2373550" y="1690700"/>
            <a:ext cx="7992599" cy="4503575"/>
          </a:xfrm>
          <a:prstGeom prst="rect">
            <a:avLst/>
          </a:prstGeom>
          <a:noFill/>
          <a:ln>
            <a:noFill/>
          </a:ln>
        </p:spPr>
      </p:pic>
      <p:sp>
        <p:nvSpPr>
          <p:cNvPr id="483" name="Google Shape;483;g31223b2e24d_2_62"/>
          <p:cNvSpPr txBox="1">
            <a:spLocks noGrp="1"/>
          </p:cNvSpPr>
          <p:nvPr>
            <p:ph type="title"/>
          </p:nvPr>
        </p:nvSpPr>
        <p:spPr>
          <a:xfrm>
            <a:off x="1032825" y="6144238"/>
            <a:ext cx="10515600" cy="440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GB" sz="1400" dirty="0">
                <a:solidFill>
                  <a:srgbClr val="274E13"/>
                </a:solidFill>
              </a:rPr>
              <a:t>Inaugurated b VC Dr. </a:t>
            </a:r>
            <a:r>
              <a:rPr lang="en-GB" sz="1400" dirty="0" err="1">
                <a:solidFill>
                  <a:srgbClr val="274E13"/>
                </a:solidFill>
              </a:rPr>
              <a:t>Ankush</a:t>
            </a:r>
            <a:r>
              <a:rPr lang="en-GB" sz="1400" dirty="0">
                <a:solidFill>
                  <a:srgbClr val="274E13"/>
                </a:solidFill>
              </a:rPr>
              <a:t> Mittal Sir with Ex- VC of Central University of Kashmir Prof. </a:t>
            </a:r>
            <a:r>
              <a:rPr lang="en-GB" sz="1400" dirty="0" err="1">
                <a:solidFill>
                  <a:srgbClr val="274E13"/>
                </a:solidFill>
              </a:rPr>
              <a:t>Mehrajuddin</a:t>
            </a:r>
            <a:r>
              <a:rPr lang="en-GB" sz="1400" dirty="0">
                <a:solidFill>
                  <a:srgbClr val="274E13"/>
                </a:solidFill>
              </a:rPr>
              <a:t> Mir (Prof. </a:t>
            </a:r>
            <a:r>
              <a:rPr lang="en-GB" sz="1400" dirty="0" err="1">
                <a:solidFill>
                  <a:srgbClr val="274E13"/>
                </a:solidFill>
              </a:rPr>
              <a:t>Motilal</a:t>
            </a:r>
            <a:r>
              <a:rPr lang="en-GB" sz="1400" dirty="0">
                <a:solidFill>
                  <a:srgbClr val="274E13"/>
                </a:solidFill>
              </a:rPr>
              <a:t> Chair)</a:t>
            </a:r>
            <a:endParaRPr sz="2860" dirty="0">
              <a:solidFill>
                <a:srgbClr val="274E13"/>
              </a:solidFill>
            </a:endParaRPr>
          </a:p>
        </p:txBody>
      </p:sp>
      <p:sp>
        <p:nvSpPr>
          <p:cNvPr id="484" name="Google Shape;484;g31223b2e24d_2_62"/>
          <p:cNvSpPr txBox="1">
            <a:spLocks noGrp="1"/>
          </p:cNvSpPr>
          <p:nvPr>
            <p:ph type="sldNum" idx="12"/>
          </p:nvPr>
        </p:nvSpPr>
        <p:spPr>
          <a:xfrm>
            <a:off x="1273725" y="65087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27</a:t>
            </a:fld>
            <a:endParaRPr dirty="0"/>
          </a:p>
        </p:txBody>
      </p:sp>
      <p:cxnSp>
        <p:nvCxnSpPr>
          <p:cNvPr id="485" name="Google Shape;485;g31223b2e24d_2_62"/>
          <p:cNvCxnSpPr/>
          <p:nvPr/>
        </p:nvCxnSpPr>
        <p:spPr>
          <a:xfrm>
            <a:off x="1273725" y="64948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31223b2e24d_2_73"/>
          <p:cNvSpPr txBox="1">
            <a:spLocks noGrp="1"/>
          </p:cNvSpPr>
          <p:nvPr>
            <p:ph type="title"/>
          </p:nvPr>
        </p:nvSpPr>
        <p:spPr>
          <a:xfrm>
            <a:off x="804225" y="5839450"/>
            <a:ext cx="5335200" cy="440700"/>
          </a:xfrm>
          <a:prstGeom prst="rect">
            <a:avLst/>
          </a:prstGeom>
        </p:spPr>
        <p:txBody>
          <a:bodyPr spcFirstLastPara="1" wrap="square" lIns="91425" tIns="45700" rIns="91425" bIns="45700" anchor="ctr" anchorCtr="0">
            <a:noAutofit/>
          </a:bodyPr>
          <a:lstStyle/>
          <a:p>
            <a:pPr marL="0" lvl="0" indent="0" algn="just" rtl="0">
              <a:spcBef>
                <a:spcPts val="0"/>
              </a:spcBef>
              <a:spcAft>
                <a:spcPts val="0"/>
              </a:spcAft>
              <a:buSzPts val="990"/>
              <a:buNone/>
            </a:pPr>
            <a:r>
              <a:rPr lang="en-GB" sz="1400">
                <a:solidFill>
                  <a:srgbClr val="274E13"/>
                </a:solidFill>
              </a:rPr>
              <a:t>Vice Chancellor  DR. Ankush Mittal, University Librarian Dr. Helaluddin, Dr. Joginder Singh Yadav (Dean SOAS),  with Prof. Mehrajuddin Mir (Prof. Motilal Chair) Ex- Vice Chancellor, Central University of Kashmir </a:t>
            </a:r>
            <a:endParaRPr sz="2660">
              <a:solidFill>
                <a:srgbClr val="274E13"/>
              </a:solidFill>
            </a:endParaRPr>
          </a:p>
        </p:txBody>
      </p:sp>
      <p:sp>
        <p:nvSpPr>
          <p:cNvPr id="492" name="Google Shape;492;g31223b2e24d_2_73"/>
          <p:cNvSpPr txBox="1">
            <a:spLocks noGrp="1"/>
          </p:cNvSpPr>
          <p:nvPr>
            <p:ph type="title"/>
          </p:nvPr>
        </p:nvSpPr>
        <p:spPr>
          <a:xfrm>
            <a:off x="838200" y="1242688"/>
            <a:ext cx="10515600" cy="448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990"/>
              <a:buFont typeface="Arial"/>
              <a:buNone/>
            </a:pPr>
            <a:r>
              <a:rPr lang="en-GB" sz="2500" b="1" u="sng">
                <a:solidFill>
                  <a:srgbClr val="0000FF"/>
                </a:solidFill>
              </a:rPr>
              <a:t>Books Exhibition</a:t>
            </a:r>
            <a:endParaRPr/>
          </a:p>
        </p:txBody>
      </p:sp>
      <p:sp>
        <p:nvSpPr>
          <p:cNvPr id="493" name="Google Shape;493;g31223b2e24d_2_73"/>
          <p:cNvSpPr txBox="1"/>
          <p:nvPr/>
        </p:nvSpPr>
        <p:spPr>
          <a:xfrm>
            <a:off x="1355275" y="498775"/>
            <a:ext cx="9998400" cy="642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Other Activities</a:t>
            </a:r>
            <a:endParaRPr sz="3600" b="1">
              <a:solidFill>
                <a:schemeClr val="dk1"/>
              </a:solidFill>
              <a:latin typeface="Calibri"/>
              <a:ea typeface="Calibri"/>
              <a:cs typeface="Calibri"/>
              <a:sym typeface="Calibri"/>
            </a:endParaRPr>
          </a:p>
        </p:txBody>
      </p:sp>
      <p:pic>
        <p:nvPicPr>
          <p:cNvPr id="494" name="Google Shape;494;g31223b2e24d_2_73"/>
          <p:cNvPicPr preferRelativeResize="0"/>
          <p:nvPr/>
        </p:nvPicPr>
        <p:blipFill rotWithShape="1">
          <a:blip r:embed="rId3">
            <a:alphaModFix/>
          </a:blip>
          <a:srcRect/>
          <a:stretch/>
        </p:blipFill>
        <p:spPr>
          <a:xfrm>
            <a:off x="8237965" y="288808"/>
            <a:ext cx="3776942" cy="542936"/>
          </a:xfrm>
          <a:prstGeom prst="rect">
            <a:avLst/>
          </a:prstGeom>
          <a:noFill/>
          <a:ln>
            <a:noFill/>
          </a:ln>
        </p:spPr>
      </p:pic>
      <p:cxnSp>
        <p:nvCxnSpPr>
          <p:cNvPr id="495" name="Google Shape;495;g31223b2e24d_2_73"/>
          <p:cNvCxnSpPr/>
          <p:nvPr/>
        </p:nvCxnSpPr>
        <p:spPr>
          <a:xfrm>
            <a:off x="830036" y="11415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496" name="Google Shape;496;g31223b2e24d_2_73"/>
          <p:cNvSpPr/>
          <p:nvPr/>
        </p:nvSpPr>
        <p:spPr>
          <a:xfrm>
            <a:off x="826740" y="8174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7" name="Google Shape;497;g31223b2e24d_2_73" descr="https://lh7-rt.googleusercontent.com/docsz/AD_4nXfHF4cALNZ2fwTM75UiqoviHj-iHQcAij9DVArh6eTHFBhwouAnR7Y7Yb9A87oiwWdqyLdWDPOE-s1WibT16-csP6NSZEUB9KG7sHaKd3XphoWPRtfeOqutXp_Di_EYSJd0SViRIGJpjvlo9I-uO9BOdl6euQPFjAvb6jw1ZQ?key=3zRK-RJNy_SoaMK7vDBGQg"/>
          <p:cNvPicPr preferRelativeResize="0"/>
          <p:nvPr/>
        </p:nvPicPr>
        <p:blipFill>
          <a:blip r:embed="rId4">
            <a:alphaModFix/>
          </a:blip>
          <a:stretch>
            <a:fillRect/>
          </a:stretch>
        </p:blipFill>
        <p:spPr>
          <a:xfrm>
            <a:off x="303223" y="1712338"/>
            <a:ext cx="6889551" cy="3882037"/>
          </a:xfrm>
          <a:prstGeom prst="rect">
            <a:avLst/>
          </a:prstGeom>
          <a:noFill/>
          <a:ln>
            <a:noFill/>
          </a:ln>
        </p:spPr>
      </p:pic>
      <p:pic>
        <p:nvPicPr>
          <p:cNvPr id="498" name="Google Shape;498;g31223b2e24d_2_73" descr="https://lh7-rt.googleusercontent.com/docsz/AD_4nXdYI6Fa9DEUx9ec9Y-FWW97nJbafARA_YFsj6H6KxUZAC0zCMM5QUB-m4MJnGefx-vUxnXNH17Tg7x9hfR2S3pYnLPJ67iecqbDvuJ7XJyKfb9iBDa_lwQQeh0jhthcGmNTTmI34lC1BszcgBEDUiUhxRec91Fwj-IgNIHk?key=3zRK-RJNy_SoaMK7vDBGQg"/>
          <p:cNvPicPr preferRelativeResize="0"/>
          <p:nvPr/>
        </p:nvPicPr>
        <p:blipFill>
          <a:blip r:embed="rId5">
            <a:alphaModFix/>
          </a:blip>
          <a:stretch>
            <a:fillRect/>
          </a:stretch>
        </p:blipFill>
        <p:spPr>
          <a:xfrm>
            <a:off x="6384080" y="1721225"/>
            <a:ext cx="5472321" cy="4100000"/>
          </a:xfrm>
          <a:prstGeom prst="rect">
            <a:avLst/>
          </a:prstGeom>
          <a:noFill/>
          <a:ln>
            <a:noFill/>
          </a:ln>
        </p:spPr>
      </p:pic>
      <p:sp>
        <p:nvSpPr>
          <p:cNvPr id="499" name="Google Shape;499;g31223b2e24d_2_73"/>
          <p:cNvSpPr txBox="1">
            <a:spLocks noGrp="1"/>
          </p:cNvSpPr>
          <p:nvPr>
            <p:ph type="title"/>
          </p:nvPr>
        </p:nvSpPr>
        <p:spPr>
          <a:xfrm>
            <a:off x="6679700" y="5915650"/>
            <a:ext cx="5226900" cy="440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GB" sz="1600">
                <a:solidFill>
                  <a:srgbClr val="274E13"/>
                </a:solidFill>
              </a:rPr>
              <a:t>Participating Publishers</a:t>
            </a:r>
            <a:endParaRPr sz="2860">
              <a:solidFill>
                <a:srgbClr val="274E13"/>
              </a:solidFill>
            </a:endParaRPr>
          </a:p>
        </p:txBody>
      </p:sp>
      <p:sp>
        <p:nvSpPr>
          <p:cNvPr id="500" name="Google Shape;500;g31223b2e24d_2_73"/>
          <p:cNvSpPr txBox="1">
            <a:spLocks noGrp="1"/>
          </p:cNvSpPr>
          <p:nvPr>
            <p:ph type="sldNum" idx="12"/>
          </p:nvPr>
        </p:nvSpPr>
        <p:spPr>
          <a:xfrm>
            <a:off x="1273725" y="65087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a:t>28</a:t>
            </a:fld>
            <a:endParaRPr dirty="0"/>
          </a:p>
        </p:txBody>
      </p:sp>
      <p:cxnSp>
        <p:nvCxnSpPr>
          <p:cNvPr id="501" name="Google Shape;501;g31223b2e24d_2_73"/>
          <p:cNvCxnSpPr/>
          <p:nvPr/>
        </p:nvCxnSpPr>
        <p:spPr>
          <a:xfrm>
            <a:off x="1273725" y="64948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g367c5a2eee0_6_139"/>
          <p:cNvPicPr preferRelativeResize="0"/>
          <p:nvPr/>
        </p:nvPicPr>
        <p:blipFill>
          <a:blip r:embed="rId3">
            <a:alphaModFix/>
          </a:blip>
          <a:stretch>
            <a:fillRect/>
          </a:stretch>
        </p:blipFill>
        <p:spPr>
          <a:xfrm>
            <a:off x="2372225" y="1674625"/>
            <a:ext cx="7447525" cy="4555400"/>
          </a:xfrm>
          <a:prstGeom prst="rect">
            <a:avLst/>
          </a:prstGeom>
          <a:noFill/>
          <a:ln>
            <a:noFill/>
          </a:ln>
        </p:spPr>
      </p:pic>
      <p:sp>
        <p:nvSpPr>
          <p:cNvPr id="508" name="Google Shape;508;g367c5a2eee0_6_139"/>
          <p:cNvSpPr txBox="1">
            <a:spLocks noGrp="1"/>
          </p:cNvSpPr>
          <p:nvPr>
            <p:ph type="title"/>
          </p:nvPr>
        </p:nvSpPr>
        <p:spPr>
          <a:xfrm>
            <a:off x="762000" y="1138225"/>
            <a:ext cx="10515600" cy="324000"/>
          </a:xfrm>
          <a:prstGeom prst="rect">
            <a:avLst/>
          </a:prstGeom>
        </p:spPr>
        <p:txBody>
          <a:bodyPr spcFirstLastPara="1" wrap="square" lIns="91425" tIns="45700" rIns="91425" bIns="45700" anchor="ctr" anchorCtr="0">
            <a:noAutofit/>
          </a:bodyPr>
          <a:lstStyle/>
          <a:p>
            <a:pPr marL="457200" lvl="0" indent="0" algn="ctr" rtl="0">
              <a:spcBef>
                <a:spcPts val="0"/>
              </a:spcBef>
              <a:spcAft>
                <a:spcPts val="0"/>
              </a:spcAft>
              <a:buNone/>
            </a:pPr>
            <a:r>
              <a:rPr lang="en-GB" sz="3000" b="1" u="sng">
                <a:solidFill>
                  <a:srgbClr val="0000FF"/>
                </a:solidFill>
              </a:rPr>
              <a:t>Workshop on Academic Integrity &amp; Research Ethics</a:t>
            </a:r>
            <a:endParaRPr sz="3000" b="1" u="sng">
              <a:solidFill>
                <a:srgbClr val="0000FF"/>
              </a:solidFill>
            </a:endParaRPr>
          </a:p>
        </p:txBody>
      </p:sp>
      <p:sp>
        <p:nvSpPr>
          <p:cNvPr id="509" name="Google Shape;509;g367c5a2eee0_6_139"/>
          <p:cNvSpPr txBox="1"/>
          <p:nvPr/>
        </p:nvSpPr>
        <p:spPr>
          <a:xfrm>
            <a:off x="1202870" y="3651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Other Activities</a:t>
            </a:r>
            <a:endParaRPr sz="3600" b="1">
              <a:solidFill>
                <a:schemeClr val="dk1"/>
              </a:solidFill>
              <a:latin typeface="Calibri"/>
              <a:ea typeface="Calibri"/>
              <a:cs typeface="Calibri"/>
              <a:sym typeface="Calibri"/>
            </a:endParaRPr>
          </a:p>
        </p:txBody>
      </p:sp>
      <p:pic>
        <p:nvPicPr>
          <p:cNvPr id="510" name="Google Shape;510;g367c5a2eee0_6_139"/>
          <p:cNvPicPr preferRelativeResize="0"/>
          <p:nvPr/>
        </p:nvPicPr>
        <p:blipFill rotWithShape="1">
          <a:blip r:embed="rId4">
            <a:alphaModFix/>
          </a:blip>
          <a:srcRect/>
          <a:stretch/>
        </p:blipFill>
        <p:spPr>
          <a:xfrm>
            <a:off x="8085565" y="136408"/>
            <a:ext cx="3776942" cy="542936"/>
          </a:xfrm>
          <a:prstGeom prst="rect">
            <a:avLst/>
          </a:prstGeom>
          <a:noFill/>
          <a:ln>
            <a:noFill/>
          </a:ln>
        </p:spPr>
      </p:pic>
      <p:cxnSp>
        <p:nvCxnSpPr>
          <p:cNvPr id="511" name="Google Shape;511;g367c5a2eee0_6_139"/>
          <p:cNvCxnSpPr/>
          <p:nvPr/>
        </p:nvCxnSpPr>
        <p:spPr>
          <a:xfrm>
            <a:off x="6776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512" name="Google Shape;512;g367c5a2eee0_6_139"/>
          <p:cNvSpPr/>
          <p:nvPr/>
        </p:nvSpPr>
        <p:spPr>
          <a:xfrm>
            <a:off x="6743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3" name="Google Shape;513;g367c5a2eee0_6_139"/>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29</a:t>
            </a:fld>
            <a:endParaRPr dirty="0"/>
          </a:p>
        </p:txBody>
      </p:sp>
      <p:cxnSp>
        <p:nvCxnSpPr>
          <p:cNvPr id="514" name="Google Shape;514;g367c5a2eee0_6_139"/>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p:nvPr/>
        </p:nvSpPr>
        <p:spPr>
          <a:xfrm>
            <a:off x="1273725" y="1321850"/>
            <a:ext cx="9998400" cy="49761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15" name="Google Shape;115;p5"/>
          <p:cNvSpPr txBox="1">
            <a:spLocks noGrp="1"/>
          </p:cNvSpPr>
          <p:nvPr>
            <p:ph type="title"/>
          </p:nvPr>
        </p:nvSpPr>
        <p:spPr>
          <a:xfrm>
            <a:off x="1355270" y="365125"/>
            <a:ext cx="9998529" cy="6239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sz="3600" b="1"/>
              <a:t>Library Infrastructure</a:t>
            </a:r>
            <a:endParaRPr sz="3600" b="1"/>
          </a:p>
        </p:txBody>
      </p:sp>
      <p:sp>
        <p:nvSpPr>
          <p:cNvPr id="116" name="Google Shape;116;p5"/>
          <p:cNvSpPr txBox="1">
            <a:spLocks noGrp="1"/>
          </p:cNvSpPr>
          <p:nvPr>
            <p:ph type="body" idx="1"/>
          </p:nvPr>
        </p:nvSpPr>
        <p:spPr>
          <a:xfrm>
            <a:off x="1251100" y="1398175"/>
            <a:ext cx="9998400" cy="4796100"/>
          </a:xfrm>
          <a:prstGeom prst="rect">
            <a:avLst/>
          </a:prstGeom>
          <a:noFill/>
          <a:ln>
            <a:noFill/>
          </a:ln>
        </p:spPr>
        <p:txBody>
          <a:bodyPr spcFirstLastPara="1" wrap="square" lIns="91425" tIns="45700" rIns="91425" bIns="45700" anchor="t" anchorCtr="0">
            <a:normAutofit fontScale="85000" lnSpcReduction="20000"/>
          </a:bodyPr>
          <a:lstStyle/>
          <a:p>
            <a:pPr marL="358775" indent="0">
              <a:lnSpc>
                <a:spcPct val="115000"/>
              </a:lnSpc>
              <a:spcBef>
                <a:spcPts val="0"/>
              </a:spcBef>
              <a:buSzPct val="100000"/>
              <a:buNone/>
            </a:pPr>
            <a:r>
              <a:rPr lang="en-GB" dirty="0"/>
              <a:t>Area				:	1457 Sq. </a:t>
            </a:r>
            <a:r>
              <a:rPr lang="en-GB" dirty="0" err="1"/>
              <a:t>Mtr</a:t>
            </a:r>
            <a:r>
              <a:rPr lang="en-GB" dirty="0"/>
              <a:t>. </a:t>
            </a:r>
            <a:r>
              <a:rPr lang="en-GB" sz="2400" i="1" dirty="0"/>
              <a:t>(</a:t>
            </a:r>
            <a:r>
              <a:rPr lang="en-GB" sz="2400" i="1" u="sng" dirty="0">
                <a:solidFill>
                  <a:schemeClr val="hlink"/>
                </a:solidFill>
                <a:hlinkClick r:id="rId3"/>
              </a:rPr>
              <a:t>15683 Sq. ft</a:t>
            </a:r>
            <a:r>
              <a:rPr lang="en-GB" sz="2400" i="1" dirty="0"/>
              <a:t>.)</a:t>
            </a:r>
            <a:endParaRPr dirty="0"/>
          </a:p>
          <a:p>
            <a:pPr marL="358775" indent="0">
              <a:lnSpc>
                <a:spcPct val="115000"/>
              </a:lnSpc>
              <a:buSzPct val="100000"/>
              <a:buNone/>
            </a:pPr>
            <a:r>
              <a:rPr lang="en-GB" dirty="0"/>
              <a:t>Computers				:			67</a:t>
            </a:r>
            <a:endParaRPr dirty="0"/>
          </a:p>
          <a:p>
            <a:pPr marL="358775" indent="0">
              <a:lnSpc>
                <a:spcPct val="115000"/>
              </a:lnSpc>
              <a:buSzPct val="100000"/>
              <a:buNone/>
            </a:pPr>
            <a:r>
              <a:rPr lang="en-GB" dirty="0">
                <a:uFill>
                  <a:noFill/>
                </a:uFill>
                <a:hlinkClick r:id="rId4"/>
              </a:rPr>
              <a:t>Digital Library Computers</a:t>
            </a:r>
            <a:r>
              <a:rPr lang="en-GB" dirty="0"/>
              <a:t>		:			35</a:t>
            </a:r>
            <a:endParaRPr dirty="0"/>
          </a:p>
          <a:p>
            <a:pPr marL="358775" indent="0">
              <a:lnSpc>
                <a:spcPct val="115000"/>
              </a:lnSpc>
              <a:buSzPct val="100000"/>
              <a:buNone/>
            </a:pPr>
            <a:r>
              <a:rPr lang="en-GB" dirty="0">
                <a:uFill>
                  <a:noFill/>
                </a:uFill>
                <a:hlinkClick r:id="rId5"/>
              </a:rPr>
              <a:t>OPAC Computers</a:t>
            </a:r>
            <a:r>
              <a:rPr lang="en-GB" dirty="0"/>
              <a:t>			:			05</a:t>
            </a:r>
            <a:endParaRPr dirty="0"/>
          </a:p>
          <a:p>
            <a:pPr marL="358775" indent="0">
              <a:lnSpc>
                <a:spcPct val="115000"/>
              </a:lnSpc>
              <a:buSzPct val="100000"/>
              <a:buNone/>
            </a:pPr>
            <a:r>
              <a:rPr lang="en-GB" dirty="0">
                <a:uFill>
                  <a:noFill/>
                </a:uFill>
                <a:hlinkClick r:id="rId6"/>
              </a:rPr>
              <a:t>Research Center Computers</a:t>
            </a:r>
            <a:r>
              <a:rPr lang="en-GB" dirty="0">
                <a:uFill>
                  <a:noFill/>
                </a:uFill>
              </a:rPr>
              <a:t>	</a:t>
            </a:r>
            <a:r>
              <a:rPr lang="en-GB" dirty="0"/>
              <a:t>:			10</a:t>
            </a:r>
          </a:p>
          <a:p>
            <a:pPr marL="358775" indent="0">
              <a:lnSpc>
                <a:spcPct val="115000"/>
              </a:lnSpc>
              <a:buSzPct val="216363"/>
              <a:buNone/>
            </a:pPr>
            <a:r>
              <a:rPr lang="en-GB" dirty="0">
                <a:uFill>
                  <a:noFill/>
                </a:uFill>
                <a:hlinkClick r:id="rId7"/>
              </a:rPr>
              <a:t>Library Automation Software</a:t>
            </a:r>
            <a:r>
              <a:rPr lang="en-GB" dirty="0">
                <a:uFill>
                  <a:noFill/>
                </a:uFill>
              </a:rPr>
              <a:t>	:		</a:t>
            </a:r>
            <a:r>
              <a:rPr lang="en-GB" b="1" dirty="0" err="1">
                <a:uFill>
                  <a:noFill/>
                </a:uFill>
                <a:sym typeface="Arial"/>
              </a:rPr>
              <a:t>Koha</a:t>
            </a:r>
            <a:r>
              <a:rPr lang="en-GB" dirty="0">
                <a:uFill>
                  <a:noFill/>
                </a:uFill>
                <a:sym typeface="Arial"/>
              </a:rPr>
              <a:t> </a:t>
            </a:r>
            <a:r>
              <a:rPr lang="en-GB" sz="1400" dirty="0">
                <a:uFill>
                  <a:noFill/>
                </a:uFill>
                <a:sym typeface="Arial"/>
              </a:rPr>
              <a:t>( Ver. 22.05.03.000)</a:t>
            </a:r>
            <a:endParaRPr sz="1400" dirty="0">
              <a:uFill>
                <a:noFill/>
              </a:uFill>
              <a:sym typeface="Arial"/>
            </a:endParaRPr>
          </a:p>
          <a:p>
            <a:pPr marL="358775" indent="0">
              <a:lnSpc>
                <a:spcPct val="115000"/>
              </a:lnSpc>
              <a:buSzPct val="100000"/>
              <a:buNone/>
            </a:pPr>
            <a:r>
              <a:rPr lang="en-GB" dirty="0"/>
              <a:t>Printers				:			03</a:t>
            </a:r>
            <a:endParaRPr dirty="0"/>
          </a:p>
          <a:p>
            <a:pPr marL="358775" indent="0">
              <a:lnSpc>
                <a:spcPct val="115000"/>
              </a:lnSpc>
              <a:buSzPct val="100000"/>
              <a:buNone/>
            </a:pPr>
            <a:r>
              <a:rPr lang="en-GB" dirty="0"/>
              <a:t>Barcode Readers			:			04</a:t>
            </a:r>
            <a:endParaRPr dirty="0"/>
          </a:p>
          <a:p>
            <a:pPr marL="358775" indent="0">
              <a:lnSpc>
                <a:spcPct val="115000"/>
              </a:lnSpc>
              <a:buSzPct val="100000"/>
              <a:buNone/>
            </a:pPr>
            <a:r>
              <a:rPr lang="en-GB" dirty="0"/>
              <a:t>CCTV Cameras			:			20	</a:t>
            </a:r>
            <a:endParaRPr dirty="0"/>
          </a:p>
          <a:p>
            <a:pPr marL="358775" indent="0">
              <a:lnSpc>
                <a:spcPct val="115000"/>
              </a:lnSpc>
              <a:buSzPct val="100000"/>
              <a:buNone/>
            </a:pPr>
            <a:r>
              <a:rPr lang="en-GB" dirty="0"/>
              <a:t>Smart Interactive Panel		:			02</a:t>
            </a:r>
            <a:endParaRPr dirty="0"/>
          </a:p>
        </p:txBody>
      </p:sp>
      <p:pic>
        <p:nvPicPr>
          <p:cNvPr id="117" name="Google Shape;117;p5"/>
          <p:cNvPicPr preferRelativeResize="0"/>
          <p:nvPr/>
        </p:nvPicPr>
        <p:blipFill rotWithShape="1">
          <a:blip r:embed="rId8">
            <a:alphaModFix/>
          </a:blip>
          <a:srcRect/>
          <a:stretch/>
        </p:blipFill>
        <p:spPr>
          <a:xfrm>
            <a:off x="8237965" y="136408"/>
            <a:ext cx="3776941" cy="542936"/>
          </a:xfrm>
          <a:prstGeom prst="rect">
            <a:avLst/>
          </a:prstGeom>
          <a:noFill/>
          <a:ln>
            <a:noFill/>
          </a:ln>
        </p:spPr>
      </p:pic>
      <p:cxnSp>
        <p:nvCxnSpPr>
          <p:cNvPr id="118" name="Google Shape;118;p5"/>
          <p:cNvCxnSpPr/>
          <p:nvPr/>
        </p:nvCxnSpPr>
        <p:spPr>
          <a:xfrm>
            <a:off x="982436" y="989112"/>
            <a:ext cx="10921093" cy="0"/>
          </a:xfrm>
          <a:prstGeom prst="straightConnector1">
            <a:avLst/>
          </a:prstGeom>
          <a:noFill/>
          <a:ln w="25400" cap="flat" cmpd="sng">
            <a:solidFill>
              <a:srgbClr val="0060AA"/>
            </a:solidFill>
            <a:prstDash val="solid"/>
            <a:miter lim="800000"/>
            <a:headEnd type="none" w="sm" len="sm"/>
            <a:tailEnd type="none" w="sm" len="sm"/>
          </a:ln>
        </p:spPr>
      </p:cxnSp>
      <p:sp>
        <p:nvSpPr>
          <p:cNvPr id="119" name="Google Shape;119;p5"/>
          <p:cNvSpPr/>
          <p:nvPr/>
        </p:nvSpPr>
        <p:spPr>
          <a:xfrm>
            <a:off x="979140" y="665076"/>
            <a:ext cx="251520" cy="324036"/>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5"/>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a:t>3</a:t>
            </a:fld>
            <a:endParaRPr dirty="0"/>
          </a:p>
        </p:txBody>
      </p:sp>
      <p:cxnSp>
        <p:nvCxnSpPr>
          <p:cNvPr id="121" name="Google Shape;121;p5"/>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g367c5a2eee0_6_156"/>
          <p:cNvPicPr preferRelativeResize="0"/>
          <p:nvPr/>
        </p:nvPicPr>
        <p:blipFill>
          <a:blip r:embed="rId3">
            <a:alphaModFix/>
          </a:blip>
          <a:stretch>
            <a:fillRect/>
          </a:stretch>
        </p:blipFill>
        <p:spPr>
          <a:xfrm>
            <a:off x="385994" y="1908450"/>
            <a:ext cx="5917057" cy="3342276"/>
          </a:xfrm>
          <a:prstGeom prst="rect">
            <a:avLst/>
          </a:prstGeom>
          <a:noFill/>
          <a:ln>
            <a:noFill/>
          </a:ln>
        </p:spPr>
      </p:pic>
      <p:sp>
        <p:nvSpPr>
          <p:cNvPr id="521" name="Google Shape;521;g367c5a2eee0_6_156"/>
          <p:cNvSpPr txBox="1"/>
          <p:nvPr/>
        </p:nvSpPr>
        <p:spPr>
          <a:xfrm>
            <a:off x="1050470" y="3651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Other Activities</a:t>
            </a:r>
            <a:endParaRPr sz="3600" b="1">
              <a:solidFill>
                <a:schemeClr val="dk1"/>
              </a:solidFill>
              <a:latin typeface="Calibri"/>
              <a:ea typeface="Calibri"/>
              <a:cs typeface="Calibri"/>
              <a:sym typeface="Calibri"/>
            </a:endParaRPr>
          </a:p>
        </p:txBody>
      </p:sp>
      <p:pic>
        <p:nvPicPr>
          <p:cNvPr id="522" name="Google Shape;522;g367c5a2eee0_6_156"/>
          <p:cNvPicPr preferRelativeResize="0"/>
          <p:nvPr/>
        </p:nvPicPr>
        <p:blipFill rotWithShape="1">
          <a:blip r:embed="rId4">
            <a:alphaModFix/>
          </a:blip>
          <a:srcRect/>
          <a:stretch/>
        </p:blipFill>
        <p:spPr>
          <a:xfrm>
            <a:off x="7933165" y="136408"/>
            <a:ext cx="3776942" cy="542936"/>
          </a:xfrm>
          <a:prstGeom prst="rect">
            <a:avLst/>
          </a:prstGeom>
          <a:noFill/>
          <a:ln>
            <a:noFill/>
          </a:ln>
        </p:spPr>
      </p:pic>
      <p:cxnSp>
        <p:nvCxnSpPr>
          <p:cNvPr id="523" name="Google Shape;523;g367c5a2eee0_6_156"/>
          <p:cNvCxnSpPr/>
          <p:nvPr/>
        </p:nvCxnSpPr>
        <p:spPr>
          <a:xfrm>
            <a:off x="5252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524" name="Google Shape;524;g367c5a2eee0_6_156"/>
          <p:cNvSpPr/>
          <p:nvPr/>
        </p:nvSpPr>
        <p:spPr>
          <a:xfrm>
            <a:off x="5219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25" name="Google Shape;525;g367c5a2eee0_6_156"/>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
        <p:nvSpPr>
          <p:cNvPr id="526" name="Google Shape;526;g367c5a2eee0_6_156"/>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30</a:t>
            </a:fld>
            <a:endParaRPr dirty="0"/>
          </a:p>
        </p:txBody>
      </p:sp>
      <p:pic>
        <p:nvPicPr>
          <p:cNvPr id="527" name="Google Shape;527;g367c5a2eee0_6_156"/>
          <p:cNvPicPr preferRelativeResize="0"/>
          <p:nvPr/>
        </p:nvPicPr>
        <p:blipFill>
          <a:blip r:embed="rId5">
            <a:alphaModFix/>
          </a:blip>
          <a:stretch>
            <a:fillRect/>
          </a:stretch>
        </p:blipFill>
        <p:spPr>
          <a:xfrm>
            <a:off x="6385050" y="1908445"/>
            <a:ext cx="5414523" cy="334227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g367c5a2eee0_6_171"/>
          <p:cNvPicPr preferRelativeResize="0"/>
          <p:nvPr/>
        </p:nvPicPr>
        <p:blipFill>
          <a:blip r:embed="rId3">
            <a:alphaModFix/>
          </a:blip>
          <a:stretch>
            <a:fillRect/>
          </a:stretch>
        </p:blipFill>
        <p:spPr>
          <a:xfrm>
            <a:off x="2039900" y="1468400"/>
            <a:ext cx="8034226" cy="4587901"/>
          </a:xfrm>
          <a:prstGeom prst="rect">
            <a:avLst/>
          </a:prstGeom>
          <a:noFill/>
          <a:ln>
            <a:noFill/>
          </a:ln>
        </p:spPr>
      </p:pic>
      <p:sp>
        <p:nvSpPr>
          <p:cNvPr id="534" name="Google Shape;534;g367c5a2eee0_6_171"/>
          <p:cNvSpPr txBox="1"/>
          <p:nvPr/>
        </p:nvSpPr>
        <p:spPr>
          <a:xfrm>
            <a:off x="1050470" y="3651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Other Activities</a:t>
            </a:r>
            <a:endParaRPr sz="3600" b="1">
              <a:solidFill>
                <a:schemeClr val="dk1"/>
              </a:solidFill>
              <a:latin typeface="Calibri"/>
              <a:ea typeface="Calibri"/>
              <a:cs typeface="Calibri"/>
              <a:sym typeface="Calibri"/>
            </a:endParaRPr>
          </a:p>
        </p:txBody>
      </p:sp>
      <p:pic>
        <p:nvPicPr>
          <p:cNvPr id="535" name="Google Shape;535;g367c5a2eee0_6_171"/>
          <p:cNvPicPr preferRelativeResize="0"/>
          <p:nvPr/>
        </p:nvPicPr>
        <p:blipFill rotWithShape="1">
          <a:blip r:embed="rId4">
            <a:alphaModFix/>
          </a:blip>
          <a:srcRect/>
          <a:stretch/>
        </p:blipFill>
        <p:spPr>
          <a:xfrm>
            <a:off x="7933165" y="136408"/>
            <a:ext cx="3776942" cy="542936"/>
          </a:xfrm>
          <a:prstGeom prst="rect">
            <a:avLst/>
          </a:prstGeom>
          <a:noFill/>
          <a:ln>
            <a:noFill/>
          </a:ln>
        </p:spPr>
      </p:pic>
      <p:cxnSp>
        <p:nvCxnSpPr>
          <p:cNvPr id="536" name="Google Shape;536;g367c5a2eee0_6_171"/>
          <p:cNvCxnSpPr/>
          <p:nvPr/>
        </p:nvCxnSpPr>
        <p:spPr>
          <a:xfrm>
            <a:off x="5252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537" name="Google Shape;537;g367c5a2eee0_6_171"/>
          <p:cNvSpPr/>
          <p:nvPr/>
        </p:nvSpPr>
        <p:spPr>
          <a:xfrm>
            <a:off x="5219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38" name="Google Shape;538;g367c5a2eee0_6_171"/>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
        <p:nvSpPr>
          <p:cNvPr id="539" name="Google Shape;539;g367c5a2eee0_6_171"/>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31</a:t>
            </a:fld>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g367c5a2eee0_6_185"/>
          <p:cNvPicPr preferRelativeResize="0"/>
          <p:nvPr/>
        </p:nvPicPr>
        <p:blipFill>
          <a:blip r:embed="rId3">
            <a:alphaModFix/>
          </a:blip>
          <a:stretch>
            <a:fillRect/>
          </a:stretch>
        </p:blipFill>
        <p:spPr>
          <a:xfrm>
            <a:off x="2059975" y="1445225"/>
            <a:ext cx="8575900" cy="4814774"/>
          </a:xfrm>
          <a:prstGeom prst="rect">
            <a:avLst/>
          </a:prstGeom>
          <a:noFill/>
          <a:ln>
            <a:noFill/>
          </a:ln>
        </p:spPr>
      </p:pic>
      <p:sp>
        <p:nvSpPr>
          <p:cNvPr id="546" name="Google Shape;546;g367c5a2eee0_6_185"/>
          <p:cNvSpPr txBox="1"/>
          <p:nvPr/>
        </p:nvSpPr>
        <p:spPr>
          <a:xfrm>
            <a:off x="1050470" y="3651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Other Activities</a:t>
            </a:r>
            <a:endParaRPr sz="3600" b="1">
              <a:solidFill>
                <a:schemeClr val="dk1"/>
              </a:solidFill>
              <a:latin typeface="Calibri"/>
              <a:ea typeface="Calibri"/>
              <a:cs typeface="Calibri"/>
              <a:sym typeface="Calibri"/>
            </a:endParaRPr>
          </a:p>
        </p:txBody>
      </p:sp>
      <p:pic>
        <p:nvPicPr>
          <p:cNvPr id="547" name="Google Shape;547;g367c5a2eee0_6_185"/>
          <p:cNvPicPr preferRelativeResize="0"/>
          <p:nvPr/>
        </p:nvPicPr>
        <p:blipFill rotWithShape="1">
          <a:blip r:embed="rId4">
            <a:alphaModFix/>
          </a:blip>
          <a:srcRect/>
          <a:stretch/>
        </p:blipFill>
        <p:spPr>
          <a:xfrm>
            <a:off x="7933165" y="136408"/>
            <a:ext cx="3776942" cy="542936"/>
          </a:xfrm>
          <a:prstGeom prst="rect">
            <a:avLst/>
          </a:prstGeom>
          <a:noFill/>
          <a:ln>
            <a:noFill/>
          </a:ln>
        </p:spPr>
      </p:pic>
      <p:cxnSp>
        <p:nvCxnSpPr>
          <p:cNvPr id="548" name="Google Shape;548;g367c5a2eee0_6_185"/>
          <p:cNvCxnSpPr/>
          <p:nvPr/>
        </p:nvCxnSpPr>
        <p:spPr>
          <a:xfrm>
            <a:off x="5252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549" name="Google Shape;549;g367c5a2eee0_6_185"/>
          <p:cNvSpPr/>
          <p:nvPr/>
        </p:nvSpPr>
        <p:spPr>
          <a:xfrm>
            <a:off x="5219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50" name="Google Shape;550;g367c5a2eee0_6_185"/>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
        <p:nvSpPr>
          <p:cNvPr id="551" name="Google Shape;551;g367c5a2eee0_6_185"/>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32</a:t>
            </a:fld>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31223b2e24d_2_1"/>
          <p:cNvSpPr txBox="1">
            <a:spLocks noGrp="1"/>
          </p:cNvSpPr>
          <p:nvPr>
            <p:ph type="title"/>
          </p:nvPr>
        </p:nvSpPr>
        <p:spPr>
          <a:xfrm>
            <a:off x="838200" y="1366825"/>
            <a:ext cx="10515600" cy="324000"/>
          </a:xfrm>
          <a:prstGeom prst="rect">
            <a:avLst/>
          </a:prstGeom>
        </p:spPr>
        <p:txBody>
          <a:bodyPr spcFirstLastPara="1" wrap="square" lIns="91425" tIns="45700" rIns="91425" bIns="45700" anchor="ctr" anchorCtr="0">
            <a:noAutofit/>
          </a:bodyPr>
          <a:lstStyle/>
          <a:p>
            <a:pPr marL="457200" lvl="0" indent="0" algn="ctr" rtl="0">
              <a:spcBef>
                <a:spcPts val="0"/>
              </a:spcBef>
              <a:spcAft>
                <a:spcPts val="0"/>
              </a:spcAft>
              <a:buNone/>
            </a:pPr>
            <a:r>
              <a:rPr lang="en-GB" sz="3000" b="1" u="sng">
                <a:solidFill>
                  <a:srgbClr val="0000FF"/>
                </a:solidFill>
              </a:rPr>
              <a:t>Workshop on Legal database: Manupatra</a:t>
            </a:r>
            <a:endParaRPr sz="3000" b="1" u="sng">
              <a:solidFill>
                <a:srgbClr val="0000FF"/>
              </a:solidFill>
            </a:endParaRPr>
          </a:p>
        </p:txBody>
      </p:sp>
      <p:sp>
        <p:nvSpPr>
          <p:cNvPr id="558" name="Google Shape;558;g31223b2e24d_2_1"/>
          <p:cNvSpPr txBox="1"/>
          <p:nvPr/>
        </p:nvSpPr>
        <p:spPr>
          <a:xfrm>
            <a:off x="1355270" y="5175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Other Activities</a:t>
            </a:r>
            <a:endParaRPr sz="3600" b="1">
              <a:solidFill>
                <a:schemeClr val="dk1"/>
              </a:solidFill>
              <a:latin typeface="Calibri"/>
              <a:ea typeface="Calibri"/>
              <a:cs typeface="Calibri"/>
              <a:sym typeface="Calibri"/>
            </a:endParaRPr>
          </a:p>
        </p:txBody>
      </p:sp>
      <p:pic>
        <p:nvPicPr>
          <p:cNvPr id="559" name="Google Shape;559;g31223b2e24d_2_1"/>
          <p:cNvPicPr preferRelativeResize="0"/>
          <p:nvPr/>
        </p:nvPicPr>
        <p:blipFill rotWithShape="1">
          <a:blip r:embed="rId3">
            <a:alphaModFix/>
          </a:blip>
          <a:srcRect/>
          <a:stretch/>
        </p:blipFill>
        <p:spPr>
          <a:xfrm>
            <a:off x="8237965" y="288808"/>
            <a:ext cx="3776942" cy="542936"/>
          </a:xfrm>
          <a:prstGeom prst="rect">
            <a:avLst/>
          </a:prstGeom>
          <a:noFill/>
          <a:ln>
            <a:noFill/>
          </a:ln>
        </p:spPr>
      </p:pic>
      <p:cxnSp>
        <p:nvCxnSpPr>
          <p:cNvPr id="560" name="Google Shape;560;g31223b2e24d_2_1"/>
          <p:cNvCxnSpPr/>
          <p:nvPr/>
        </p:nvCxnSpPr>
        <p:spPr>
          <a:xfrm>
            <a:off x="830036" y="11415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561" name="Google Shape;561;g31223b2e24d_2_1"/>
          <p:cNvSpPr/>
          <p:nvPr/>
        </p:nvSpPr>
        <p:spPr>
          <a:xfrm>
            <a:off x="826740" y="8174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62" name="Google Shape;562;g31223b2e24d_2_1" descr="https://lh7-rt.googleusercontent.com/docsz/AD_4nXdXwRO4E5nruX0HP5oeyFviJsC6nVUKEGHTDVQ2RPmgwLwZKxXZqVJJJFjEyBThBz46Ou8-aPrXcwxXJMFvO22LtlYfJmcYeRtNHivCBvJAtNtHRH_HylAmE7KERFSXgU3ey_OYuDT0vvkKL0g3Q_sBGwpPYo-ftEYT37TPZg?key=3zRK-RJNy_SoaMK7vDBGQg"/>
          <p:cNvPicPr preferRelativeResize="0"/>
          <p:nvPr/>
        </p:nvPicPr>
        <p:blipFill>
          <a:blip r:embed="rId4">
            <a:alphaModFix/>
          </a:blip>
          <a:stretch>
            <a:fillRect/>
          </a:stretch>
        </p:blipFill>
        <p:spPr>
          <a:xfrm>
            <a:off x="1279125" y="1916125"/>
            <a:ext cx="9998400" cy="4415050"/>
          </a:xfrm>
          <a:prstGeom prst="rect">
            <a:avLst/>
          </a:prstGeom>
          <a:noFill/>
          <a:ln>
            <a:noFill/>
          </a:ln>
        </p:spPr>
      </p:pic>
      <p:sp>
        <p:nvSpPr>
          <p:cNvPr id="563" name="Google Shape;563;g31223b2e24d_2_1"/>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33</a:t>
            </a:fld>
            <a:endParaRPr dirty="0"/>
          </a:p>
        </p:txBody>
      </p:sp>
      <p:cxnSp>
        <p:nvCxnSpPr>
          <p:cNvPr id="564" name="Google Shape;564;g31223b2e24d_2_1"/>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31223b2e24d_2_14"/>
          <p:cNvSpPr txBox="1">
            <a:spLocks noGrp="1"/>
          </p:cNvSpPr>
          <p:nvPr>
            <p:ph type="title"/>
          </p:nvPr>
        </p:nvSpPr>
        <p:spPr>
          <a:xfrm>
            <a:off x="804225" y="6067450"/>
            <a:ext cx="105156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sz="1400" dirty="0" err="1"/>
              <a:t>Manupatra</a:t>
            </a:r>
            <a:r>
              <a:rPr lang="en-GB" sz="1400" dirty="0"/>
              <a:t> Resource person </a:t>
            </a:r>
            <a:r>
              <a:rPr lang="en-GB" sz="1400" dirty="0" err="1"/>
              <a:t>Mr.</a:t>
            </a:r>
            <a:r>
              <a:rPr lang="en-GB" sz="1400" dirty="0"/>
              <a:t> J.B. Singh with Library team</a:t>
            </a:r>
            <a:endParaRPr sz="1400" dirty="0"/>
          </a:p>
        </p:txBody>
      </p:sp>
      <p:sp>
        <p:nvSpPr>
          <p:cNvPr id="571" name="Google Shape;571;g31223b2e24d_2_14"/>
          <p:cNvSpPr txBox="1"/>
          <p:nvPr/>
        </p:nvSpPr>
        <p:spPr>
          <a:xfrm>
            <a:off x="1355270" y="5175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Other Activities</a:t>
            </a:r>
            <a:endParaRPr sz="3600" b="1">
              <a:solidFill>
                <a:schemeClr val="dk1"/>
              </a:solidFill>
              <a:latin typeface="Calibri"/>
              <a:ea typeface="Calibri"/>
              <a:cs typeface="Calibri"/>
              <a:sym typeface="Calibri"/>
            </a:endParaRPr>
          </a:p>
        </p:txBody>
      </p:sp>
      <p:pic>
        <p:nvPicPr>
          <p:cNvPr id="572" name="Google Shape;572;g31223b2e24d_2_14"/>
          <p:cNvPicPr preferRelativeResize="0"/>
          <p:nvPr/>
        </p:nvPicPr>
        <p:blipFill rotWithShape="1">
          <a:blip r:embed="rId3">
            <a:alphaModFix/>
          </a:blip>
          <a:srcRect/>
          <a:stretch/>
        </p:blipFill>
        <p:spPr>
          <a:xfrm>
            <a:off x="8237965" y="288808"/>
            <a:ext cx="3776942" cy="542936"/>
          </a:xfrm>
          <a:prstGeom prst="rect">
            <a:avLst/>
          </a:prstGeom>
          <a:noFill/>
          <a:ln>
            <a:noFill/>
          </a:ln>
        </p:spPr>
      </p:pic>
      <p:cxnSp>
        <p:nvCxnSpPr>
          <p:cNvPr id="573" name="Google Shape;573;g31223b2e24d_2_14"/>
          <p:cNvCxnSpPr/>
          <p:nvPr/>
        </p:nvCxnSpPr>
        <p:spPr>
          <a:xfrm>
            <a:off x="830036" y="11415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574" name="Google Shape;574;g31223b2e24d_2_14"/>
          <p:cNvSpPr/>
          <p:nvPr/>
        </p:nvSpPr>
        <p:spPr>
          <a:xfrm>
            <a:off x="826740" y="8174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75" name="Google Shape;575;g31223b2e24d_2_14"/>
          <p:cNvPicPr preferRelativeResize="0"/>
          <p:nvPr/>
        </p:nvPicPr>
        <p:blipFill>
          <a:blip r:embed="rId4">
            <a:alphaModFix/>
          </a:blip>
          <a:stretch>
            <a:fillRect/>
          </a:stretch>
        </p:blipFill>
        <p:spPr>
          <a:xfrm>
            <a:off x="2144950" y="1455988"/>
            <a:ext cx="7406707" cy="4688212"/>
          </a:xfrm>
          <a:prstGeom prst="rect">
            <a:avLst/>
          </a:prstGeom>
          <a:noFill/>
          <a:ln>
            <a:noFill/>
          </a:ln>
        </p:spPr>
      </p:pic>
      <p:sp>
        <p:nvSpPr>
          <p:cNvPr id="576" name="Google Shape;576;g31223b2e24d_2_14"/>
          <p:cNvSpPr txBox="1">
            <a:spLocks noGrp="1"/>
          </p:cNvSpPr>
          <p:nvPr>
            <p:ph type="sldNum" idx="12"/>
          </p:nvPr>
        </p:nvSpPr>
        <p:spPr>
          <a:xfrm>
            <a:off x="1273725" y="65087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34</a:t>
            </a:fld>
            <a:endParaRPr dirty="0"/>
          </a:p>
        </p:txBody>
      </p:sp>
      <p:cxnSp>
        <p:nvCxnSpPr>
          <p:cNvPr id="577" name="Google Shape;577;g31223b2e24d_2_14"/>
          <p:cNvCxnSpPr/>
          <p:nvPr/>
        </p:nvCxnSpPr>
        <p:spPr>
          <a:xfrm>
            <a:off x="1273725" y="64948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31223b2e24d_2_27"/>
          <p:cNvSpPr txBox="1">
            <a:spLocks noGrp="1"/>
          </p:cNvSpPr>
          <p:nvPr>
            <p:ph type="title"/>
          </p:nvPr>
        </p:nvSpPr>
        <p:spPr>
          <a:xfrm>
            <a:off x="1096675" y="1217700"/>
            <a:ext cx="10515600" cy="324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sz="3000" b="1" u="sng">
                <a:solidFill>
                  <a:srgbClr val="0000FF"/>
                </a:solidFill>
              </a:rPr>
              <a:t>Workshop on Legal database: SCC online</a:t>
            </a:r>
            <a:endParaRPr sz="3000"/>
          </a:p>
        </p:txBody>
      </p:sp>
      <p:sp>
        <p:nvSpPr>
          <p:cNvPr id="584" name="Google Shape;584;g31223b2e24d_2_27"/>
          <p:cNvSpPr txBox="1"/>
          <p:nvPr/>
        </p:nvSpPr>
        <p:spPr>
          <a:xfrm>
            <a:off x="1355270" y="5175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Other Activities</a:t>
            </a:r>
            <a:endParaRPr sz="3600" b="1">
              <a:solidFill>
                <a:schemeClr val="dk1"/>
              </a:solidFill>
              <a:latin typeface="Calibri"/>
              <a:ea typeface="Calibri"/>
              <a:cs typeface="Calibri"/>
              <a:sym typeface="Calibri"/>
            </a:endParaRPr>
          </a:p>
        </p:txBody>
      </p:sp>
      <p:pic>
        <p:nvPicPr>
          <p:cNvPr id="585" name="Google Shape;585;g31223b2e24d_2_27"/>
          <p:cNvPicPr preferRelativeResize="0"/>
          <p:nvPr/>
        </p:nvPicPr>
        <p:blipFill rotWithShape="1">
          <a:blip r:embed="rId3">
            <a:alphaModFix/>
          </a:blip>
          <a:srcRect/>
          <a:stretch/>
        </p:blipFill>
        <p:spPr>
          <a:xfrm>
            <a:off x="8237965" y="288808"/>
            <a:ext cx="3776942" cy="542936"/>
          </a:xfrm>
          <a:prstGeom prst="rect">
            <a:avLst/>
          </a:prstGeom>
          <a:noFill/>
          <a:ln>
            <a:noFill/>
          </a:ln>
        </p:spPr>
      </p:pic>
      <p:cxnSp>
        <p:nvCxnSpPr>
          <p:cNvPr id="586" name="Google Shape;586;g31223b2e24d_2_27"/>
          <p:cNvCxnSpPr/>
          <p:nvPr/>
        </p:nvCxnSpPr>
        <p:spPr>
          <a:xfrm>
            <a:off x="830036" y="11415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587" name="Google Shape;587;g31223b2e24d_2_27"/>
          <p:cNvSpPr/>
          <p:nvPr/>
        </p:nvSpPr>
        <p:spPr>
          <a:xfrm>
            <a:off x="826740" y="8174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88" name="Google Shape;588;g31223b2e24d_2_27" descr="https://lh7-rt.googleusercontent.com/docsz/AD_4nXfIZi4PnXn1uQi8549bRp70mSi_Z0EghSp9YCa917wQRlgX5pmHGn6G_8EAA7_oEhW5OlH4F9RHvF6N5B90R2fGa4UISFxhTQxJx9knb_wM4EQCaD90Jdor7SqbA30nS2aJaxDZROuxyLLKzboDoKza1TboHn-QyXqhWT0ZUA?key=3zRK-RJNy_SoaMK7vDBGQg"/>
          <p:cNvPicPr preferRelativeResize="0"/>
          <p:nvPr/>
        </p:nvPicPr>
        <p:blipFill>
          <a:blip r:embed="rId4">
            <a:alphaModFix/>
          </a:blip>
          <a:stretch>
            <a:fillRect/>
          </a:stretch>
        </p:blipFill>
        <p:spPr>
          <a:xfrm>
            <a:off x="2321888" y="1680175"/>
            <a:ext cx="7788338" cy="4730550"/>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sp>
        <p:nvSpPr>
          <p:cNvPr id="589" name="Google Shape;589;g31223b2e24d_2_27"/>
          <p:cNvSpPr txBox="1">
            <a:spLocks noGrp="1"/>
          </p:cNvSpPr>
          <p:nvPr>
            <p:ph type="sldNum" idx="12"/>
          </p:nvPr>
        </p:nvSpPr>
        <p:spPr>
          <a:xfrm>
            <a:off x="1273725" y="65849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35</a:t>
            </a:fld>
            <a:endParaRPr dirty="0"/>
          </a:p>
        </p:txBody>
      </p:sp>
      <p:cxnSp>
        <p:nvCxnSpPr>
          <p:cNvPr id="590" name="Google Shape;590;g31223b2e24d_2_27"/>
          <p:cNvCxnSpPr/>
          <p:nvPr/>
        </p:nvCxnSpPr>
        <p:spPr>
          <a:xfrm>
            <a:off x="1273725" y="65710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31223b2e24d_2_40"/>
          <p:cNvSpPr txBox="1">
            <a:spLocks noGrp="1"/>
          </p:cNvSpPr>
          <p:nvPr>
            <p:ph type="title"/>
          </p:nvPr>
        </p:nvSpPr>
        <p:spPr>
          <a:xfrm>
            <a:off x="838200" y="1271738"/>
            <a:ext cx="10515600" cy="419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990"/>
              <a:buFont typeface="Arial"/>
              <a:buNone/>
            </a:pPr>
            <a:r>
              <a:rPr lang="en-GB" sz="2500" b="1" u="sng">
                <a:solidFill>
                  <a:srgbClr val="0000FF"/>
                </a:solidFill>
              </a:rPr>
              <a:t>Workshop on Legal database: SCC online</a:t>
            </a:r>
            <a:endParaRPr sz="3759"/>
          </a:p>
        </p:txBody>
      </p:sp>
      <p:sp>
        <p:nvSpPr>
          <p:cNvPr id="597" name="Google Shape;597;g31223b2e24d_2_40"/>
          <p:cNvSpPr txBox="1"/>
          <p:nvPr/>
        </p:nvSpPr>
        <p:spPr>
          <a:xfrm>
            <a:off x="1355270" y="5175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Other Activities</a:t>
            </a:r>
            <a:endParaRPr sz="3600" b="1">
              <a:solidFill>
                <a:schemeClr val="dk1"/>
              </a:solidFill>
              <a:latin typeface="Calibri"/>
              <a:ea typeface="Calibri"/>
              <a:cs typeface="Calibri"/>
              <a:sym typeface="Calibri"/>
            </a:endParaRPr>
          </a:p>
        </p:txBody>
      </p:sp>
      <p:pic>
        <p:nvPicPr>
          <p:cNvPr id="598" name="Google Shape;598;g31223b2e24d_2_40"/>
          <p:cNvPicPr preferRelativeResize="0"/>
          <p:nvPr/>
        </p:nvPicPr>
        <p:blipFill rotWithShape="1">
          <a:blip r:embed="rId3">
            <a:alphaModFix/>
          </a:blip>
          <a:srcRect/>
          <a:stretch/>
        </p:blipFill>
        <p:spPr>
          <a:xfrm>
            <a:off x="8237965" y="288808"/>
            <a:ext cx="3776942" cy="542936"/>
          </a:xfrm>
          <a:prstGeom prst="rect">
            <a:avLst/>
          </a:prstGeom>
          <a:noFill/>
          <a:ln>
            <a:noFill/>
          </a:ln>
        </p:spPr>
      </p:pic>
      <p:cxnSp>
        <p:nvCxnSpPr>
          <p:cNvPr id="599" name="Google Shape;599;g31223b2e24d_2_40"/>
          <p:cNvCxnSpPr/>
          <p:nvPr/>
        </p:nvCxnSpPr>
        <p:spPr>
          <a:xfrm>
            <a:off x="830036" y="11415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600" name="Google Shape;600;g31223b2e24d_2_40"/>
          <p:cNvSpPr/>
          <p:nvPr/>
        </p:nvSpPr>
        <p:spPr>
          <a:xfrm>
            <a:off x="826740" y="8174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01" name="Google Shape;601;g31223b2e24d_2_40" descr="https://lh7-rt.googleusercontent.com/docsz/AD_4nXf4RdV2uDdIkO0k48NCVqY3PGLVCuUaEFBOJoOCae8qvilabYiaQD1NO_CZpojlqs1KgPzx_ssB1uZGYEZJbsUZ8UF9R3Dn-tT2e-6ZbpcxjgaHxVXzN1rS3tCQycbil3YjaN1W1pHrZ46J1MSLHKmMa_2w6dcnxl6TQN_O?key=3zRK-RJNy_SoaMK7vDBGQg"/>
          <p:cNvPicPr preferRelativeResize="0"/>
          <p:nvPr/>
        </p:nvPicPr>
        <p:blipFill>
          <a:blip r:embed="rId4">
            <a:alphaModFix/>
          </a:blip>
          <a:stretch>
            <a:fillRect/>
          </a:stretch>
        </p:blipFill>
        <p:spPr>
          <a:xfrm>
            <a:off x="674350" y="2273925"/>
            <a:ext cx="5544150" cy="3535900"/>
          </a:xfrm>
          <a:prstGeom prst="rect">
            <a:avLst/>
          </a:prstGeom>
          <a:noFill/>
          <a:ln>
            <a:noFill/>
          </a:ln>
        </p:spPr>
      </p:pic>
      <p:pic>
        <p:nvPicPr>
          <p:cNvPr id="602" name="Google Shape;602;g31223b2e24d_2_40" descr="https://lh7-rt.googleusercontent.com/docsz/AD_4nXcwuD6boJ2rqMSpBtnVGTLXdvr_B35rWwU5MFGYtCjDjOiF2XCsn0iPGNEFVcrs4kZWA9UqbZg6Y2-_3lol8ARyAayc9_jJd-GJCZBw15C2Jg_OfRfy2B_KzAyx-jrEdhrkWdQiTIi3FK9zr5ZgXsAr1hq0ft-Y6owCX0VHgA?key=3zRK-RJNy_SoaMK7vDBGQg"/>
          <p:cNvPicPr preferRelativeResize="0"/>
          <p:nvPr/>
        </p:nvPicPr>
        <p:blipFill>
          <a:blip r:embed="rId5">
            <a:alphaModFix/>
          </a:blip>
          <a:stretch>
            <a:fillRect/>
          </a:stretch>
        </p:blipFill>
        <p:spPr>
          <a:xfrm>
            <a:off x="6297313" y="2309100"/>
            <a:ext cx="5488986" cy="3500725"/>
          </a:xfrm>
          <a:prstGeom prst="rect">
            <a:avLst/>
          </a:prstGeom>
          <a:noFill/>
          <a:ln>
            <a:noFill/>
          </a:ln>
        </p:spPr>
      </p:pic>
      <p:sp>
        <p:nvSpPr>
          <p:cNvPr id="603" name="Google Shape;603;g31223b2e24d_2_40"/>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36</a:t>
            </a:fld>
            <a:endParaRPr dirty="0"/>
          </a:p>
        </p:txBody>
      </p:sp>
      <p:cxnSp>
        <p:nvCxnSpPr>
          <p:cNvPr id="604" name="Google Shape;604;g31223b2e24d_2_40"/>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
        <p:nvSpPr>
          <p:cNvPr id="605" name="Google Shape;605;g31223b2e24d_2_40"/>
          <p:cNvSpPr txBox="1"/>
          <p:nvPr/>
        </p:nvSpPr>
        <p:spPr>
          <a:xfrm>
            <a:off x="5082400" y="5716975"/>
            <a:ext cx="24798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1"/>
                </a:solidFill>
                <a:latin typeface="Calibri"/>
                <a:ea typeface="Calibri"/>
                <a:cs typeface="Calibri"/>
                <a:sym typeface="Calibri"/>
              </a:rPr>
              <a:t>Workshop photograph</a:t>
            </a:r>
            <a:endParaRPr sz="15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31223b2e24d_2_115"/>
          <p:cNvSpPr txBox="1">
            <a:spLocks noGrp="1"/>
          </p:cNvSpPr>
          <p:nvPr>
            <p:ph type="title"/>
          </p:nvPr>
        </p:nvSpPr>
        <p:spPr>
          <a:xfrm>
            <a:off x="838200" y="1325725"/>
            <a:ext cx="105156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sz="3000" b="1">
                <a:solidFill>
                  <a:srgbClr val="0000FF"/>
                </a:solidFill>
              </a:rPr>
              <a:t>Workshop on Academic Integrity &amp; Research Ethics</a:t>
            </a:r>
            <a:endParaRPr sz="3000" b="1">
              <a:solidFill>
                <a:srgbClr val="0000FF"/>
              </a:solidFill>
            </a:endParaRPr>
          </a:p>
        </p:txBody>
      </p:sp>
      <p:pic>
        <p:nvPicPr>
          <p:cNvPr id="612" name="Google Shape;612;g31223b2e24d_2_115" descr="https://lh7-rt.googleusercontent.com/docsz/AD_4nXeHKighWUUVU_27fmSwviWUdDPOgM9nSV6p4FnHBu4LjJ2cbqaYLTrjQ6vxuU4BKYYR0bgxRQOB4aDzzTNvo8D3tKJrN1nagd43k1eNEOehjHz2CCSs2B_nnT3xu1Y55sjwUDMgmbXn8BRrIovExhLYQ8ZWvh4tbVyUB6hktQ?key=3zRK-RJNy_SoaMK7vDBGQg"/>
          <p:cNvPicPr preferRelativeResize="0"/>
          <p:nvPr/>
        </p:nvPicPr>
        <p:blipFill>
          <a:blip r:embed="rId3">
            <a:alphaModFix/>
          </a:blip>
          <a:stretch>
            <a:fillRect/>
          </a:stretch>
        </p:blipFill>
        <p:spPr>
          <a:xfrm>
            <a:off x="1908275" y="1901825"/>
            <a:ext cx="8621774" cy="4527000"/>
          </a:xfrm>
          <a:prstGeom prst="rect">
            <a:avLst/>
          </a:prstGeom>
          <a:noFill/>
          <a:ln>
            <a:noFill/>
          </a:ln>
        </p:spPr>
      </p:pic>
      <p:sp>
        <p:nvSpPr>
          <p:cNvPr id="613" name="Google Shape;613;g31223b2e24d_2_115"/>
          <p:cNvSpPr txBox="1"/>
          <p:nvPr/>
        </p:nvSpPr>
        <p:spPr>
          <a:xfrm>
            <a:off x="1355275" y="498775"/>
            <a:ext cx="9998400" cy="642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Other Activities</a:t>
            </a:r>
            <a:endParaRPr sz="3600" b="1">
              <a:solidFill>
                <a:schemeClr val="dk1"/>
              </a:solidFill>
              <a:latin typeface="Calibri"/>
              <a:ea typeface="Calibri"/>
              <a:cs typeface="Calibri"/>
              <a:sym typeface="Calibri"/>
            </a:endParaRPr>
          </a:p>
        </p:txBody>
      </p:sp>
      <p:pic>
        <p:nvPicPr>
          <p:cNvPr id="614" name="Google Shape;614;g31223b2e24d_2_115"/>
          <p:cNvPicPr preferRelativeResize="0"/>
          <p:nvPr/>
        </p:nvPicPr>
        <p:blipFill rotWithShape="1">
          <a:blip r:embed="rId4">
            <a:alphaModFix/>
          </a:blip>
          <a:srcRect/>
          <a:stretch/>
        </p:blipFill>
        <p:spPr>
          <a:xfrm>
            <a:off x="8237965" y="288808"/>
            <a:ext cx="3776942" cy="542936"/>
          </a:xfrm>
          <a:prstGeom prst="rect">
            <a:avLst/>
          </a:prstGeom>
          <a:noFill/>
          <a:ln>
            <a:noFill/>
          </a:ln>
        </p:spPr>
      </p:pic>
      <p:cxnSp>
        <p:nvCxnSpPr>
          <p:cNvPr id="615" name="Google Shape;615;g31223b2e24d_2_115"/>
          <p:cNvCxnSpPr/>
          <p:nvPr/>
        </p:nvCxnSpPr>
        <p:spPr>
          <a:xfrm>
            <a:off x="830036" y="11415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616" name="Google Shape;616;g31223b2e24d_2_115"/>
          <p:cNvSpPr/>
          <p:nvPr/>
        </p:nvSpPr>
        <p:spPr>
          <a:xfrm>
            <a:off x="826740" y="8174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7" name="Google Shape;617;g31223b2e24d_2_115"/>
          <p:cNvSpPr txBox="1">
            <a:spLocks noGrp="1"/>
          </p:cNvSpPr>
          <p:nvPr>
            <p:ph type="sldNum" idx="12"/>
          </p:nvPr>
        </p:nvSpPr>
        <p:spPr>
          <a:xfrm>
            <a:off x="1273725" y="65087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37</a:t>
            </a:fld>
            <a:endParaRPr dirty="0"/>
          </a:p>
        </p:txBody>
      </p:sp>
      <p:cxnSp>
        <p:nvCxnSpPr>
          <p:cNvPr id="618" name="Google Shape;618;g31223b2e24d_2_115"/>
          <p:cNvCxnSpPr/>
          <p:nvPr/>
        </p:nvCxnSpPr>
        <p:spPr>
          <a:xfrm>
            <a:off x="1273725" y="64948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31223b2e24d_2_128"/>
          <p:cNvSpPr txBox="1">
            <a:spLocks noGrp="1"/>
          </p:cNvSpPr>
          <p:nvPr>
            <p:ph type="title"/>
          </p:nvPr>
        </p:nvSpPr>
        <p:spPr>
          <a:xfrm>
            <a:off x="838200" y="1325725"/>
            <a:ext cx="105156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sz="2500" b="1">
                <a:solidFill>
                  <a:srgbClr val="0000FF"/>
                </a:solidFill>
              </a:rPr>
              <a:t>Workshop on Academic Integrity &amp; Research Ethics</a:t>
            </a:r>
            <a:endParaRPr sz="2500" b="1">
              <a:solidFill>
                <a:srgbClr val="0000FF"/>
              </a:solidFill>
            </a:endParaRPr>
          </a:p>
        </p:txBody>
      </p:sp>
      <p:sp>
        <p:nvSpPr>
          <p:cNvPr id="625" name="Google Shape;625;g31223b2e24d_2_128"/>
          <p:cNvSpPr txBox="1"/>
          <p:nvPr/>
        </p:nvSpPr>
        <p:spPr>
          <a:xfrm>
            <a:off x="1355275" y="498775"/>
            <a:ext cx="9998400" cy="642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Other Activities</a:t>
            </a:r>
            <a:endParaRPr sz="3600" b="1">
              <a:solidFill>
                <a:schemeClr val="dk1"/>
              </a:solidFill>
              <a:latin typeface="Calibri"/>
              <a:ea typeface="Calibri"/>
              <a:cs typeface="Calibri"/>
              <a:sym typeface="Calibri"/>
            </a:endParaRPr>
          </a:p>
        </p:txBody>
      </p:sp>
      <p:pic>
        <p:nvPicPr>
          <p:cNvPr id="626" name="Google Shape;626;g31223b2e24d_2_128"/>
          <p:cNvPicPr preferRelativeResize="0"/>
          <p:nvPr/>
        </p:nvPicPr>
        <p:blipFill rotWithShape="1">
          <a:blip r:embed="rId3">
            <a:alphaModFix/>
          </a:blip>
          <a:srcRect/>
          <a:stretch/>
        </p:blipFill>
        <p:spPr>
          <a:xfrm>
            <a:off x="8237965" y="288808"/>
            <a:ext cx="3776942" cy="542936"/>
          </a:xfrm>
          <a:prstGeom prst="rect">
            <a:avLst/>
          </a:prstGeom>
          <a:noFill/>
          <a:ln>
            <a:noFill/>
          </a:ln>
        </p:spPr>
      </p:pic>
      <p:cxnSp>
        <p:nvCxnSpPr>
          <p:cNvPr id="627" name="Google Shape;627;g31223b2e24d_2_128"/>
          <p:cNvCxnSpPr/>
          <p:nvPr/>
        </p:nvCxnSpPr>
        <p:spPr>
          <a:xfrm>
            <a:off x="830036" y="11415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628" name="Google Shape;628;g31223b2e24d_2_128"/>
          <p:cNvSpPr/>
          <p:nvPr/>
        </p:nvSpPr>
        <p:spPr>
          <a:xfrm>
            <a:off x="826740" y="8174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29" name="Google Shape;629;g31223b2e24d_2_128" descr="https://lh7-rt.googleusercontent.com/docsz/AD_4nXdf7-9mWQprwIfnZfpyQFfq_ne2wvIlat1_PiDn3HWyANv-bPr3nKZyzI37duHtWJ2MkYEgZ_UpcOkYQKK2R3_gl3A-otTv15CJ0nxbiX8NRLc3uSohQlvPRWccMvsfo-aRWGerXxqok9jmx_KiFKZosR_BOWFFG6bF8D5d?key=3zRK-RJNy_SoaMK7vDBGQg"/>
          <p:cNvPicPr preferRelativeResize="0"/>
          <p:nvPr/>
        </p:nvPicPr>
        <p:blipFill>
          <a:blip r:embed="rId4">
            <a:alphaModFix/>
          </a:blip>
          <a:stretch>
            <a:fillRect/>
          </a:stretch>
        </p:blipFill>
        <p:spPr>
          <a:xfrm>
            <a:off x="511500" y="1908500"/>
            <a:ext cx="5643650" cy="3317400"/>
          </a:xfrm>
          <a:prstGeom prst="rect">
            <a:avLst/>
          </a:prstGeom>
          <a:noFill/>
          <a:ln>
            <a:noFill/>
          </a:ln>
        </p:spPr>
      </p:pic>
      <p:pic>
        <p:nvPicPr>
          <p:cNvPr id="630" name="Google Shape;630;g31223b2e24d_2_128" descr="https://lh7-rt.googleusercontent.com/docsz/AD_4nXcLOzFfvKw8ufs5jEYgywernY-KUQsPIMQgumrFz1t94wGcCT5-9Swu2N6M_eUu9BymokEx-L_0lUMt1PbFilXOKiTiT5q1DNa0eFc9oRzlN3ASJ0spYXhR5HoKBGvuAAZYr9CY7z_yRLYQRrLtzDx6GImvMloLcv1hnM6qQw?key=3zRK-RJNy_SoaMK7vDBGQg"/>
          <p:cNvPicPr preferRelativeResize="0"/>
          <p:nvPr/>
        </p:nvPicPr>
        <p:blipFill>
          <a:blip r:embed="rId5">
            <a:alphaModFix/>
          </a:blip>
          <a:stretch>
            <a:fillRect/>
          </a:stretch>
        </p:blipFill>
        <p:spPr>
          <a:xfrm>
            <a:off x="6428132" y="1883275"/>
            <a:ext cx="5148391" cy="3857313"/>
          </a:xfrm>
          <a:prstGeom prst="rect">
            <a:avLst/>
          </a:prstGeom>
          <a:noFill/>
          <a:ln>
            <a:noFill/>
          </a:ln>
        </p:spPr>
      </p:pic>
      <p:sp>
        <p:nvSpPr>
          <p:cNvPr id="631" name="Google Shape;631;g31223b2e24d_2_128"/>
          <p:cNvSpPr txBox="1">
            <a:spLocks noGrp="1"/>
          </p:cNvSpPr>
          <p:nvPr>
            <p:ph type="title"/>
          </p:nvPr>
        </p:nvSpPr>
        <p:spPr>
          <a:xfrm>
            <a:off x="423225" y="5534650"/>
            <a:ext cx="5335200" cy="440700"/>
          </a:xfrm>
          <a:prstGeom prst="rect">
            <a:avLst/>
          </a:prstGeom>
        </p:spPr>
        <p:txBody>
          <a:bodyPr spcFirstLastPara="1" wrap="square" lIns="91425" tIns="45700" rIns="91425" bIns="45700" anchor="ctr" anchorCtr="0">
            <a:noAutofit/>
          </a:bodyPr>
          <a:lstStyle/>
          <a:p>
            <a:pPr marL="0" lvl="0" indent="0" algn="just" rtl="0">
              <a:spcBef>
                <a:spcPts val="0"/>
              </a:spcBef>
              <a:spcAft>
                <a:spcPts val="0"/>
              </a:spcAft>
              <a:buSzPts val="990"/>
              <a:buNone/>
            </a:pPr>
            <a:r>
              <a:rPr lang="en-GB" sz="1300">
                <a:solidFill>
                  <a:srgbClr val="274E13"/>
                </a:solidFill>
              </a:rPr>
              <a:t>L-R: Dr. Indu Singh (Communication Officer RDC), Dr. Tariq Ashraf (Resource Person), Mr. Kailash Balani (Resource Person), Dean Research &amp; offg. Vice Chancellor  Prof. Dr. Rakesh Sinha, Prof. Mehrajuddin Mir (Motilal Chair), Mr. P. Mahajan (COE), University Librarian Dr. Helaluddin, Dr. Seema Raj (RDC), Dr. Pawan Kumar (RDC)</a:t>
            </a:r>
            <a:endParaRPr sz="2560">
              <a:solidFill>
                <a:srgbClr val="274E13"/>
              </a:solidFill>
            </a:endParaRPr>
          </a:p>
        </p:txBody>
      </p:sp>
      <p:sp>
        <p:nvSpPr>
          <p:cNvPr id="632" name="Google Shape;632;g31223b2e24d_2_128"/>
          <p:cNvSpPr txBox="1">
            <a:spLocks noGrp="1"/>
          </p:cNvSpPr>
          <p:nvPr>
            <p:ph type="title"/>
          </p:nvPr>
        </p:nvSpPr>
        <p:spPr>
          <a:xfrm>
            <a:off x="6679700" y="5687050"/>
            <a:ext cx="5226900" cy="440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GB" sz="1600">
                <a:solidFill>
                  <a:srgbClr val="274E13"/>
                </a:solidFill>
              </a:rPr>
              <a:t>Participants</a:t>
            </a:r>
            <a:endParaRPr sz="2860">
              <a:solidFill>
                <a:srgbClr val="274E13"/>
              </a:solidFill>
            </a:endParaRPr>
          </a:p>
        </p:txBody>
      </p:sp>
      <p:sp>
        <p:nvSpPr>
          <p:cNvPr id="633" name="Google Shape;633;g31223b2e24d_2_128"/>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38</a:t>
            </a:fld>
            <a:endParaRPr dirty="0"/>
          </a:p>
        </p:txBody>
      </p:sp>
      <p:cxnSp>
        <p:nvCxnSpPr>
          <p:cNvPr id="634" name="Google Shape;634;g31223b2e24d_2_128"/>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g31223b2e24d_2_84"/>
          <p:cNvSpPr txBox="1">
            <a:spLocks noGrp="1"/>
          </p:cNvSpPr>
          <p:nvPr>
            <p:ph type="title"/>
          </p:nvPr>
        </p:nvSpPr>
        <p:spPr>
          <a:xfrm>
            <a:off x="838200" y="1293925"/>
            <a:ext cx="10515600" cy="846900"/>
          </a:xfrm>
          <a:prstGeom prst="rect">
            <a:avLst/>
          </a:prstGeom>
        </p:spPr>
        <p:txBody>
          <a:bodyPr spcFirstLastPara="1" wrap="square" lIns="91425" tIns="45700" rIns="91425" bIns="45700" anchor="ctr" anchorCtr="0">
            <a:noAutofit/>
          </a:bodyPr>
          <a:lstStyle/>
          <a:p>
            <a:pPr marL="0" lvl="0" indent="0" algn="just" rtl="0">
              <a:lnSpc>
                <a:spcPct val="100000"/>
              </a:lnSpc>
              <a:spcBef>
                <a:spcPts val="1200"/>
              </a:spcBef>
              <a:spcAft>
                <a:spcPts val="1200"/>
              </a:spcAft>
              <a:buNone/>
            </a:pPr>
            <a:r>
              <a:rPr lang="en-GB" sz="3000" b="1">
                <a:solidFill>
                  <a:srgbClr val="0000FF"/>
                </a:solidFill>
                <a:latin typeface="Times New Roman"/>
                <a:ea typeface="Times New Roman"/>
                <a:cs typeface="Times New Roman"/>
                <a:sym typeface="Times New Roman"/>
              </a:rPr>
              <a:t>FDP Programme:</a:t>
            </a:r>
            <a:r>
              <a:rPr lang="en-GB" sz="3000">
                <a:solidFill>
                  <a:srgbClr val="0000FF"/>
                </a:solidFill>
                <a:latin typeface="Times New Roman"/>
                <a:ea typeface="Times New Roman"/>
                <a:cs typeface="Times New Roman"/>
                <a:sym typeface="Times New Roman"/>
              </a:rPr>
              <a:t> </a:t>
            </a:r>
            <a:r>
              <a:rPr lang="en-GB" sz="2000">
                <a:solidFill>
                  <a:srgbClr val="0000FF"/>
                </a:solidFill>
                <a:latin typeface="Times New Roman"/>
                <a:ea typeface="Times New Roman"/>
                <a:cs typeface="Times New Roman"/>
                <a:sym typeface="Times New Roman"/>
              </a:rPr>
              <a:t>The Library has organised a two day FDP programme in the Digital Library Section for our faculty members.</a:t>
            </a:r>
            <a:endParaRPr sz="2000">
              <a:solidFill>
                <a:srgbClr val="0000FF"/>
              </a:solidFill>
            </a:endParaRPr>
          </a:p>
        </p:txBody>
      </p:sp>
      <p:sp>
        <p:nvSpPr>
          <p:cNvPr id="641" name="Google Shape;641;g31223b2e24d_2_84"/>
          <p:cNvSpPr txBox="1"/>
          <p:nvPr/>
        </p:nvSpPr>
        <p:spPr>
          <a:xfrm>
            <a:off x="1355270" y="593725"/>
            <a:ext cx="9998400" cy="624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a:solidFill>
                  <a:schemeClr val="dk1"/>
                </a:solidFill>
                <a:latin typeface="Calibri"/>
                <a:ea typeface="Calibri"/>
                <a:cs typeface="Calibri"/>
                <a:sym typeface="Calibri"/>
              </a:rPr>
              <a:t>Other Activities</a:t>
            </a:r>
            <a:endParaRPr sz="3600" b="1">
              <a:solidFill>
                <a:schemeClr val="dk1"/>
              </a:solidFill>
              <a:latin typeface="Calibri"/>
              <a:ea typeface="Calibri"/>
              <a:cs typeface="Calibri"/>
              <a:sym typeface="Calibri"/>
            </a:endParaRPr>
          </a:p>
        </p:txBody>
      </p:sp>
      <p:pic>
        <p:nvPicPr>
          <p:cNvPr id="642" name="Google Shape;642;g31223b2e24d_2_84"/>
          <p:cNvPicPr preferRelativeResize="0"/>
          <p:nvPr/>
        </p:nvPicPr>
        <p:blipFill rotWithShape="1">
          <a:blip r:embed="rId3">
            <a:alphaModFix/>
          </a:blip>
          <a:srcRect/>
          <a:stretch/>
        </p:blipFill>
        <p:spPr>
          <a:xfrm>
            <a:off x="8237965" y="365008"/>
            <a:ext cx="3776942" cy="542936"/>
          </a:xfrm>
          <a:prstGeom prst="rect">
            <a:avLst/>
          </a:prstGeom>
          <a:noFill/>
          <a:ln>
            <a:noFill/>
          </a:ln>
        </p:spPr>
      </p:pic>
      <p:cxnSp>
        <p:nvCxnSpPr>
          <p:cNvPr id="643" name="Google Shape;643;g31223b2e24d_2_84"/>
          <p:cNvCxnSpPr/>
          <p:nvPr/>
        </p:nvCxnSpPr>
        <p:spPr>
          <a:xfrm>
            <a:off x="830036" y="12177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644" name="Google Shape;644;g31223b2e24d_2_84"/>
          <p:cNvSpPr/>
          <p:nvPr/>
        </p:nvSpPr>
        <p:spPr>
          <a:xfrm>
            <a:off x="826740" y="8936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45" name="Google Shape;645;g31223b2e24d_2_84" descr="https://lh7-rt.googleusercontent.com/docsz/AD_4nXcXw3Gytzkm-QuBYE_XOpFGLlzqPjtavQED7m1qXcAL6aIN2TXeKiSVbLp-OxwH79sbZiea8cUJ6QxCDVY1wAn78KzANImM9Za2E4eB03hVQGrEjvkFeTkmAEZQAMnjhFzpDXqWPzQmIzwpP0Fbh_fApTyT42MzJbkfL1sM?key=3zRK-RJNy_SoaMK7vDBGQg"/>
          <p:cNvPicPr preferRelativeResize="0"/>
          <p:nvPr/>
        </p:nvPicPr>
        <p:blipFill>
          <a:blip r:embed="rId4">
            <a:alphaModFix/>
          </a:blip>
          <a:stretch>
            <a:fillRect/>
          </a:stretch>
        </p:blipFill>
        <p:spPr>
          <a:xfrm>
            <a:off x="873500" y="2690250"/>
            <a:ext cx="5295850" cy="3295575"/>
          </a:xfrm>
          <a:prstGeom prst="rect">
            <a:avLst/>
          </a:prstGeom>
          <a:noFill/>
          <a:ln>
            <a:noFill/>
          </a:ln>
        </p:spPr>
      </p:pic>
      <p:pic>
        <p:nvPicPr>
          <p:cNvPr id="646" name="Google Shape;646;g31223b2e24d_2_84" descr="https://lh7-rt.googleusercontent.com/docsz/AD_4nXduCQpULMoTXxRohjj6I-hHujKLsrjgR7g2LnFXYEM3GbcpjLNfnf9L3BjZ69feVt0sBf-ok9T8mqV8Hrp52SDROv8xjTvZ8jntNHgchseTSOEJVo1ACJqful4YmugJ3Q9TnJAiqZ-7TaqVxiDOVOt9ddSVmDPLLDaZmoWtbQ?key=3zRK-RJNy_SoaMK7vDBGQg"/>
          <p:cNvPicPr preferRelativeResize="0"/>
          <p:nvPr/>
        </p:nvPicPr>
        <p:blipFill>
          <a:blip r:embed="rId5">
            <a:alphaModFix/>
          </a:blip>
          <a:stretch>
            <a:fillRect/>
          </a:stretch>
        </p:blipFill>
        <p:spPr>
          <a:xfrm>
            <a:off x="6290125" y="2695588"/>
            <a:ext cx="5295851" cy="3343687"/>
          </a:xfrm>
          <a:prstGeom prst="rect">
            <a:avLst/>
          </a:prstGeom>
          <a:noFill/>
          <a:ln>
            <a:noFill/>
          </a:ln>
        </p:spPr>
      </p:pic>
      <p:sp>
        <p:nvSpPr>
          <p:cNvPr id="647" name="Google Shape;647;g31223b2e24d_2_84"/>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39</a:t>
            </a:fld>
            <a:endParaRPr dirty="0"/>
          </a:p>
        </p:txBody>
      </p:sp>
      <p:cxnSp>
        <p:nvCxnSpPr>
          <p:cNvPr id="648" name="Google Shape;648;g31223b2e24d_2_84"/>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
        <p:nvSpPr>
          <p:cNvPr id="649" name="Google Shape;649;g31223b2e24d_2_84"/>
          <p:cNvSpPr txBox="1">
            <a:spLocks noGrp="1"/>
          </p:cNvSpPr>
          <p:nvPr>
            <p:ph type="title"/>
          </p:nvPr>
        </p:nvSpPr>
        <p:spPr>
          <a:xfrm>
            <a:off x="3403100" y="5915650"/>
            <a:ext cx="5226900" cy="440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GB" sz="1600">
                <a:solidFill>
                  <a:srgbClr val="274E13"/>
                </a:solidFill>
              </a:rPr>
              <a:t>Participating Faculty Members</a:t>
            </a:r>
            <a:endParaRPr sz="2860">
              <a:solidFill>
                <a:srgbClr val="274E1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0"/>
          <p:cNvSpPr txBox="1"/>
          <p:nvPr/>
        </p:nvSpPr>
        <p:spPr>
          <a:xfrm>
            <a:off x="1355269" y="353082"/>
            <a:ext cx="9998529" cy="62398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GB" sz="3600" b="1" dirty="0">
                <a:solidFill>
                  <a:schemeClr val="dk1"/>
                </a:solidFill>
                <a:uFill>
                  <a:noFill/>
                </a:uFill>
                <a:latin typeface="Calibri"/>
                <a:ea typeface="Calibri"/>
                <a:cs typeface="Calibri"/>
                <a:sym typeface="Calibri"/>
                <a:hlinkClick r:id="rId3"/>
              </a:rPr>
              <a:t>Library Sections</a:t>
            </a:r>
            <a:endParaRPr sz="3600" b="1" dirty="0">
              <a:solidFill>
                <a:schemeClr val="dk1"/>
              </a:solidFill>
              <a:latin typeface="Calibri"/>
              <a:ea typeface="Calibri"/>
              <a:cs typeface="Calibri"/>
              <a:sym typeface="Calibri"/>
            </a:endParaRPr>
          </a:p>
        </p:txBody>
      </p:sp>
      <p:sp>
        <p:nvSpPr>
          <p:cNvPr id="127" name="Google Shape;127;p10"/>
          <p:cNvSpPr/>
          <p:nvPr/>
        </p:nvSpPr>
        <p:spPr>
          <a:xfrm>
            <a:off x="1273750" y="1271800"/>
            <a:ext cx="10003800" cy="5018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8" name="Google Shape;128;p10"/>
          <p:cNvSpPr txBox="1">
            <a:spLocks noGrp="1"/>
          </p:cNvSpPr>
          <p:nvPr>
            <p:ph type="body" idx="1"/>
          </p:nvPr>
        </p:nvSpPr>
        <p:spPr>
          <a:xfrm>
            <a:off x="1355275" y="1394450"/>
            <a:ext cx="9727800" cy="4693800"/>
          </a:xfrm>
          <a:prstGeom prst="rect">
            <a:avLst/>
          </a:prstGeom>
          <a:noFill/>
          <a:ln>
            <a:noFill/>
          </a:ln>
        </p:spPr>
        <p:txBody>
          <a:bodyPr spcFirstLastPara="1" wrap="square" lIns="91425" tIns="45700" rIns="91425" bIns="45700" anchor="t" anchorCtr="0">
            <a:normAutofit fontScale="70000" lnSpcReduction="20000"/>
          </a:bodyPr>
          <a:lstStyle/>
          <a:p>
            <a:pPr marL="719999" lvl="0" indent="-465772" algn="l" rtl="0">
              <a:lnSpc>
                <a:spcPct val="115000"/>
              </a:lnSpc>
              <a:spcBef>
                <a:spcPts val="0"/>
              </a:spcBef>
              <a:spcAft>
                <a:spcPts val="0"/>
              </a:spcAft>
              <a:buSzPct val="91071"/>
              <a:buFont typeface="Calibri"/>
              <a:buAutoNum type="arabicPeriod"/>
            </a:pPr>
            <a:r>
              <a:rPr lang="en-GB" b="1" dirty="0">
                <a:solidFill>
                  <a:schemeClr val="tx1"/>
                </a:solidFill>
                <a:uFill>
                  <a:noFill/>
                </a:uFill>
                <a:hlinkClick r:id="rId4"/>
              </a:rPr>
              <a:t>Acquisition Section</a:t>
            </a:r>
            <a:endParaRPr dirty="0">
              <a:solidFill>
                <a:schemeClr val="tx1"/>
              </a:solidFill>
            </a:endParaRPr>
          </a:p>
          <a:p>
            <a:pPr marL="719999" lvl="0" indent="-465772" algn="l" rtl="0">
              <a:lnSpc>
                <a:spcPct val="115000"/>
              </a:lnSpc>
              <a:spcBef>
                <a:spcPts val="1000"/>
              </a:spcBef>
              <a:spcAft>
                <a:spcPts val="0"/>
              </a:spcAft>
              <a:buClr>
                <a:schemeClr val="dk1"/>
              </a:buClr>
              <a:buSzPct val="91071"/>
              <a:buFont typeface="Calibri"/>
              <a:buAutoNum type="arabicPeriod"/>
            </a:pPr>
            <a:r>
              <a:rPr lang="en-GB" b="1" dirty="0">
                <a:solidFill>
                  <a:schemeClr val="tx1"/>
                </a:solidFill>
              </a:rPr>
              <a:t>Technical Section</a:t>
            </a:r>
            <a:endParaRPr dirty="0">
              <a:solidFill>
                <a:schemeClr val="tx1"/>
              </a:solidFill>
            </a:endParaRPr>
          </a:p>
          <a:p>
            <a:pPr marL="719999" lvl="0" indent="-465772" algn="l" rtl="0">
              <a:lnSpc>
                <a:spcPct val="115000"/>
              </a:lnSpc>
              <a:spcBef>
                <a:spcPts val="1000"/>
              </a:spcBef>
              <a:spcAft>
                <a:spcPts val="0"/>
              </a:spcAft>
              <a:buClr>
                <a:schemeClr val="dk1"/>
              </a:buClr>
              <a:buSzPct val="91071"/>
              <a:buFont typeface="Calibri"/>
              <a:buAutoNum type="arabicPeriod"/>
            </a:pPr>
            <a:r>
              <a:rPr lang="en-GB" b="1" dirty="0">
                <a:solidFill>
                  <a:schemeClr val="tx1"/>
                </a:solidFill>
              </a:rPr>
              <a:t>Processing Section</a:t>
            </a:r>
            <a:endParaRPr dirty="0">
              <a:solidFill>
                <a:schemeClr val="tx1"/>
              </a:solidFill>
            </a:endParaRPr>
          </a:p>
          <a:p>
            <a:pPr marL="719999" lvl="0" indent="-465772" algn="l" rtl="0">
              <a:lnSpc>
                <a:spcPct val="115000"/>
              </a:lnSpc>
              <a:spcBef>
                <a:spcPts val="1000"/>
              </a:spcBef>
              <a:spcAft>
                <a:spcPts val="0"/>
              </a:spcAft>
              <a:buSzPct val="91071"/>
              <a:buFont typeface="Calibri"/>
              <a:buAutoNum type="arabicPeriod"/>
            </a:pPr>
            <a:r>
              <a:rPr lang="en-GB" b="1" dirty="0">
                <a:solidFill>
                  <a:schemeClr val="tx1"/>
                </a:solidFill>
                <a:uFill>
                  <a:noFill/>
                </a:uFill>
                <a:hlinkClick r:id="rId5"/>
              </a:rPr>
              <a:t>Circulation Section</a:t>
            </a:r>
            <a:endParaRPr dirty="0">
              <a:solidFill>
                <a:schemeClr val="tx1"/>
              </a:solidFill>
            </a:endParaRPr>
          </a:p>
          <a:p>
            <a:pPr marL="719999" lvl="0" indent="-465772" algn="l" rtl="0">
              <a:lnSpc>
                <a:spcPct val="115000"/>
              </a:lnSpc>
              <a:spcBef>
                <a:spcPts val="1000"/>
              </a:spcBef>
              <a:spcAft>
                <a:spcPts val="0"/>
              </a:spcAft>
              <a:buClr>
                <a:schemeClr val="dk1"/>
              </a:buClr>
              <a:buSzPct val="91071"/>
              <a:buFont typeface="Calibri"/>
              <a:buAutoNum type="arabicPeriod"/>
            </a:pPr>
            <a:r>
              <a:rPr lang="en-GB" b="1" dirty="0">
                <a:solidFill>
                  <a:schemeClr val="tx1"/>
                </a:solidFill>
              </a:rPr>
              <a:t>Periodical Section</a:t>
            </a:r>
            <a:endParaRPr dirty="0">
              <a:solidFill>
                <a:schemeClr val="tx1"/>
              </a:solidFill>
            </a:endParaRPr>
          </a:p>
          <a:p>
            <a:pPr marL="719999" lvl="0" indent="-465772" algn="l" rtl="0">
              <a:lnSpc>
                <a:spcPct val="115000"/>
              </a:lnSpc>
              <a:spcBef>
                <a:spcPts val="1000"/>
              </a:spcBef>
              <a:spcAft>
                <a:spcPts val="0"/>
              </a:spcAft>
              <a:buClr>
                <a:schemeClr val="dk1"/>
              </a:buClr>
              <a:buSzPct val="91071"/>
              <a:buFont typeface="Calibri"/>
              <a:buAutoNum type="arabicPeriod"/>
            </a:pPr>
            <a:r>
              <a:rPr lang="en-GB" b="1" dirty="0">
                <a:solidFill>
                  <a:schemeClr val="tx1"/>
                </a:solidFill>
              </a:rPr>
              <a:t>Reference Section</a:t>
            </a:r>
            <a:endParaRPr dirty="0">
              <a:solidFill>
                <a:schemeClr val="tx1"/>
              </a:solidFill>
            </a:endParaRPr>
          </a:p>
          <a:p>
            <a:pPr marL="719999" lvl="0" indent="-465772" algn="l" rtl="0">
              <a:lnSpc>
                <a:spcPct val="115000"/>
              </a:lnSpc>
              <a:spcBef>
                <a:spcPts val="1000"/>
              </a:spcBef>
              <a:spcAft>
                <a:spcPts val="0"/>
              </a:spcAft>
              <a:buClr>
                <a:schemeClr val="dk1"/>
              </a:buClr>
              <a:buSzPct val="91071"/>
              <a:buFont typeface="Calibri"/>
              <a:buAutoNum type="arabicPeriod"/>
            </a:pPr>
            <a:r>
              <a:rPr lang="en-GB" b="1" dirty="0">
                <a:solidFill>
                  <a:schemeClr val="tx1"/>
                </a:solidFill>
              </a:rPr>
              <a:t>Digital Section</a:t>
            </a:r>
            <a:endParaRPr dirty="0">
              <a:solidFill>
                <a:schemeClr val="tx1"/>
              </a:solidFill>
            </a:endParaRPr>
          </a:p>
          <a:p>
            <a:pPr marL="719999" lvl="0" indent="-465772" algn="l" rtl="0">
              <a:lnSpc>
                <a:spcPct val="115000"/>
              </a:lnSpc>
              <a:spcBef>
                <a:spcPts val="1000"/>
              </a:spcBef>
              <a:spcAft>
                <a:spcPts val="0"/>
              </a:spcAft>
              <a:buClr>
                <a:schemeClr val="dk1"/>
              </a:buClr>
              <a:buSzPct val="91071"/>
              <a:buFont typeface="Calibri"/>
              <a:buAutoNum type="arabicPeriod"/>
            </a:pPr>
            <a:r>
              <a:rPr lang="en-GB" b="1" dirty="0">
                <a:solidFill>
                  <a:schemeClr val="tx1"/>
                </a:solidFill>
              </a:rPr>
              <a:t>Research Center</a:t>
            </a:r>
            <a:endParaRPr b="1" dirty="0">
              <a:solidFill>
                <a:schemeClr val="tx1"/>
              </a:solidFill>
            </a:endParaRPr>
          </a:p>
          <a:p>
            <a:pPr marL="719999" lvl="0" indent="-465772" algn="l" rtl="0">
              <a:lnSpc>
                <a:spcPct val="115000"/>
              </a:lnSpc>
              <a:spcBef>
                <a:spcPts val="1000"/>
              </a:spcBef>
              <a:spcAft>
                <a:spcPts val="0"/>
              </a:spcAft>
              <a:buSzPct val="91071"/>
              <a:buAutoNum type="arabicPeriod"/>
            </a:pPr>
            <a:r>
              <a:rPr lang="en-GB" b="1" dirty="0">
                <a:solidFill>
                  <a:schemeClr val="tx1"/>
                </a:solidFill>
              </a:rPr>
              <a:t>User Assistance</a:t>
            </a:r>
            <a:endParaRPr b="1" dirty="0">
              <a:solidFill>
                <a:schemeClr val="tx1"/>
              </a:solidFill>
            </a:endParaRPr>
          </a:p>
          <a:p>
            <a:pPr marL="719999" lvl="0" indent="-465772" algn="l" rtl="0">
              <a:lnSpc>
                <a:spcPct val="115000"/>
              </a:lnSpc>
              <a:spcBef>
                <a:spcPts val="1000"/>
              </a:spcBef>
              <a:spcAft>
                <a:spcPts val="0"/>
              </a:spcAft>
              <a:buSzPct val="91071"/>
              <a:buFont typeface="Calibri"/>
              <a:buAutoNum type="arabicPeriod"/>
            </a:pPr>
            <a:r>
              <a:rPr lang="en-GB" b="1" dirty="0">
                <a:solidFill>
                  <a:schemeClr val="tx1"/>
                </a:solidFill>
              </a:rPr>
              <a:t>Maintenance Section</a:t>
            </a:r>
            <a:endParaRPr b="1" dirty="0">
              <a:solidFill>
                <a:schemeClr val="tx1"/>
              </a:solidFill>
            </a:endParaRPr>
          </a:p>
          <a:p>
            <a:pPr marL="719999" lvl="0" indent="-465772" algn="l" rtl="0">
              <a:lnSpc>
                <a:spcPct val="115000"/>
              </a:lnSpc>
              <a:spcBef>
                <a:spcPts val="1000"/>
              </a:spcBef>
              <a:spcAft>
                <a:spcPts val="0"/>
              </a:spcAft>
              <a:buSzPct val="91071"/>
              <a:buFont typeface="Calibri"/>
              <a:buAutoNum type="arabicPeriod"/>
            </a:pPr>
            <a:r>
              <a:rPr lang="en-GB" b="1" dirty="0">
                <a:solidFill>
                  <a:schemeClr val="tx1"/>
                </a:solidFill>
                <a:uFill>
                  <a:noFill/>
                </a:uFill>
                <a:hlinkClick r:id="rId6"/>
              </a:rPr>
              <a:t>Archival</a:t>
            </a:r>
            <a:endParaRPr b="1" dirty="0">
              <a:solidFill>
                <a:schemeClr val="tx1"/>
              </a:solidFill>
            </a:endParaRPr>
          </a:p>
        </p:txBody>
      </p:sp>
      <p:pic>
        <p:nvPicPr>
          <p:cNvPr id="129" name="Google Shape;129;p10"/>
          <p:cNvPicPr preferRelativeResize="0"/>
          <p:nvPr/>
        </p:nvPicPr>
        <p:blipFill rotWithShape="1">
          <a:blip r:embed="rId7">
            <a:alphaModFix/>
          </a:blip>
          <a:srcRect/>
          <a:stretch/>
        </p:blipFill>
        <p:spPr>
          <a:xfrm>
            <a:off x="8237965" y="136408"/>
            <a:ext cx="3776941" cy="542936"/>
          </a:xfrm>
          <a:prstGeom prst="rect">
            <a:avLst/>
          </a:prstGeom>
          <a:noFill/>
          <a:ln>
            <a:noFill/>
          </a:ln>
        </p:spPr>
      </p:pic>
      <p:cxnSp>
        <p:nvCxnSpPr>
          <p:cNvPr id="130" name="Google Shape;130;p10"/>
          <p:cNvCxnSpPr/>
          <p:nvPr/>
        </p:nvCxnSpPr>
        <p:spPr>
          <a:xfrm>
            <a:off x="982436" y="989112"/>
            <a:ext cx="10921093" cy="0"/>
          </a:xfrm>
          <a:prstGeom prst="straightConnector1">
            <a:avLst/>
          </a:prstGeom>
          <a:noFill/>
          <a:ln w="25400" cap="flat" cmpd="sng">
            <a:solidFill>
              <a:srgbClr val="0060AA"/>
            </a:solidFill>
            <a:prstDash val="solid"/>
            <a:miter lim="800000"/>
            <a:headEnd type="none" w="sm" len="sm"/>
            <a:tailEnd type="none" w="sm" len="sm"/>
          </a:ln>
        </p:spPr>
      </p:cxnSp>
      <p:sp>
        <p:nvSpPr>
          <p:cNvPr id="131" name="Google Shape;131;p10"/>
          <p:cNvSpPr/>
          <p:nvPr/>
        </p:nvSpPr>
        <p:spPr>
          <a:xfrm>
            <a:off x="9791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10"/>
          <p:cNvSpPr/>
          <p:nvPr/>
        </p:nvSpPr>
        <p:spPr>
          <a:xfrm>
            <a:off x="5643550" y="1545550"/>
            <a:ext cx="741300" cy="4120500"/>
          </a:xfrm>
          <a:prstGeom prst="rightBrace">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3F3F3"/>
              </a:solidFill>
              <a:latin typeface="Calibri"/>
              <a:ea typeface="Calibri"/>
              <a:cs typeface="Calibri"/>
              <a:sym typeface="Calibri"/>
            </a:endParaRPr>
          </a:p>
        </p:txBody>
      </p:sp>
      <p:sp>
        <p:nvSpPr>
          <p:cNvPr id="133" name="Google Shape;133;p10"/>
          <p:cNvSpPr txBox="1"/>
          <p:nvPr/>
        </p:nvSpPr>
        <p:spPr>
          <a:xfrm rot="-5399381">
            <a:off x="8416124" y="3416414"/>
            <a:ext cx="4995900" cy="7068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1800" dirty="0">
                <a:solidFill>
                  <a:schemeClr val="bg1">
                    <a:lumMod val="95000"/>
                  </a:schemeClr>
                </a:solidFill>
                <a:latin typeface="Calibri"/>
                <a:ea typeface="Calibri"/>
                <a:cs typeface="Calibri"/>
                <a:sym typeface="Calibri"/>
              </a:rPr>
              <a:t>Library Policy</a:t>
            </a:r>
            <a:endParaRPr sz="1800" dirty="0">
              <a:solidFill>
                <a:schemeClr val="bg1">
                  <a:lumMod val="95000"/>
                </a:schemeClr>
              </a:solidFill>
              <a:latin typeface="Calibri"/>
              <a:ea typeface="Calibri"/>
              <a:cs typeface="Calibri"/>
              <a:sym typeface="Calibri"/>
            </a:endParaRPr>
          </a:p>
        </p:txBody>
      </p:sp>
      <p:sp>
        <p:nvSpPr>
          <p:cNvPr id="134" name="Google Shape;134;p10"/>
          <p:cNvSpPr txBox="1"/>
          <p:nvPr/>
        </p:nvSpPr>
        <p:spPr>
          <a:xfrm>
            <a:off x="6728350" y="3215625"/>
            <a:ext cx="3831900" cy="8061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2000" dirty="0">
                <a:solidFill>
                  <a:srgbClr val="F3F3F3"/>
                </a:solidFill>
                <a:latin typeface="Calibri"/>
                <a:ea typeface="Calibri"/>
                <a:cs typeface="Calibri"/>
                <a:sym typeface="Calibri"/>
              </a:rPr>
              <a:t>SOP </a:t>
            </a:r>
            <a:endParaRPr sz="2000" dirty="0">
              <a:solidFill>
                <a:srgbClr val="F3F3F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GB" sz="2000" dirty="0">
                <a:solidFill>
                  <a:srgbClr val="F3F3F3"/>
                </a:solidFill>
                <a:latin typeface="Calibri"/>
                <a:ea typeface="Calibri"/>
                <a:cs typeface="Calibri"/>
                <a:sym typeface="Calibri"/>
              </a:rPr>
              <a:t>(Standard Operating Procedure)</a:t>
            </a:r>
            <a:endParaRPr sz="2000" dirty="0">
              <a:solidFill>
                <a:srgbClr val="F3F3F3"/>
              </a:solidFill>
              <a:latin typeface="Calibri"/>
              <a:ea typeface="Calibri"/>
              <a:cs typeface="Calibri"/>
              <a:sym typeface="Calibri"/>
            </a:endParaRPr>
          </a:p>
          <a:p>
            <a:pPr marL="0" lvl="0" indent="0" algn="l" rtl="0">
              <a:spcBef>
                <a:spcPts val="0"/>
              </a:spcBef>
              <a:spcAft>
                <a:spcPts val="0"/>
              </a:spcAft>
              <a:buNone/>
            </a:pPr>
            <a:endParaRPr sz="2800" dirty="0">
              <a:solidFill>
                <a:srgbClr val="F3F3F3"/>
              </a:solidFill>
              <a:latin typeface="Calibri"/>
              <a:ea typeface="Calibri"/>
              <a:cs typeface="Calibri"/>
              <a:sym typeface="Calibri"/>
            </a:endParaRPr>
          </a:p>
          <a:p>
            <a:pPr marL="0" lvl="0" indent="0" algn="l" rtl="0">
              <a:spcBef>
                <a:spcPts val="0"/>
              </a:spcBef>
              <a:spcAft>
                <a:spcPts val="0"/>
              </a:spcAft>
              <a:buNone/>
            </a:pPr>
            <a:endParaRPr sz="2800" dirty="0">
              <a:solidFill>
                <a:srgbClr val="F3F3F3"/>
              </a:solidFill>
              <a:latin typeface="Calibri"/>
              <a:ea typeface="Calibri"/>
              <a:cs typeface="Calibri"/>
              <a:sym typeface="Calibri"/>
            </a:endParaRPr>
          </a:p>
          <a:p>
            <a:pPr marL="0" lvl="0" indent="0" algn="l" rtl="0">
              <a:spcBef>
                <a:spcPts val="0"/>
              </a:spcBef>
              <a:spcAft>
                <a:spcPts val="0"/>
              </a:spcAft>
              <a:buNone/>
            </a:pPr>
            <a:endParaRPr sz="2800" dirty="0">
              <a:solidFill>
                <a:srgbClr val="F3F3F3"/>
              </a:solidFill>
              <a:latin typeface="Calibri"/>
              <a:ea typeface="Calibri"/>
              <a:cs typeface="Calibri"/>
              <a:sym typeface="Calibri"/>
            </a:endParaRPr>
          </a:p>
        </p:txBody>
      </p:sp>
      <p:sp>
        <p:nvSpPr>
          <p:cNvPr id="135" name="Google Shape;135;p10"/>
          <p:cNvSpPr txBox="1">
            <a:spLocks noGrp="1"/>
          </p:cNvSpPr>
          <p:nvPr>
            <p:ph type="sldNum" idx="12"/>
          </p:nvPr>
        </p:nvSpPr>
        <p:spPr>
          <a:xfrm>
            <a:off x="12737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a:t>4</a:t>
            </a:fld>
            <a:endParaRPr dirty="0"/>
          </a:p>
        </p:txBody>
      </p:sp>
      <p:cxnSp>
        <p:nvCxnSpPr>
          <p:cNvPr id="136" name="Google Shape;136;p10"/>
          <p:cNvCxnSpPr/>
          <p:nvPr/>
        </p:nvCxnSpPr>
        <p:spPr>
          <a:xfrm>
            <a:off x="1273725" y="6418600"/>
            <a:ext cx="10003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g311a6dad9f6_0_97"/>
          <p:cNvSpPr/>
          <p:nvPr/>
        </p:nvSpPr>
        <p:spPr>
          <a:xfrm>
            <a:off x="1851125" y="1501000"/>
            <a:ext cx="8687400" cy="46311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56" name="Google Shape;656;g311a6dad9f6_0_97"/>
          <p:cNvSpPr txBox="1"/>
          <p:nvPr/>
        </p:nvSpPr>
        <p:spPr>
          <a:xfrm>
            <a:off x="3196688" y="2965951"/>
            <a:ext cx="6382500" cy="1490400"/>
          </a:xfrm>
          <a:prstGeom prst="rect">
            <a:avLst/>
          </a:prstGeom>
          <a:noFill/>
          <a:ln>
            <a:noFill/>
          </a:ln>
        </p:spPr>
        <p:txBody>
          <a:bodyPr spcFirstLastPara="1" wrap="square" lIns="0" tIns="12700" rIns="0" bIns="0" anchor="t" anchorCtr="0">
            <a:spAutoFit/>
          </a:bodyPr>
          <a:lstStyle/>
          <a:p>
            <a:pPr marL="12700" lvl="0" indent="0" algn="l" rtl="0">
              <a:spcBef>
                <a:spcPts val="0"/>
              </a:spcBef>
              <a:spcAft>
                <a:spcPts val="0"/>
              </a:spcAft>
              <a:buNone/>
            </a:pPr>
            <a:r>
              <a:rPr lang="en-GB" sz="9600" b="1">
                <a:solidFill>
                  <a:srgbClr val="274E13"/>
                </a:solidFill>
                <a:latin typeface="Calibri"/>
                <a:ea typeface="Calibri"/>
                <a:cs typeface="Calibri"/>
                <a:sym typeface="Calibri"/>
              </a:rPr>
              <a:t>THANK YOU</a:t>
            </a:r>
            <a:endParaRPr sz="9600" b="1">
              <a:solidFill>
                <a:srgbClr val="274E13"/>
              </a:solidFill>
              <a:latin typeface="Calibri"/>
              <a:ea typeface="Calibri"/>
              <a:cs typeface="Calibri"/>
              <a:sym typeface="Calibri"/>
            </a:endParaRPr>
          </a:p>
        </p:txBody>
      </p:sp>
      <p:pic>
        <p:nvPicPr>
          <p:cNvPr id="657" name="Google Shape;657;g311a6dad9f6_0_97"/>
          <p:cNvPicPr preferRelativeResize="0"/>
          <p:nvPr/>
        </p:nvPicPr>
        <p:blipFill rotWithShape="1">
          <a:blip r:embed="rId3">
            <a:alphaModFix/>
          </a:blip>
          <a:srcRect/>
          <a:stretch/>
        </p:blipFill>
        <p:spPr>
          <a:xfrm>
            <a:off x="8085565" y="136408"/>
            <a:ext cx="3776942" cy="542936"/>
          </a:xfrm>
          <a:prstGeom prst="rect">
            <a:avLst/>
          </a:prstGeom>
          <a:noFill/>
          <a:ln>
            <a:noFill/>
          </a:ln>
        </p:spPr>
      </p:pic>
      <p:cxnSp>
        <p:nvCxnSpPr>
          <p:cNvPr id="658" name="Google Shape;658;g311a6dad9f6_0_97"/>
          <p:cNvCxnSpPr/>
          <p:nvPr/>
        </p:nvCxnSpPr>
        <p:spPr>
          <a:xfrm>
            <a:off x="8300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659" name="Google Shape;659;g311a6dad9f6_0_97"/>
          <p:cNvSpPr/>
          <p:nvPr/>
        </p:nvSpPr>
        <p:spPr>
          <a:xfrm>
            <a:off x="8267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60" name="Google Shape;660;g311a6dad9f6_0_97">
            <a:hlinkClick r:id="rId4"/>
          </p:cNvPr>
          <p:cNvPicPr preferRelativeResize="0"/>
          <p:nvPr/>
        </p:nvPicPr>
        <p:blipFill>
          <a:blip r:embed="rId5">
            <a:alphaModFix/>
          </a:blip>
          <a:stretch>
            <a:fillRect/>
          </a:stretch>
        </p:blipFill>
        <p:spPr>
          <a:xfrm>
            <a:off x="11273971" y="5961673"/>
            <a:ext cx="847275" cy="777900"/>
          </a:xfrm>
          <a:prstGeom prst="rect">
            <a:avLst/>
          </a:prstGeom>
          <a:noFill/>
          <a:ln>
            <a:noFill/>
          </a:ln>
        </p:spPr>
      </p:pic>
      <p:pic>
        <p:nvPicPr>
          <p:cNvPr id="661" name="Google Shape;661;g311a6dad9f6_0_97">
            <a:hlinkClick r:id="rId6"/>
          </p:cNvPr>
          <p:cNvPicPr preferRelativeResize="0"/>
          <p:nvPr/>
        </p:nvPicPr>
        <p:blipFill>
          <a:blip r:embed="rId5">
            <a:alphaModFix/>
          </a:blip>
          <a:stretch>
            <a:fillRect/>
          </a:stretch>
        </p:blipFill>
        <p:spPr>
          <a:xfrm>
            <a:off x="64750" y="6092225"/>
            <a:ext cx="715175" cy="6566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
          <p:cNvSpPr txBox="1"/>
          <p:nvPr/>
        </p:nvSpPr>
        <p:spPr>
          <a:xfrm rot="-5400000">
            <a:off x="8042480" y="3691332"/>
            <a:ext cx="4802400" cy="280686"/>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GB" sz="1100" dirty="0">
                <a:solidFill>
                  <a:schemeClr val="dk1"/>
                </a:solidFill>
                <a:latin typeface="Calibri"/>
                <a:ea typeface="Calibri"/>
                <a:cs typeface="Calibri"/>
                <a:sym typeface="Calibri"/>
              </a:rPr>
              <a:t>Meets twice in a year: March &amp; November</a:t>
            </a:r>
            <a:endParaRPr sz="1100" dirty="0">
              <a:solidFill>
                <a:schemeClr val="dk1"/>
              </a:solidFill>
              <a:latin typeface="Calibri"/>
              <a:ea typeface="Calibri"/>
              <a:cs typeface="Calibri"/>
              <a:sym typeface="Calibri"/>
            </a:endParaRPr>
          </a:p>
        </p:txBody>
      </p:sp>
      <p:pic>
        <p:nvPicPr>
          <p:cNvPr id="144" name="Google Shape;144;p4"/>
          <p:cNvPicPr preferRelativeResize="0"/>
          <p:nvPr/>
        </p:nvPicPr>
        <p:blipFill rotWithShape="1">
          <a:blip r:embed="rId3">
            <a:alphaModFix/>
          </a:blip>
          <a:srcRect/>
          <a:stretch/>
        </p:blipFill>
        <p:spPr>
          <a:xfrm>
            <a:off x="8237965" y="136408"/>
            <a:ext cx="3776941" cy="542936"/>
          </a:xfrm>
          <a:prstGeom prst="rect">
            <a:avLst/>
          </a:prstGeom>
          <a:noFill/>
          <a:ln>
            <a:noFill/>
          </a:ln>
        </p:spPr>
      </p:pic>
      <p:cxnSp>
        <p:nvCxnSpPr>
          <p:cNvPr id="145" name="Google Shape;145;p4"/>
          <p:cNvCxnSpPr/>
          <p:nvPr/>
        </p:nvCxnSpPr>
        <p:spPr>
          <a:xfrm>
            <a:off x="982436" y="989112"/>
            <a:ext cx="10921093" cy="0"/>
          </a:xfrm>
          <a:prstGeom prst="straightConnector1">
            <a:avLst/>
          </a:prstGeom>
          <a:noFill/>
          <a:ln w="25400" cap="flat" cmpd="sng">
            <a:solidFill>
              <a:srgbClr val="0060AA"/>
            </a:solidFill>
            <a:prstDash val="solid"/>
            <a:miter lim="800000"/>
            <a:headEnd type="none" w="sm" len="sm"/>
            <a:tailEnd type="none" w="sm" len="sm"/>
          </a:ln>
        </p:spPr>
      </p:cxnSp>
      <p:sp>
        <p:nvSpPr>
          <p:cNvPr id="146" name="Google Shape;146;p4"/>
          <p:cNvSpPr/>
          <p:nvPr/>
        </p:nvSpPr>
        <p:spPr>
          <a:xfrm>
            <a:off x="979140" y="665076"/>
            <a:ext cx="251520" cy="324036"/>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4"/>
          <p:cNvSpPr txBox="1"/>
          <p:nvPr/>
        </p:nvSpPr>
        <p:spPr>
          <a:xfrm>
            <a:off x="1432876" y="388100"/>
            <a:ext cx="104619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u="sng" dirty="0">
                <a:solidFill>
                  <a:schemeClr val="hlink"/>
                </a:solidFill>
                <a:latin typeface="Calibri"/>
                <a:ea typeface="Calibri"/>
                <a:cs typeface="Calibri"/>
                <a:sym typeface="Calibri"/>
                <a:hlinkClick r:id="rId4"/>
              </a:rPr>
              <a:t>Library Committee</a:t>
            </a:r>
            <a:r>
              <a:rPr lang="en-GB" sz="3600" b="1" dirty="0">
                <a:solidFill>
                  <a:srgbClr val="0060AA"/>
                </a:solidFill>
                <a:latin typeface="Calibri"/>
                <a:ea typeface="Calibri"/>
                <a:cs typeface="Calibri"/>
                <a:sym typeface="Calibri"/>
              </a:rPr>
              <a:t>										    </a:t>
            </a:r>
            <a:r>
              <a:rPr lang="en-GB" sz="900" b="1" u="sng" dirty="0">
                <a:solidFill>
                  <a:srgbClr val="FFECE8"/>
                </a:solidFill>
                <a:latin typeface="Calibri"/>
                <a:ea typeface="Calibri"/>
                <a:cs typeface="Calibri"/>
                <a:sym typeface="Calibri"/>
              </a:rPr>
              <a:t>Mo</a:t>
            </a:r>
            <a:endParaRPr sz="900" b="1" dirty="0">
              <a:solidFill>
                <a:srgbClr val="FFECE8"/>
              </a:solidFill>
              <a:latin typeface="Calibri"/>
              <a:ea typeface="Calibri"/>
              <a:cs typeface="Calibri"/>
              <a:sym typeface="Calibri"/>
            </a:endParaRPr>
          </a:p>
        </p:txBody>
      </p:sp>
      <p:sp>
        <p:nvSpPr>
          <p:cNvPr id="149" name="Google Shape;149;p4"/>
          <p:cNvSpPr txBox="1">
            <a:spLocks noGrp="1"/>
          </p:cNvSpPr>
          <p:nvPr>
            <p:ph type="sldNum" idx="12"/>
          </p:nvPr>
        </p:nvSpPr>
        <p:spPr>
          <a:xfrm>
            <a:off x="1170300" y="6432550"/>
            <a:ext cx="10107300" cy="365100"/>
          </a:xfrm>
          <a:prstGeom prst="rect">
            <a:avLst/>
          </a:prstGeom>
        </p:spPr>
        <p:txBody>
          <a:bodyPr spcFirstLastPara="1" wrap="square" lIns="91425" tIns="45700" rIns="91425" bIns="45700" anchor="ctr" anchorCtr="0">
            <a:noAutofit/>
          </a:bodyPr>
          <a:lstStyle/>
          <a:p>
            <a:pPr marL="0" lvl="0" indent="0" algn="just" rtl="0">
              <a:spcBef>
                <a:spcPts val="0"/>
              </a:spcBef>
              <a:spcAft>
                <a:spcPts val="0"/>
              </a:spcAft>
              <a:buNone/>
            </a:pPr>
            <a:r>
              <a:rPr lang="en-GB" dirty="0"/>
              <a:t>KRMU					Central Library					   </a:t>
            </a:r>
            <a:fld id="{00000000-1234-1234-1234-123412341234}" type="slidenum">
              <a:rPr lang="en-GB"/>
              <a:t>5</a:t>
            </a:fld>
            <a:endParaRPr dirty="0"/>
          </a:p>
        </p:txBody>
      </p:sp>
      <p:cxnSp>
        <p:nvCxnSpPr>
          <p:cNvPr id="150" name="Google Shape;150;p4"/>
          <p:cNvCxnSpPr/>
          <p:nvPr/>
        </p:nvCxnSpPr>
        <p:spPr>
          <a:xfrm>
            <a:off x="1273725" y="6494800"/>
            <a:ext cx="10003800" cy="0"/>
          </a:xfrm>
          <a:prstGeom prst="straightConnector1">
            <a:avLst/>
          </a:prstGeom>
          <a:noFill/>
          <a:ln w="9525" cap="flat" cmpd="sng">
            <a:solidFill>
              <a:schemeClr val="dk2"/>
            </a:solidFill>
            <a:prstDash val="solid"/>
            <a:round/>
            <a:headEnd type="none" w="med" len="med"/>
            <a:tailEnd type="none" w="med" len="med"/>
          </a:ln>
        </p:spPr>
      </p:cxnSp>
      <p:graphicFrame>
        <p:nvGraphicFramePr>
          <p:cNvPr id="151" name="Google Shape;151;p4"/>
          <p:cNvGraphicFramePr/>
          <p:nvPr>
            <p:extLst>
              <p:ext uri="{D42A27DB-BD31-4B8C-83A1-F6EECF244321}">
                <p14:modId xmlns:p14="http://schemas.microsoft.com/office/powerpoint/2010/main" val="3170775774"/>
              </p:ext>
            </p:extLst>
          </p:nvPr>
        </p:nvGraphicFramePr>
        <p:xfrm>
          <a:off x="1665514" y="1292182"/>
          <a:ext cx="8621487" cy="4940697"/>
        </p:xfrm>
        <a:graphic>
          <a:graphicData uri="http://schemas.openxmlformats.org/drawingml/2006/table">
            <a:tbl>
              <a:tblPr firstRow="1" bandRow="1">
                <a:noFill/>
                <a:tableStyleId>{211C2338-0693-4B09-A69C-053DA1A7F80B}</a:tableStyleId>
              </a:tblPr>
              <a:tblGrid>
                <a:gridCol w="770524">
                  <a:extLst>
                    <a:ext uri="{9D8B030D-6E8A-4147-A177-3AD203B41FA5}">
                      <a16:colId xmlns:a16="http://schemas.microsoft.com/office/drawing/2014/main" val="20000"/>
                    </a:ext>
                  </a:extLst>
                </a:gridCol>
                <a:gridCol w="3308273">
                  <a:extLst>
                    <a:ext uri="{9D8B030D-6E8A-4147-A177-3AD203B41FA5}">
                      <a16:colId xmlns:a16="http://schemas.microsoft.com/office/drawing/2014/main" val="20001"/>
                    </a:ext>
                  </a:extLst>
                </a:gridCol>
                <a:gridCol w="2271345">
                  <a:extLst>
                    <a:ext uri="{9D8B030D-6E8A-4147-A177-3AD203B41FA5}">
                      <a16:colId xmlns:a16="http://schemas.microsoft.com/office/drawing/2014/main" val="20002"/>
                    </a:ext>
                  </a:extLst>
                </a:gridCol>
                <a:gridCol w="2271345">
                  <a:extLst>
                    <a:ext uri="{9D8B030D-6E8A-4147-A177-3AD203B41FA5}">
                      <a16:colId xmlns:a16="http://schemas.microsoft.com/office/drawing/2014/main" val="20003"/>
                    </a:ext>
                  </a:extLst>
                </a:gridCol>
              </a:tblGrid>
              <a:tr h="788219">
                <a:tc>
                  <a:txBody>
                    <a:bodyPr/>
                    <a:lstStyle/>
                    <a:p>
                      <a:pPr marL="0" marR="0" lvl="0" indent="0" algn="ctr" rtl="0">
                        <a:lnSpc>
                          <a:spcPct val="115000"/>
                        </a:lnSpc>
                        <a:spcBef>
                          <a:spcPts val="0"/>
                        </a:spcBef>
                        <a:spcAft>
                          <a:spcPts val="0"/>
                        </a:spcAft>
                        <a:buClr>
                          <a:srgbClr val="000000"/>
                        </a:buClr>
                        <a:buSzPts val="2000"/>
                        <a:buFont typeface="Arial"/>
                        <a:buNone/>
                      </a:pPr>
                      <a:r>
                        <a:rPr lang="en-GB" sz="1600" u="none" strike="noStrike" cap="none" dirty="0">
                          <a:solidFill>
                            <a:srgbClr val="FFFFFF"/>
                          </a:solidFill>
                          <a:latin typeface="Calibri"/>
                          <a:ea typeface="Calibri"/>
                          <a:cs typeface="Calibri"/>
                          <a:sym typeface="Calibri"/>
                        </a:rPr>
                        <a:t>Sr. No.</a:t>
                      </a:r>
                      <a:endParaRPr sz="1600" u="none" strike="noStrike" cap="none" dirty="0">
                        <a:solidFill>
                          <a:srgbClr val="FFFFFF"/>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GB" sz="1600" u="none" strike="noStrike" cap="none" dirty="0">
                          <a:solidFill>
                            <a:srgbClr val="FFFFFF"/>
                          </a:solidFill>
                          <a:latin typeface="Calibri"/>
                          <a:ea typeface="Calibri"/>
                          <a:cs typeface="Calibri"/>
                          <a:sym typeface="Calibri"/>
                        </a:rPr>
                        <a:t>Name of the faculty member</a:t>
                      </a:r>
                      <a:endParaRPr sz="1600" u="none" strike="noStrike" cap="none" dirty="0">
                        <a:solidFill>
                          <a:srgbClr val="FFFFFF"/>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GB" sz="1600" u="none" strike="noStrike" cap="none">
                          <a:solidFill>
                            <a:srgbClr val="FFFFFF"/>
                          </a:solidFill>
                          <a:latin typeface="Calibri"/>
                          <a:ea typeface="Calibri"/>
                          <a:cs typeface="Calibri"/>
                          <a:sym typeface="Calibri"/>
                        </a:rPr>
                        <a:t>Designation</a:t>
                      </a:r>
                      <a:endParaRPr sz="1600" u="none" strike="noStrike" cap="none">
                        <a:solidFill>
                          <a:srgbClr val="FFFFFF"/>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GB" sz="1600" u="none" strike="noStrike" cap="none">
                          <a:solidFill>
                            <a:srgbClr val="FFFFFF"/>
                          </a:solidFill>
                          <a:latin typeface="Calibri"/>
                          <a:ea typeface="Calibri"/>
                          <a:cs typeface="Calibri"/>
                          <a:sym typeface="Calibri"/>
                        </a:rPr>
                        <a:t>Member type</a:t>
                      </a:r>
                      <a:endParaRPr sz="1600" u="none" strike="noStrike" cap="none">
                        <a:solidFill>
                          <a:srgbClr val="FFFFFF"/>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77498">
                <a:tc>
                  <a:txBody>
                    <a:bodyPr/>
                    <a:lstStyle/>
                    <a:p>
                      <a:pPr marL="0" marR="0" lvl="0" indent="0" algn="ctr" rtl="0">
                        <a:lnSpc>
                          <a:spcPct val="115000"/>
                        </a:lnSpc>
                        <a:spcBef>
                          <a:spcPts val="0"/>
                        </a:spcBef>
                        <a:spcAft>
                          <a:spcPts val="0"/>
                        </a:spcAft>
                        <a:buClr>
                          <a:srgbClr val="000000"/>
                        </a:buClr>
                        <a:buSzPts val="2000"/>
                        <a:buFont typeface="Arial"/>
                        <a:buNone/>
                      </a:pPr>
                      <a:r>
                        <a:rPr lang="en-GB" sz="1600" u="none" strike="noStrike" cap="none"/>
                        <a:t>1</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GB" sz="1600" b="1" strike="noStrike" cap="none" dirty="0">
                          <a:solidFill>
                            <a:srgbClr val="274E13"/>
                          </a:solidFill>
                          <a:uFill>
                            <a:noFill/>
                          </a:uFill>
                          <a:hlinkClick r:id="rId5">
                            <a:extLst>
                              <a:ext uri="{A12FA001-AC4F-418D-AE19-62706E023703}">
                                <ahyp:hlinkClr xmlns:ahyp="http://schemas.microsoft.com/office/drawing/2018/hyperlinkcolor" val="tx"/>
                              </a:ext>
                            </a:extLst>
                          </a:hlinkClick>
                        </a:rPr>
                        <a:t>Dr. </a:t>
                      </a:r>
                      <a:r>
                        <a:rPr lang="en-GB" sz="1600" b="1" strike="noStrike" cap="none" dirty="0" err="1">
                          <a:solidFill>
                            <a:srgbClr val="274E13"/>
                          </a:solidFill>
                          <a:uFill>
                            <a:noFill/>
                          </a:uFill>
                          <a:hlinkClick r:id="rId5">
                            <a:extLst>
                              <a:ext uri="{A12FA001-AC4F-418D-AE19-62706E023703}">
                                <ahyp:hlinkClr xmlns:ahyp="http://schemas.microsoft.com/office/drawing/2018/hyperlinkcolor" val="tx"/>
                              </a:ext>
                            </a:extLst>
                          </a:hlinkClick>
                        </a:rPr>
                        <a:t>P</a:t>
                      </a:r>
                      <a:r>
                        <a:rPr lang="en-GB" sz="1600" b="1" dirty="0" err="1">
                          <a:solidFill>
                            <a:srgbClr val="274E13"/>
                          </a:solidFill>
                          <a:uFill>
                            <a:noFill/>
                          </a:uFill>
                          <a:hlinkClick r:id="rId5">
                            <a:extLst>
                              <a:ext uri="{A12FA001-AC4F-418D-AE19-62706E023703}">
                                <ahyp:hlinkClr xmlns:ahyp="http://schemas.microsoft.com/office/drawing/2018/hyperlinkcolor" val="tx"/>
                              </a:ext>
                            </a:extLst>
                          </a:hlinkClick>
                        </a:rPr>
                        <a:t>rakash</a:t>
                      </a:r>
                      <a:r>
                        <a:rPr lang="en-GB" sz="1600" b="1" dirty="0">
                          <a:solidFill>
                            <a:srgbClr val="274E13"/>
                          </a:solidFill>
                          <a:uFill>
                            <a:noFill/>
                          </a:uFill>
                          <a:hlinkClick r:id="rId5">
                            <a:extLst>
                              <a:ext uri="{A12FA001-AC4F-418D-AE19-62706E023703}">
                                <ahyp:hlinkClr xmlns:ahyp="http://schemas.microsoft.com/office/drawing/2018/hyperlinkcolor" val="tx"/>
                              </a:ext>
                            </a:extLst>
                          </a:hlinkClick>
                        </a:rPr>
                        <a:t> </a:t>
                      </a:r>
                      <a:r>
                        <a:rPr lang="en-GB" sz="1600" b="1" strike="noStrike" cap="none" dirty="0">
                          <a:solidFill>
                            <a:srgbClr val="274E13"/>
                          </a:solidFill>
                          <a:uFill>
                            <a:noFill/>
                          </a:uFill>
                          <a:hlinkClick r:id="rId5">
                            <a:extLst>
                              <a:ext uri="{A12FA001-AC4F-418D-AE19-62706E023703}">
                                <ahyp:hlinkClr xmlns:ahyp="http://schemas.microsoft.com/office/drawing/2018/hyperlinkcolor" val="tx"/>
                              </a:ext>
                            </a:extLst>
                          </a:hlinkClick>
                        </a:rPr>
                        <a:t>C</a:t>
                      </a:r>
                      <a:r>
                        <a:rPr lang="en-GB" sz="1600" b="1" dirty="0">
                          <a:solidFill>
                            <a:srgbClr val="274E13"/>
                          </a:solidFill>
                          <a:uFill>
                            <a:noFill/>
                          </a:uFill>
                          <a:hlinkClick r:id="rId5">
                            <a:extLst>
                              <a:ext uri="{A12FA001-AC4F-418D-AE19-62706E023703}">
                                <ahyp:hlinkClr xmlns:ahyp="http://schemas.microsoft.com/office/drawing/2018/hyperlinkcolor" val="tx"/>
                              </a:ext>
                            </a:extLst>
                          </a:hlinkClick>
                        </a:rPr>
                        <a:t>handra</a:t>
                      </a:r>
                      <a:r>
                        <a:rPr lang="en-GB" sz="1600" b="1" strike="noStrike" cap="none" dirty="0">
                          <a:solidFill>
                            <a:srgbClr val="274E13"/>
                          </a:solidFill>
                          <a:uFill>
                            <a:noFill/>
                          </a:uFill>
                          <a:hlinkClick r:id="rId5">
                            <a:extLst>
                              <a:ext uri="{A12FA001-AC4F-418D-AE19-62706E023703}">
                                <ahyp:hlinkClr xmlns:ahyp="http://schemas.microsoft.com/office/drawing/2018/hyperlinkcolor" val="tx"/>
                              </a:ext>
                            </a:extLst>
                          </a:hlinkClick>
                        </a:rPr>
                        <a:t> Jena</a:t>
                      </a:r>
                      <a:endParaRPr sz="1600" b="1" strike="noStrike" cap="none" dirty="0">
                        <a:solidFill>
                          <a:srgbClr val="274E13"/>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GB" sz="1600" u="none" strike="noStrike" cap="none"/>
                        <a:t>Professor, SOED</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GB" sz="1600" u="none" strike="noStrike" cap="none"/>
                        <a:t>Chairman</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7498">
                <a:tc>
                  <a:txBody>
                    <a:bodyPr/>
                    <a:lstStyle/>
                    <a:p>
                      <a:pPr marL="0" marR="0" lvl="0" indent="0" algn="ctr" rtl="0">
                        <a:lnSpc>
                          <a:spcPct val="115000"/>
                        </a:lnSpc>
                        <a:spcBef>
                          <a:spcPts val="0"/>
                        </a:spcBef>
                        <a:spcAft>
                          <a:spcPts val="0"/>
                        </a:spcAft>
                        <a:buClr>
                          <a:srgbClr val="000000"/>
                        </a:buClr>
                        <a:buSzPts val="2000"/>
                        <a:buFont typeface="Arial"/>
                        <a:buNone/>
                      </a:pPr>
                      <a:r>
                        <a:rPr lang="en-GB" sz="1600" u="none" strike="noStrike" cap="none"/>
                        <a:t>2</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l" rtl="0">
                        <a:lnSpc>
                          <a:spcPct val="115000"/>
                        </a:lnSpc>
                        <a:spcBef>
                          <a:spcPts val="0"/>
                        </a:spcBef>
                        <a:spcAft>
                          <a:spcPts val="0"/>
                        </a:spcAft>
                        <a:buClr>
                          <a:srgbClr val="000000"/>
                        </a:buClr>
                        <a:buFont typeface="Arial"/>
                        <a:buNone/>
                      </a:pPr>
                      <a:r>
                        <a:rPr lang="en-GB" sz="1600" b="1" dirty="0">
                          <a:solidFill>
                            <a:srgbClr val="274E13"/>
                          </a:solidFill>
                          <a:uFill>
                            <a:noFill/>
                          </a:uFill>
                          <a:hlinkClick r:id="rId6">
                            <a:extLst>
                              <a:ext uri="{A12FA001-AC4F-418D-AE19-62706E023703}">
                                <ahyp:hlinkClr xmlns:ahyp="http://schemas.microsoft.com/office/drawing/2018/hyperlinkcolor" val="tx"/>
                              </a:ext>
                            </a:extLst>
                          </a:hlinkClick>
                        </a:rPr>
                        <a:t>Dr. Inderpreet Kaur</a:t>
                      </a:r>
                      <a:r>
                        <a:rPr lang="en-GB" sz="1600" b="1" dirty="0">
                          <a:solidFill>
                            <a:srgbClr val="274E13"/>
                          </a:solidFill>
                        </a:rPr>
                        <a:t> </a:t>
                      </a:r>
                      <a:r>
                        <a:rPr lang="en-GB" sz="1600" b="1" dirty="0" err="1">
                          <a:solidFill>
                            <a:srgbClr val="274E13"/>
                          </a:solidFill>
                        </a:rPr>
                        <a:t>Saggu</a:t>
                      </a:r>
                      <a:endParaRPr sz="1600" dirty="0">
                        <a:solidFill>
                          <a:srgbClr val="274E13"/>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l" rtl="0">
                        <a:lnSpc>
                          <a:spcPct val="115000"/>
                        </a:lnSpc>
                        <a:spcBef>
                          <a:spcPts val="0"/>
                        </a:spcBef>
                        <a:spcAft>
                          <a:spcPts val="0"/>
                        </a:spcAft>
                        <a:buClr>
                          <a:srgbClr val="000000"/>
                        </a:buClr>
                        <a:buSzPts val="2000"/>
                        <a:buFont typeface="Arial"/>
                        <a:buNone/>
                      </a:pPr>
                      <a:r>
                        <a:rPr lang="en-GB" sz="1600" u="none" strike="noStrike" cap="none"/>
                        <a:t>Associate Prof., SOLS</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GB" sz="1600"/>
                        <a:t>Member</a:t>
                      </a:r>
                      <a:endParaRPr sz="16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377498">
                <a:tc>
                  <a:txBody>
                    <a:bodyPr/>
                    <a:lstStyle/>
                    <a:p>
                      <a:pPr marL="0" marR="0" lvl="0" indent="0" algn="ctr" rtl="0">
                        <a:lnSpc>
                          <a:spcPct val="115000"/>
                        </a:lnSpc>
                        <a:spcBef>
                          <a:spcPts val="0"/>
                        </a:spcBef>
                        <a:spcAft>
                          <a:spcPts val="0"/>
                        </a:spcAft>
                        <a:buClr>
                          <a:srgbClr val="000000"/>
                        </a:buClr>
                        <a:buSzPts val="2000"/>
                        <a:buFont typeface="Arial"/>
                        <a:buNone/>
                      </a:pPr>
                      <a:r>
                        <a:rPr lang="en-GB" sz="1600" u="none" strike="noStrike" cap="none"/>
                        <a:t>3</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GB" sz="1600" b="1" u="none" strike="noStrike" cap="none" dirty="0">
                          <a:solidFill>
                            <a:srgbClr val="274E13"/>
                          </a:solidFill>
                        </a:rPr>
                        <a:t>Ar. Praveen Gupta</a:t>
                      </a:r>
                      <a:endParaRPr sz="1600" b="1" u="none" strike="noStrike" cap="none" dirty="0">
                        <a:solidFill>
                          <a:srgbClr val="274E13"/>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GB" sz="1600" u="none" strike="noStrike" cap="none" dirty="0"/>
                        <a:t>Associate Prof., SOAD</a:t>
                      </a:r>
                      <a:endParaRPr sz="16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GB" sz="1600" u="none" strike="noStrike" cap="none"/>
                        <a:t>Member</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77498">
                <a:tc>
                  <a:txBody>
                    <a:bodyPr/>
                    <a:lstStyle/>
                    <a:p>
                      <a:pPr marL="0" marR="0" lvl="0" indent="0" algn="ctr" rtl="0">
                        <a:lnSpc>
                          <a:spcPct val="115000"/>
                        </a:lnSpc>
                        <a:spcBef>
                          <a:spcPts val="0"/>
                        </a:spcBef>
                        <a:spcAft>
                          <a:spcPts val="0"/>
                        </a:spcAft>
                        <a:buClr>
                          <a:srgbClr val="000000"/>
                        </a:buClr>
                        <a:buSzPts val="2000"/>
                        <a:buFont typeface="Arial"/>
                        <a:buNone/>
                      </a:pPr>
                      <a:r>
                        <a:rPr lang="en-GB" sz="1600" u="none" strike="noStrike" cap="none"/>
                        <a:t>4</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Clr>
                          <a:srgbClr val="000000"/>
                        </a:buClr>
                        <a:buFont typeface="Arial"/>
                        <a:buNone/>
                      </a:pPr>
                      <a:r>
                        <a:rPr lang="en-GB" sz="1600" b="1">
                          <a:solidFill>
                            <a:srgbClr val="274E13"/>
                          </a:solidFill>
                          <a:uFill>
                            <a:noFill/>
                          </a:uFill>
                          <a:hlinkClick r:id="rId7">
                            <a:extLst>
                              <a:ext uri="{A12FA001-AC4F-418D-AE19-62706E023703}">
                                <ahyp:hlinkClr xmlns:ahyp="http://schemas.microsoft.com/office/drawing/2018/hyperlinkcolor" val="tx"/>
                              </a:ext>
                            </a:extLst>
                          </a:hlinkClick>
                        </a:rPr>
                        <a:t>Dr. Saleem Ahmad</a:t>
                      </a:r>
                      <a:endParaRPr sz="1600" strike="noStrike" cap="none">
                        <a:solidFill>
                          <a:srgbClr val="274E13"/>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l" rtl="0">
                        <a:lnSpc>
                          <a:spcPct val="115000"/>
                        </a:lnSpc>
                        <a:spcBef>
                          <a:spcPts val="0"/>
                        </a:spcBef>
                        <a:spcAft>
                          <a:spcPts val="0"/>
                        </a:spcAft>
                        <a:buClr>
                          <a:srgbClr val="000000"/>
                        </a:buClr>
                        <a:buSzPts val="2000"/>
                        <a:buFont typeface="Arial"/>
                        <a:buNone/>
                      </a:pPr>
                      <a:r>
                        <a:rPr lang="en-GB" sz="1600" u="none" strike="noStrike" cap="none" dirty="0"/>
                        <a:t>Ass</a:t>
                      </a:r>
                      <a:r>
                        <a:rPr lang="en-GB" sz="1600" dirty="0"/>
                        <a:t>istant</a:t>
                      </a:r>
                      <a:r>
                        <a:rPr lang="en-GB" sz="1600" u="none" strike="noStrike" cap="none" dirty="0"/>
                        <a:t> Prof., SO</a:t>
                      </a:r>
                      <a:r>
                        <a:rPr lang="en-GB" sz="1600" dirty="0"/>
                        <a:t>HS</a:t>
                      </a:r>
                      <a:endParaRPr sz="16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GB" sz="1600" u="none" strike="noStrike" cap="none"/>
                        <a:t>Member</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377498">
                <a:tc>
                  <a:txBody>
                    <a:bodyPr/>
                    <a:lstStyle/>
                    <a:p>
                      <a:pPr marL="0" marR="0" lvl="0" indent="0" algn="ctr" rtl="0">
                        <a:lnSpc>
                          <a:spcPct val="115000"/>
                        </a:lnSpc>
                        <a:spcBef>
                          <a:spcPts val="0"/>
                        </a:spcBef>
                        <a:spcAft>
                          <a:spcPts val="0"/>
                        </a:spcAft>
                        <a:buClr>
                          <a:srgbClr val="000000"/>
                        </a:buClr>
                        <a:buSzPts val="2000"/>
                        <a:buFont typeface="Arial"/>
                        <a:buNone/>
                      </a:pPr>
                      <a:r>
                        <a:rPr lang="en-GB" sz="1600" u="none" strike="noStrike" cap="none"/>
                        <a:t>5</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GB" sz="1600" b="1">
                          <a:solidFill>
                            <a:srgbClr val="274E13"/>
                          </a:solidFill>
                          <a:uFill>
                            <a:noFill/>
                          </a:uFill>
                          <a:hlinkClick r:id="rId8">
                            <a:extLst>
                              <a:ext uri="{A12FA001-AC4F-418D-AE19-62706E023703}">
                                <ahyp:hlinkClr xmlns:ahyp="http://schemas.microsoft.com/office/drawing/2018/hyperlinkcolor" val="tx"/>
                              </a:ext>
                            </a:extLst>
                          </a:hlinkClick>
                        </a:rPr>
                        <a:t>Dr. Saroj Yadav</a:t>
                      </a:r>
                      <a:endParaRPr sz="1600" b="1" strike="noStrike" cap="none">
                        <a:solidFill>
                          <a:srgbClr val="274E13"/>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GB" sz="1600" u="none" strike="noStrike" cap="none" dirty="0"/>
                        <a:t>Associate Prof., S</a:t>
                      </a:r>
                      <a:r>
                        <a:rPr lang="en-GB" sz="1600" dirty="0"/>
                        <a:t>MAS</a:t>
                      </a:r>
                      <a:endParaRPr sz="16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GB" sz="1600" u="none" strike="noStrike" cap="none"/>
                        <a:t>Member</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77498">
                <a:tc>
                  <a:txBody>
                    <a:bodyPr/>
                    <a:lstStyle/>
                    <a:p>
                      <a:pPr marL="0" marR="0" lvl="0" indent="0" algn="ctr" rtl="0">
                        <a:lnSpc>
                          <a:spcPct val="115000"/>
                        </a:lnSpc>
                        <a:spcBef>
                          <a:spcPts val="0"/>
                        </a:spcBef>
                        <a:spcAft>
                          <a:spcPts val="0"/>
                        </a:spcAft>
                        <a:buNone/>
                      </a:pPr>
                      <a:r>
                        <a:rPr lang="en-GB" sz="1600"/>
                        <a:t>6</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GB" sz="1600" b="1">
                          <a:solidFill>
                            <a:srgbClr val="274E13"/>
                          </a:solidFill>
                          <a:uFill>
                            <a:noFill/>
                          </a:uFill>
                          <a:hlinkClick r:id="rId9">
                            <a:extLst>
                              <a:ext uri="{A12FA001-AC4F-418D-AE19-62706E023703}">
                                <ahyp:hlinkClr xmlns:ahyp="http://schemas.microsoft.com/office/drawing/2018/hyperlinkcolor" val="tx"/>
                              </a:ext>
                            </a:extLst>
                          </a:hlinkClick>
                        </a:rPr>
                        <a:t>Dr. Mohammed Nizamuddin</a:t>
                      </a:r>
                      <a:endParaRPr sz="1600" b="1">
                        <a:solidFill>
                          <a:srgbClr val="274E13"/>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l" rtl="0">
                        <a:lnSpc>
                          <a:spcPct val="115000"/>
                        </a:lnSpc>
                        <a:spcBef>
                          <a:spcPts val="0"/>
                        </a:spcBef>
                        <a:spcAft>
                          <a:spcPts val="0"/>
                        </a:spcAft>
                        <a:buNone/>
                      </a:pPr>
                      <a:r>
                        <a:rPr lang="en-GB" sz="1600" dirty="0"/>
                        <a:t>Assistant Prof. SOMC</a:t>
                      </a:r>
                      <a:endParaRPr sz="16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None/>
                      </a:pPr>
                      <a:r>
                        <a:rPr lang="en-GB" sz="1600"/>
                        <a:t>Member</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6"/>
                  </a:ext>
                </a:extLst>
              </a:tr>
              <a:tr h="377498">
                <a:tc>
                  <a:txBody>
                    <a:bodyPr/>
                    <a:lstStyle/>
                    <a:p>
                      <a:pPr marL="0" marR="0" lvl="0" indent="0" algn="ctr" rtl="0">
                        <a:lnSpc>
                          <a:spcPct val="115000"/>
                        </a:lnSpc>
                        <a:spcBef>
                          <a:spcPts val="0"/>
                        </a:spcBef>
                        <a:spcAft>
                          <a:spcPts val="0"/>
                        </a:spcAft>
                        <a:buNone/>
                      </a:pPr>
                      <a:r>
                        <a:rPr lang="en-GB" sz="1600"/>
                        <a:t>7</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600" b="1">
                          <a:solidFill>
                            <a:srgbClr val="274E13"/>
                          </a:solidFill>
                          <a:uFill>
                            <a:noFill/>
                          </a:uFill>
                          <a:hlinkClick r:id="rId10">
                            <a:extLst>
                              <a:ext uri="{A12FA001-AC4F-418D-AE19-62706E023703}">
                                <ahyp:hlinkClr xmlns:ahyp="http://schemas.microsoft.com/office/drawing/2018/hyperlinkcolor" val="tx"/>
                              </a:ext>
                            </a:extLst>
                          </a:hlinkClick>
                        </a:rPr>
                        <a:t>Dr. Archana Goyal</a:t>
                      </a:r>
                      <a:endParaRPr sz="1600" b="1">
                        <a:solidFill>
                          <a:srgbClr val="274E13"/>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600" dirty="0"/>
                        <a:t>Assistant Prof. SOET</a:t>
                      </a:r>
                      <a:endParaRPr sz="16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600" dirty="0"/>
                        <a:t>Member</a:t>
                      </a:r>
                      <a:endParaRPr sz="16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77498">
                <a:tc>
                  <a:txBody>
                    <a:bodyPr/>
                    <a:lstStyle/>
                    <a:p>
                      <a:pPr marL="0" marR="0" lvl="0" indent="0" algn="ctr" rtl="0">
                        <a:lnSpc>
                          <a:spcPct val="115000"/>
                        </a:lnSpc>
                        <a:spcBef>
                          <a:spcPts val="0"/>
                        </a:spcBef>
                        <a:spcAft>
                          <a:spcPts val="0"/>
                        </a:spcAft>
                        <a:buNone/>
                      </a:pPr>
                      <a:r>
                        <a:rPr lang="en-GB" sz="1600"/>
                        <a:t>8</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GB" sz="1600" b="1">
                          <a:solidFill>
                            <a:srgbClr val="274E13"/>
                          </a:solidFill>
                          <a:uFill>
                            <a:noFill/>
                          </a:uFill>
                          <a:hlinkClick r:id="rId11">
                            <a:extLst>
                              <a:ext uri="{A12FA001-AC4F-418D-AE19-62706E023703}">
                                <ahyp:hlinkClr xmlns:ahyp="http://schemas.microsoft.com/office/drawing/2018/hyperlinkcolor" val="tx"/>
                              </a:ext>
                            </a:extLst>
                          </a:hlinkClick>
                        </a:rPr>
                        <a:t>Dr. Neha Sharma</a:t>
                      </a:r>
                      <a:endParaRPr sz="1600" b="1">
                        <a:solidFill>
                          <a:srgbClr val="274E13"/>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l" rtl="0">
                        <a:lnSpc>
                          <a:spcPct val="115000"/>
                        </a:lnSpc>
                        <a:spcBef>
                          <a:spcPts val="0"/>
                        </a:spcBef>
                        <a:spcAft>
                          <a:spcPts val="0"/>
                        </a:spcAft>
                        <a:buNone/>
                      </a:pPr>
                      <a:r>
                        <a:rPr lang="en-GB" sz="1600"/>
                        <a:t>Assistant Prof. SOAS</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None/>
                      </a:pPr>
                      <a:r>
                        <a:rPr lang="en-GB" sz="1600" dirty="0"/>
                        <a:t>Member</a:t>
                      </a:r>
                      <a:endParaRPr sz="1600"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8"/>
                  </a:ext>
                </a:extLst>
              </a:tr>
              <a:tr h="377498">
                <a:tc>
                  <a:txBody>
                    <a:bodyPr/>
                    <a:lstStyle/>
                    <a:p>
                      <a:pPr marL="0" marR="0" lvl="0" indent="0" algn="ctr" rtl="0">
                        <a:lnSpc>
                          <a:spcPct val="115000"/>
                        </a:lnSpc>
                        <a:spcBef>
                          <a:spcPts val="0"/>
                        </a:spcBef>
                        <a:spcAft>
                          <a:spcPts val="0"/>
                        </a:spcAft>
                        <a:buNone/>
                      </a:pPr>
                      <a:r>
                        <a:rPr lang="en-GB" sz="1600"/>
                        <a:t>9</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600" b="1">
                          <a:solidFill>
                            <a:srgbClr val="274E13"/>
                          </a:solidFill>
                          <a:uFill>
                            <a:noFill/>
                          </a:uFill>
                          <a:hlinkClick r:id="rId12">
                            <a:extLst>
                              <a:ext uri="{A12FA001-AC4F-418D-AE19-62706E023703}">
                                <ahyp:hlinkClr xmlns:ahyp="http://schemas.microsoft.com/office/drawing/2018/hyperlinkcolor" val="tx"/>
                              </a:ext>
                            </a:extLst>
                          </a:hlinkClick>
                        </a:rPr>
                        <a:t>Dr. Aaquib Anwar Butt</a:t>
                      </a:r>
                      <a:endParaRPr sz="1600" b="1">
                        <a:solidFill>
                          <a:srgbClr val="274E13"/>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600"/>
                        <a:t>Assistant Prof. SJMC</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GB" sz="1600" dirty="0"/>
                        <a:t>Member</a:t>
                      </a:r>
                      <a:endParaRPr sz="16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77498">
                <a:tc>
                  <a:txBody>
                    <a:bodyPr/>
                    <a:lstStyle/>
                    <a:p>
                      <a:pPr marL="0" marR="0" lvl="0" indent="0" algn="ctr" rtl="0">
                        <a:lnSpc>
                          <a:spcPct val="115000"/>
                        </a:lnSpc>
                        <a:spcBef>
                          <a:spcPts val="0"/>
                        </a:spcBef>
                        <a:spcAft>
                          <a:spcPts val="0"/>
                        </a:spcAft>
                        <a:buClr>
                          <a:srgbClr val="000000"/>
                        </a:buClr>
                        <a:buSzPts val="2000"/>
                        <a:buFont typeface="Arial"/>
                        <a:buNone/>
                      </a:pPr>
                      <a:r>
                        <a:rPr lang="en-GB" sz="1600"/>
                        <a:t>10</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Clr>
                          <a:srgbClr val="000000"/>
                        </a:buClr>
                        <a:buFont typeface="Arial"/>
                        <a:buNone/>
                      </a:pPr>
                      <a:r>
                        <a:rPr lang="en-GB" sz="1600" b="1">
                          <a:solidFill>
                            <a:srgbClr val="274E13"/>
                          </a:solidFill>
                          <a:uFill>
                            <a:noFill/>
                          </a:uFill>
                          <a:hlinkClick r:id="rId13">
                            <a:extLst>
                              <a:ext uri="{A12FA001-AC4F-418D-AE19-62706E023703}">
                                <ahyp:hlinkClr xmlns:ahyp="http://schemas.microsoft.com/office/drawing/2018/hyperlinkcolor" val="tx"/>
                              </a:ext>
                            </a:extLst>
                          </a:hlinkClick>
                        </a:rPr>
                        <a:t>Ms. Mamta Shankar</a:t>
                      </a:r>
                      <a:endParaRPr sz="1600" u="none" strike="noStrike" cap="none">
                        <a:solidFill>
                          <a:srgbClr val="274E13"/>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l" rtl="0">
                        <a:lnSpc>
                          <a:spcPct val="115000"/>
                        </a:lnSpc>
                        <a:spcBef>
                          <a:spcPts val="0"/>
                        </a:spcBef>
                        <a:spcAft>
                          <a:spcPts val="0"/>
                        </a:spcAft>
                        <a:buClr>
                          <a:srgbClr val="000000"/>
                        </a:buClr>
                        <a:buSzPts val="2000"/>
                        <a:buFont typeface="Arial"/>
                        <a:buNone/>
                      </a:pPr>
                      <a:r>
                        <a:rPr lang="en-GB" sz="1600" u="none" strike="noStrike" cap="none"/>
                        <a:t>Ass</a:t>
                      </a:r>
                      <a:r>
                        <a:rPr lang="en-GB" sz="1600"/>
                        <a:t>ociate</a:t>
                      </a:r>
                      <a:r>
                        <a:rPr lang="en-GB" sz="1600" u="none" strike="noStrike" cap="none"/>
                        <a:t> Prof. SPRS</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GB" sz="1600" u="none" strike="noStrike" cap="none" dirty="0"/>
                        <a:t>Member</a:t>
                      </a:r>
                      <a:endParaRPr sz="16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10"/>
                  </a:ext>
                </a:extLst>
              </a:tr>
              <a:tr h="377498">
                <a:tc>
                  <a:txBody>
                    <a:bodyPr/>
                    <a:lstStyle/>
                    <a:p>
                      <a:pPr marL="0" marR="0" lvl="0" indent="0" algn="ctr" rtl="0">
                        <a:lnSpc>
                          <a:spcPct val="115000"/>
                        </a:lnSpc>
                        <a:spcBef>
                          <a:spcPts val="0"/>
                        </a:spcBef>
                        <a:spcAft>
                          <a:spcPts val="0"/>
                        </a:spcAft>
                        <a:buClr>
                          <a:srgbClr val="000000"/>
                        </a:buClr>
                        <a:buSzPts val="2000"/>
                        <a:buFont typeface="Arial"/>
                        <a:buNone/>
                      </a:pPr>
                      <a:r>
                        <a:rPr lang="en-GB" sz="1600"/>
                        <a:t>11</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Clr>
                          <a:srgbClr val="000000"/>
                        </a:buClr>
                        <a:buFont typeface="Arial"/>
                        <a:buNone/>
                      </a:pPr>
                      <a:r>
                        <a:rPr lang="en-GB" sz="1600" b="1">
                          <a:solidFill>
                            <a:srgbClr val="274E13"/>
                          </a:solidFill>
                        </a:rPr>
                        <a:t>Dr. Helaluddin</a:t>
                      </a:r>
                      <a:endParaRPr sz="1600" u="none" strike="noStrike" cap="none">
                        <a:solidFill>
                          <a:srgbClr val="274E13"/>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GB" sz="1600" u="none" strike="noStrike" cap="none"/>
                        <a:t>University Librarian</a:t>
                      </a:r>
                      <a:endParaRPr sz="16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GB" sz="1600" u="none" strike="noStrike" cap="none" dirty="0"/>
                        <a:t>Member Secretary</a:t>
                      </a:r>
                      <a:endParaRPr sz="16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3"/>
          <p:cNvPicPr preferRelativeResize="0"/>
          <p:nvPr/>
        </p:nvPicPr>
        <p:blipFill rotWithShape="1">
          <a:blip r:embed="rId3">
            <a:alphaModFix/>
          </a:blip>
          <a:srcRect/>
          <a:stretch/>
        </p:blipFill>
        <p:spPr>
          <a:xfrm>
            <a:off x="8237965" y="136408"/>
            <a:ext cx="3776941" cy="542936"/>
          </a:xfrm>
          <a:prstGeom prst="rect">
            <a:avLst/>
          </a:prstGeom>
          <a:noFill/>
          <a:ln>
            <a:noFill/>
          </a:ln>
        </p:spPr>
      </p:pic>
      <p:sp>
        <p:nvSpPr>
          <p:cNvPr id="157" name="Google Shape;157;p3"/>
          <p:cNvSpPr txBox="1">
            <a:spLocks noGrp="1"/>
          </p:cNvSpPr>
          <p:nvPr>
            <p:ph type="ftr" idx="11"/>
          </p:nvPr>
        </p:nvSpPr>
        <p:spPr>
          <a:xfrm>
            <a:off x="4038600" y="60515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Central Library</a:t>
            </a:r>
            <a:endParaRPr/>
          </a:p>
        </p:txBody>
      </p:sp>
      <p:cxnSp>
        <p:nvCxnSpPr>
          <p:cNvPr id="158" name="Google Shape;158;p3"/>
          <p:cNvCxnSpPr/>
          <p:nvPr/>
        </p:nvCxnSpPr>
        <p:spPr>
          <a:xfrm>
            <a:off x="982436" y="989112"/>
            <a:ext cx="10921093" cy="0"/>
          </a:xfrm>
          <a:prstGeom prst="straightConnector1">
            <a:avLst/>
          </a:prstGeom>
          <a:noFill/>
          <a:ln w="25400" cap="flat" cmpd="sng">
            <a:solidFill>
              <a:srgbClr val="0060AA"/>
            </a:solidFill>
            <a:prstDash val="solid"/>
            <a:miter lim="800000"/>
            <a:headEnd type="none" w="sm" len="sm"/>
            <a:tailEnd type="none" w="sm" len="sm"/>
          </a:ln>
        </p:spPr>
      </p:cxnSp>
      <p:sp>
        <p:nvSpPr>
          <p:cNvPr id="159" name="Google Shape;159;p3"/>
          <p:cNvSpPr/>
          <p:nvPr/>
        </p:nvSpPr>
        <p:spPr>
          <a:xfrm>
            <a:off x="979140" y="665076"/>
            <a:ext cx="251520" cy="324036"/>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3"/>
          <p:cNvSpPr txBox="1"/>
          <p:nvPr/>
        </p:nvSpPr>
        <p:spPr>
          <a:xfrm>
            <a:off x="1432875" y="388100"/>
            <a:ext cx="48132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u="sng">
                <a:solidFill>
                  <a:schemeClr val="hlink"/>
                </a:solidFill>
                <a:latin typeface="Calibri"/>
                <a:ea typeface="Calibri"/>
                <a:cs typeface="Calibri"/>
                <a:sym typeface="Calibri"/>
                <a:hlinkClick r:id="rId4"/>
              </a:rPr>
              <a:t>Library Staff Members</a:t>
            </a:r>
            <a:endParaRPr sz="3200" b="1">
              <a:solidFill>
                <a:srgbClr val="0060AA"/>
              </a:solidFill>
              <a:latin typeface="Calibri"/>
              <a:ea typeface="Calibri"/>
              <a:cs typeface="Calibri"/>
              <a:sym typeface="Calibri"/>
            </a:endParaRPr>
          </a:p>
        </p:txBody>
      </p:sp>
      <p:pic>
        <p:nvPicPr>
          <p:cNvPr id="161" name="Google Shape;161;p3"/>
          <p:cNvPicPr preferRelativeResize="0"/>
          <p:nvPr/>
        </p:nvPicPr>
        <p:blipFill rotWithShape="1">
          <a:blip r:embed="rId5">
            <a:alphaModFix/>
          </a:blip>
          <a:srcRect/>
          <a:stretch/>
        </p:blipFill>
        <p:spPr>
          <a:xfrm>
            <a:off x="8004000" y="2316075"/>
            <a:ext cx="974950" cy="1014125"/>
          </a:xfrm>
          <a:prstGeom prst="rect">
            <a:avLst/>
          </a:prstGeom>
          <a:noFill/>
          <a:ln>
            <a:noFill/>
          </a:ln>
        </p:spPr>
      </p:pic>
      <p:pic>
        <p:nvPicPr>
          <p:cNvPr id="162" name="Google Shape;162;p3"/>
          <p:cNvPicPr preferRelativeResize="0"/>
          <p:nvPr/>
        </p:nvPicPr>
        <p:blipFill rotWithShape="1">
          <a:blip r:embed="rId6">
            <a:alphaModFix/>
          </a:blip>
          <a:srcRect/>
          <a:stretch/>
        </p:blipFill>
        <p:spPr>
          <a:xfrm>
            <a:off x="8890688" y="1157025"/>
            <a:ext cx="1071000" cy="1311450"/>
          </a:xfrm>
          <a:prstGeom prst="rect">
            <a:avLst/>
          </a:prstGeom>
          <a:noFill/>
          <a:ln>
            <a:noFill/>
          </a:ln>
        </p:spPr>
      </p:pic>
      <p:pic>
        <p:nvPicPr>
          <p:cNvPr id="163" name="Google Shape;163;p3"/>
          <p:cNvPicPr preferRelativeResize="0"/>
          <p:nvPr/>
        </p:nvPicPr>
        <p:blipFill rotWithShape="1">
          <a:blip r:embed="rId7">
            <a:alphaModFix/>
          </a:blip>
          <a:srcRect/>
          <a:stretch/>
        </p:blipFill>
        <p:spPr>
          <a:xfrm>
            <a:off x="8931750" y="3356200"/>
            <a:ext cx="1029925" cy="1073325"/>
          </a:xfrm>
          <a:prstGeom prst="rect">
            <a:avLst/>
          </a:prstGeom>
          <a:noFill/>
          <a:ln>
            <a:noFill/>
          </a:ln>
        </p:spPr>
      </p:pic>
      <p:pic>
        <p:nvPicPr>
          <p:cNvPr id="164" name="Google Shape;164;p3"/>
          <p:cNvPicPr preferRelativeResize="0"/>
          <p:nvPr/>
        </p:nvPicPr>
        <p:blipFill rotWithShape="1">
          <a:blip r:embed="rId8">
            <a:alphaModFix/>
          </a:blip>
          <a:srcRect/>
          <a:stretch/>
        </p:blipFill>
        <p:spPr>
          <a:xfrm>
            <a:off x="8004004" y="4336211"/>
            <a:ext cx="929951" cy="1014127"/>
          </a:xfrm>
          <a:prstGeom prst="rect">
            <a:avLst/>
          </a:prstGeom>
          <a:noFill/>
          <a:ln>
            <a:noFill/>
          </a:ln>
        </p:spPr>
      </p:pic>
      <p:pic>
        <p:nvPicPr>
          <p:cNvPr id="165" name="Google Shape;165;p3"/>
          <p:cNvPicPr preferRelativeResize="0"/>
          <p:nvPr/>
        </p:nvPicPr>
        <p:blipFill rotWithShape="1">
          <a:blip r:embed="rId9">
            <a:alphaModFix/>
          </a:blip>
          <a:srcRect/>
          <a:stretch/>
        </p:blipFill>
        <p:spPr>
          <a:xfrm>
            <a:off x="8931750" y="5317250"/>
            <a:ext cx="1029925" cy="1037875"/>
          </a:xfrm>
          <a:prstGeom prst="rect">
            <a:avLst/>
          </a:prstGeom>
          <a:noFill/>
          <a:ln>
            <a:noFill/>
          </a:ln>
        </p:spPr>
      </p:pic>
      <p:sp>
        <p:nvSpPr>
          <p:cNvPr id="166" name="Google Shape;166;p3"/>
          <p:cNvSpPr txBox="1"/>
          <p:nvPr/>
        </p:nvSpPr>
        <p:spPr>
          <a:xfrm>
            <a:off x="1000350" y="1183200"/>
            <a:ext cx="10459725" cy="5171925"/>
          </a:xfrm>
          <a:prstGeom prst="rect">
            <a:avLst/>
          </a:prstGeom>
          <a:solidFill>
            <a:srgbClr val="134F5C"/>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67" name="Google Shape;167;p3"/>
          <p:cNvSpPr txBox="1"/>
          <p:nvPr/>
        </p:nvSpPr>
        <p:spPr>
          <a:xfrm>
            <a:off x="1477225" y="1360075"/>
            <a:ext cx="2770500" cy="365100"/>
          </a:xfrm>
          <a:prstGeom prst="rect">
            <a:avLst/>
          </a:prstGeom>
          <a:solidFill>
            <a:srgbClr val="134F5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a:solidFill>
                  <a:schemeClr val="lt1"/>
                </a:solidFill>
                <a:latin typeface="Calibri"/>
                <a:ea typeface="Calibri"/>
                <a:cs typeface="Calibri"/>
                <a:sym typeface="Calibri"/>
              </a:rPr>
              <a:t>Dr. Helaluddin</a:t>
            </a:r>
            <a:endParaRPr sz="2800">
              <a:solidFill>
                <a:schemeClr val="lt1"/>
              </a:solidFill>
              <a:latin typeface="Calibri"/>
              <a:ea typeface="Calibri"/>
              <a:cs typeface="Calibri"/>
              <a:sym typeface="Calibri"/>
            </a:endParaRPr>
          </a:p>
          <a:p>
            <a:pPr marL="0" lvl="0" indent="0" algn="l" rtl="0">
              <a:spcBef>
                <a:spcPts val="0"/>
              </a:spcBef>
              <a:spcAft>
                <a:spcPts val="0"/>
              </a:spcAft>
              <a:buNone/>
            </a:pPr>
            <a:r>
              <a:rPr lang="en-GB" sz="1500">
                <a:solidFill>
                  <a:schemeClr val="lt1"/>
                </a:solidFill>
                <a:latin typeface="Calibri"/>
                <a:ea typeface="Calibri"/>
                <a:cs typeface="Calibri"/>
                <a:sym typeface="Calibri"/>
              </a:rPr>
              <a:t>University Librarian</a:t>
            </a:r>
            <a:endParaRPr sz="1500">
              <a:solidFill>
                <a:schemeClr val="lt1"/>
              </a:solidFill>
              <a:latin typeface="Calibri"/>
              <a:ea typeface="Calibri"/>
              <a:cs typeface="Calibri"/>
              <a:sym typeface="Calibri"/>
            </a:endParaRPr>
          </a:p>
        </p:txBody>
      </p:sp>
      <p:sp>
        <p:nvSpPr>
          <p:cNvPr id="168" name="Google Shape;168;p3"/>
          <p:cNvSpPr txBox="1"/>
          <p:nvPr/>
        </p:nvSpPr>
        <p:spPr>
          <a:xfrm>
            <a:off x="1509075" y="2620875"/>
            <a:ext cx="2770500" cy="365100"/>
          </a:xfrm>
          <a:prstGeom prst="rect">
            <a:avLst/>
          </a:prstGeom>
          <a:solidFill>
            <a:srgbClr val="134F5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a:solidFill>
                  <a:schemeClr val="lt1"/>
                </a:solidFill>
                <a:latin typeface="Calibri"/>
                <a:ea typeface="Calibri"/>
                <a:cs typeface="Calibri"/>
                <a:sym typeface="Calibri"/>
              </a:rPr>
              <a:t>Shaida Husain</a:t>
            </a:r>
            <a:endParaRPr sz="2800">
              <a:solidFill>
                <a:schemeClr val="lt1"/>
              </a:solidFill>
              <a:latin typeface="Calibri"/>
              <a:ea typeface="Calibri"/>
              <a:cs typeface="Calibri"/>
              <a:sym typeface="Calibri"/>
            </a:endParaRPr>
          </a:p>
          <a:p>
            <a:pPr marL="0" lvl="0" indent="0" algn="l" rtl="0">
              <a:spcBef>
                <a:spcPts val="0"/>
              </a:spcBef>
              <a:spcAft>
                <a:spcPts val="0"/>
              </a:spcAft>
              <a:buNone/>
            </a:pPr>
            <a:r>
              <a:rPr lang="en-GB" sz="1500">
                <a:solidFill>
                  <a:schemeClr val="lt1"/>
                </a:solidFill>
                <a:latin typeface="Calibri"/>
                <a:ea typeface="Calibri"/>
                <a:cs typeface="Calibri"/>
                <a:sym typeface="Calibri"/>
              </a:rPr>
              <a:t>Assistant Librarian</a:t>
            </a:r>
            <a:endParaRPr sz="1500">
              <a:solidFill>
                <a:schemeClr val="lt1"/>
              </a:solidFill>
              <a:latin typeface="Calibri"/>
              <a:ea typeface="Calibri"/>
              <a:cs typeface="Calibri"/>
              <a:sym typeface="Calibri"/>
            </a:endParaRPr>
          </a:p>
        </p:txBody>
      </p:sp>
      <p:sp>
        <p:nvSpPr>
          <p:cNvPr id="169" name="Google Shape;169;p3"/>
          <p:cNvSpPr txBox="1"/>
          <p:nvPr/>
        </p:nvSpPr>
        <p:spPr>
          <a:xfrm>
            <a:off x="1477225" y="4458745"/>
            <a:ext cx="2802600" cy="324000"/>
          </a:xfrm>
          <a:prstGeom prst="rect">
            <a:avLst/>
          </a:prstGeom>
          <a:solidFill>
            <a:srgbClr val="134F5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a:solidFill>
                  <a:schemeClr val="lt1"/>
                </a:solidFill>
                <a:latin typeface="Calibri"/>
                <a:ea typeface="Calibri"/>
                <a:cs typeface="Calibri"/>
                <a:sym typeface="Calibri"/>
              </a:rPr>
              <a:t>Manmohan Das</a:t>
            </a:r>
            <a:endParaRPr sz="280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500">
                <a:solidFill>
                  <a:schemeClr val="lt1"/>
                </a:solidFill>
                <a:latin typeface="Calibri"/>
                <a:ea typeface="Calibri"/>
                <a:cs typeface="Calibri"/>
                <a:sym typeface="Calibri"/>
              </a:rPr>
              <a:t>Professional Assistant</a:t>
            </a:r>
            <a:endParaRPr sz="1500">
              <a:solidFill>
                <a:schemeClr val="lt1"/>
              </a:solidFill>
              <a:latin typeface="Calibri"/>
              <a:ea typeface="Calibri"/>
              <a:cs typeface="Calibri"/>
              <a:sym typeface="Calibri"/>
            </a:endParaRPr>
          </a:p>
        </p:txBody>
      </p:sp>
      <p:sp>
        <p:nvSpPr>
          <p:cNvPr id="170" name="Google Shape;170;p3"/>
          <p:cNvSpPr txBox="1"/>
          <p:nvPr/>
        </p:nvSpPr>
        <p:spPr>
          <a:xfrm>
            <a:off x="1509442" y="5390474"/>
            <a:ext cx="2802600" cy="324000"/>
          </a:xfrm>
          <a:prstGeom prst="rect">
            <a:avLst/>
          </a:prstGeom>
          <a:solidFill>
            <a:srgbClr val="134F5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a:solidFill>
                  <a:schemeClr val="lt1"/>
                </a:solidFill>
                <a:latin typeface="Calibri"/>
                <a:ea typeface="Calibri"/>
                <a:cs typeface="Calibri"/>
                <a:sym typeface="Calibri"/>
              </a:rPr>
              <a:t>Kapil Dev</a:t>
            </a:r>
            <a:endParaRPr sz="2800">
              <a:solidFill>
                <a:schemeClr val="lt1"/>
              </a:solidFill>
              <a:latin typeface="Calibri"/>
              <a:ea typeface="Calibri"/>
              <a:cs typeface="Calibri"/>
              <a:sym typeface="Calibri"/>
            </a:endParaRPr>
          </a:p>
          <a:p>
            <a:pPr marL="0" lvl="0" indent="0" algn="l" rtl="0">
              <a:spcBef>
                <a:spcPts val="0"/>
              </a:spcBef>
              <a:spcAft>
                <a:spcPts val="0"/>
              </a:spcAft>
              <a:buNone/>
            </a:pPr>
            <a:r>
              <a:rPr lang="en-GB" sz="1500">
                <a:solidFill>
                  <a:schemeClr val="lt1"/>
                </a:solidFill>
                <a:latin typeface="Calibri"/>
                <a:ea typeface="Calibri"/>
                <a:cs typeface="Calibri"/>
                <a:sym typeface="Calibri"/>
              </a:rPr>
              <a:t>Library Assistant</a:t>
            </a:r>
            <a:endParaRPr sz="1500">
              <a:solidFill>
                <a:schemeClr val="lt1"/>
              </a:solidFill>
              <a:latin typeface="Calibri"/>
              <a:ea typeface="Calibri"/>
              <a:cs typeface="Calibri"/>
              <a:sym typeface="Calibri"/>
            </a:endParaRPr>
          </a:p>
        </p:txBody>
      </p:sp>
      <p:sp>
        <p:nvSpPr>
          <p:cNvPr id="171" name="Google Shape;171;p3"/>
          <p:cNvSpPr txBox="1"/>
          <p:nvPr/>
        </p:nvSpPr>
        <p:spPr>
          <a:xfrm>
            <a:off x="5427838" y="2674363"/>
            <a:ext cx="2770500" cy="365100"/>
          </a:xfrm>
          <a:prstGeom prst="rect">
            <a:avLst/>
          </a:prstGeom>
          <a:solidFill>
            <a:srgbClr val="134F5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lt1"/>
                </a:solidFill>
                <a:latin typeface="Calibri"/>
                <a:ea typeface="Calibri"/>
                <a:cs typeface="Calibri"/>
                <a:sym typeface="Calibri"/>
              </a:rPr>
              <a:t>Master in Library &amp; Info. Sc.</a:t>
            </a:r>
            <a:endParaRPr sz="1500">
              <a:solidFill>
                <a:schemeClr val="lt1"/>
              </a:solidFill>
              <a:latin typeface="Calibri"/>
              <a:ea typeface="Calibri"/>
              <a:cs typeface="Calibri"/>
              <a:sym typeface="Calibri"/>
            </a:endParaRPr>
          </a:p>
          <a:p>
            <a:pPr marL="0" lvl="0" indent="0" algn="l" rtl="0">
              <a:spcBef>
                <a:spcPts val="0"/>
              </a:spcBef>
              <a:spcAft>
                <a:spcPts val="0"/>
              </a:spcAft>
              <a:buNone/>
            </a:pPr>
            <a:r>
              <a:rPr lang="en-GB" sz="1500">
                <a:solidFill>
                  <a:schemeClr val="lt1"/>
                </a:solidFill>
                <a:latin typeface="Calibri"/>
                <a:ea typeface="Calibri"/>
                <a:cs typeface="Calibri"/>
                <a:sym typeface="Calibri"/>
              </a:rPr>
              <a:t>PGDLAN</a:t>
            </a:r>
            <a:endParaRPr sz="1500">
              <a:solidFill>
                <a:schemeClr val="lt1"/>
              </a:solidFill>
              <a:latin typeface="Calibri"/>
              <a:ea typeface="Calibri"/>
              <a:cs typeface="Calibri"/>
              <a:sym typeface="Calibri"/>
            </a:endParaRPr>
          </a:p>
          <a:p>
            <a:pPr marL="0" lvl="0" indent="0" algn="l" rtl="0">
              <a:spcBef>
                <a:spcPts val="0"/>
              </a:spcBef>
              <a:spcAft>
                <a:spcPts val="0"/>
              </a:spcAft>
              <a:buNone/>
            </a:pPr>
            <a:r>
              <a:rPr lang="en-GB" sz="1500">
                <a:solidFill>
                  <a:schemeClr val="lt1"/>
                </a:solidFill>
                <a:latin typeface="Calibri"/>
                <a:ea typeface="Calibri"/>
                <a:cs typeface="Calibri"/>
                <a:sym typeface="Calibri"/>
              </a:rPr>
              <a:t>UGC-NET</a:t>
            </a:r>
            <a:endParaRPr sz="1500">
              <a:solidFill>
                <a:schemeClr val="lt1"/>
              </a:solidFill>
              <a:latin typeface="Calibri"/>
              <a:ea typeface="Calibri"/>
              <a:cs typeface="Calibri"/>
              <a:sym typeface="Calibri"/>
            </a:endParaRPr>
          </a:p>
        </p:txBody>
      </p:sp>
      <p:sp>
        <p:nvSpPr>
          <p:cNvPr id="172" name="Google Shape;172;p3"/>
          <p:cNvSpPr txBox="1"/>
          <p:nvPr/>
        </p:nvSpPr>
        <p:spPr>
          <a:xfrm>
            <a:off x="5441787" y="5558139"/>
            <a:ext cx="2802600" cy="324000"/>
          </a:xfrm>
          <a:prstGeom prst="rect">
            <a:avLst/>
          </a:prstGeom>
          <a:solidFill>
            <a:srgbClr val="134F5C"/>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500">
                <a:solidFill>
                  <a:schemeClr val="lt1"/>
                </a:solidFill>
                <a:latin typeface="Calibri"/>
                <a:ea typeface="Calibri"/>
                <a:cs typeface="Calibri"/>
                <a:sym typeface="Calibri"/>
              </a:rPr>
              <a:t>Master in Library &amp; Info. Sc.</a:t>
            </a:r>
            <a:endParaRPr sz="150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500">
                <a:solidFill>
                  <a:schemeClr val="lt1"/>
                </a:solidFill>
                <a:latin typeface="Calibri"/>
                <a:ea typeface="Calibri"/>
                <a:cs typeface="Calibri"/>
                <a:sym typeface="Calibri"/>
              </a:rPr>
              <a:t>B.A. (Hist.)</a:t>
            </a:r>
            <a:endParaRPr sz="1500">
              <a:solidFill>
                <a:schemeClr val="lt1"/>
              </a:solidFill>
              <a:latin typeface="Calibri"/>
              <a:ea typeface="Calibri"/>
              <a:cs typeface="Calibri"/>
              <a:sym typeface="Calibri"/>
            </a:endParaRPr>
          </a:p>
        </p:txBody>
      </p:sp>
      <p:sp>
        <p:nvSpPr>
          <p:cNvPr id="173" name="Google Shape;173;p3"/>
          <p:cNvSpPr txBox="1"/>
          <p:nvPr/>
        </p:nvSpPr>
        <p:spPr>
          <a:xfrm>
            <a:off x="5441787" y="4614753"/>
            <a:ext cx="2802600" cy="324000"/>
          </a:xfrm>
          <a:prstGeom prst="rect">
            <a:avLst/>
          </a:prstGeom>
          <a:solidFill>
            <a:srgbClr val="134F5C"/>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500">
                <a:solidFill>
                  <a:schemeClr val="lt1"/>
                </a:solidFill>
                <a:latin typeface="Calibri"/>
                <a:ea typeface="Calibri"/>
                <a:cs typeface="Calibri"/>
                <a:sym typeface="Calibri"/>
              </a:rPr>
              <a:t>Master in Library &amp; Info. Sc.</a:t>
            </a:r>
            <a:endParaRPr sz="150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500">
                <a:solidFill>
                  <a:schemeClr val="lt1"/>
                </a:solidFill>
                <a:latin typeface="Calibri"/>
                <a:ea typeface="Calibri"/>
                <a:cs typeface="Calibri"/>
                <a:sym typeface="Calibri"/>
              </a:rPr>
              <a:t>M.A. (Hist.)</a:t>
            </a:r>
            <a:endParaRPr sz="1500">
              <a:solidFill>
                <a:schemeClr val="lt1"/>
              </a:solidFill>
              <a:latin typeface="Calibri"/>
              <a:ea typeface="Calibri"/>
              <a:cs typeface="Calibri"/>
              <a:sym typeface="Calibri"/>
            </a:endParaRPr>
          </a:p>
        </p:txBody>
      </p:sp>
      <p:sp>
        <p:nvSpPr>
          <p:cNvPr id="174" name="Google Shape;174;p3"/>
          <p:cNvSpPr txBox="1"/>
          <p:nvPr/>
        </p:nvSpPr>
        <p:spPr>
          <a:xfrm>
            <a:off x="5396600" y="1420125"/>
            <a:ext cx="2770500" cy="365100"/>
          </a:xfrm>
          <a:prstGeom prst="rect">
            <a:avLst/>
          </a:prstGeom>
          <a:solidFill>
            <a:srgbClr val="134F5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lt1"/>
                </a:solidFill>
                <a:latin typeface="Calibri"/>
                <a:ea typeface="Calibri"/>
                <a:cs typeface="Calibri"/>
                <a:sym typeface="Calibri"/>
              </a:rPr>
              <a:t>Ph.D.</a:t>
            </a:r>
            <a:endParaRPr sz="1500">
              <a:solidFill>
                <a:schemeClr val="lt1"/>
              </a:solidFill>
              <a:latin typeface="Calibri"/>
              <a:ea typeface="Calibri"/>
              <a:cs typeface="Calibri"/>
              <a:sym typeface="Calibri"/>
            </a:endParaRPr>
          </a:p>
          <a:p>
            <a:pPr marL="0" lvl="0" indent="0" algn="l" rtl="0">
              <a:spcBef>
                <a:spcPts val="0"/>
              </a:spcBef>
              <a:spcAft>
                <a:spcPts val="0"/>
              </a:spcAft>
              <a:buNone/>
            </a:pPr>
            <a:r>
              <a:rPr lang="en-GB" sz="1500">
                <a:solidFill>
                  <a:schemeClr val="lt1"/>
                </a:solidFill>
                <a:latin typeface="Calibri"/>
                <a:ea typeface="Calibri"/>
                <a:cs typeface="Calibri"/>
                <a:sym typeface="Calibri"/>
              </a:rPr>
              <a:t>Master in Library &amp; info. Sc.</a:t>
            </a:r>
            <a:endParaRPr sz="1500">
              <a:solidFill>
                <a:schemeClr val="lt1"/>
              </a:solidFill>
              <a:latin typeface="Calibri"/>
              <a:ea typeface="Calibri"/>
              <a:cs typeface="Calibri"/>
              <a:sym typeface="Calibri"/>
            </a:endParaRPr>
          </a:p>
          <a:p>
            <a:pPr marL="0" lvl="0" indent="0" algn="l" rtl="0">
              <a:spcBef>
                <a:spcPts val="0"/>
              </a:spcBef>
              <a:spcAft>
                <a:spcPts val="0"/>
              </a:spcAft>
              <a:buNone/>
            </a:pPr>
            <a:r>
              <a:rPr lang="en-GB" sz="1500">
                <a:solidFill>
                  <a:schemeClr val="lt1"/>
                </a:solidFill>
                <a:latin typeface="Calibri"/>
                <a:ea typeface="Calibri"/>
                <a:cs typeface="Calibri"/>
                <a:sym typeface="Calibri"/>
              </a:rPr>
              <a:t>M.A. (Hist.)</a:t>
            </a:r>
            <a:endParaRPr sz="1500">
              <a:solidFill>
                <a:schemeClr val="lt1"/>
              </a:solidFill>
              <a:latin typeface="Calibri"/>
              <a:ea typeface="Calibri"/>
              <a:cs typeface="Calibri"/>
              <a:sym typeface="Calibri"/>
            </a:endParaRPr>
          </a:p>
          <a:p>
            <a:pPr marL="0" lvl="0" indent="0" algn="l" rtl="0">
              <a:spcBef>
                <a:spcPts val="0"/>
              </a:spcBef>
              <a:spcAft>
                <a:spcPts val="0"/>
              </a:spcAft>
              <a:buNone/>
            </a:pPr>
            <a:r>
              <a:rPr lang="en-GB" sz="1500">
                <a:solidFill>
                  <a:schemeClr val="lt1"/>
                </a:solidFill>
                <a:latin typeface="Calibri"/>
                <a:ea typeface="Calibri"/>
                <a:cs typeface="Calibri"/>
                <a:sym typeface="Calibri"/>
              </a:rPr>
              <a:t>M.A. (Is. St.)</a:t>
            </a:r>
            <a:endParaRPr sz="1500">
              <a:solidFill>
                <a:schemeClr val="lt1"/>
              </a:solidFill>
              <a:latin typeface="Calibri"/>
              <a:ea typeface="Calibri"/>
              <a:cs typeface="Calibri"/>
              <a:sym typeface="Calibri"/>
            </a:endParaRPr>
          </a:p>
        </p:txBody>
      </p:sp>
      <p:pic>
        <p:nvPicPr>
          <p:cNvPr id="175" name="Google Shape;175;p3"/>
          <p:cNvPicPr preferRelativeResize="0"/>
          <p:nvPr/>
        </p:nvPicPr>
        <p:blipFill rotWithShape="1">
          <a:blip r:embed="rId6">
            <a:alphaModFix/>
          </a:blip>
          <a:srcRect/>
          <a:stretch/>
        </p:blipFill>
        <p:spPr>
          <a:xfrm>
            <a:off x="9195488" y="1298850"/>
            <a:ext cx="1071000" cy="1311450"/>
          </a:xfrm>
          <a:prstGeom prst="rect">
            <a:avLst/>
          </a:prstGeom>
          <a:noFill/>
          <a:ln>
            <a:noFill/>
          </a:ln>
        </p:spPr>
      </p:pic>
      <p:pic>
        <p:nvPicPr>
          <p:cNvPr id="176" name="Google Shape;176;p3"/>
          <p:cNvPicPr preferRelativeResize="0"/>
          <p:nvPr/>
        </p:nvPicPr>
        <p:blipFill rotWithShape="1">
          <a:blip r:embed="rId5">
            <a:alphaModFix/>
          </a:blip>
          <a:srcRect/>
          <a:stretch/>
        </p:blipFill>
        <p:spPr>
          <a:xfrm>
            <a:off x="10347550" y="2369775"/>
            <a:ext cx="1070975" cy="1152173"/>
          </a:xfrm>
          <a:prstGeom prst="rect">
            <a:avLst/>
          </a:prstGeom>
          <a:noFill/>
          <a:ln>
            <a:noFill/>
          </a:ln>
        </p:spPr>
      </p:pic>
      <p:pic>
        <p:nvPicPr>
          <p:cNvPr id="177" name="Google Shape;177;p3"/>
          <p:cNvPicPr preferRelativeResize="0"/>
          <p:nvPr/>
        </p:nvPicPr>
        <p:blipFill rotWithShape="1">
          <a:blip r:embed="rId8">
            <a:alphaModFix/>
          </a:blip>
          <a:srcRect/>
          <a:stretch/>
        </p:blipFill>
        <p:spPr>
          <a:xfrm>
            <a:off x="10430150" y="4406150"/>
            <a:ext cx="1029925" cy="1073325"/>
          </a:xfrm>
          <a:prstGeom prst="rect">
            <a:avLst/>
          </a:prstGeom>
          <a:noFill/>
          <a:ln>
            <a:noFill/>
          </a:ln>
        </p:spPr>
      </p:pic>
      <p:pic>
        <p:nvPicPr>
          <p:cNvPr id="178" name="Google Shape;178;p3"/>
          <p:cNvPicPr preferRelativeResize="0"/>
          <p:nvPr/>
        </p:nvPicPr>
        <p:blipFill>
          <a:blip r:embed="rId10">
            <a:alphaModFix/>
          </a:blip>
          <a:stretch>
            <a:fillRect/>
          </a:stretch>
        </p:blipFill>
        <p:spPr>
          <a:xfrm>
            <a:off x="9195500" y="5390475"/>
            <a:ext cx="1093324" cy="964651"/>
          </a:xfrm>
          <a:prstGeom prst="rect">
            <a:avLst/>
          </a:prstGeom>
          <a:noFill/>
          <a:ln>
            <a:noFill/>
          </a:ln>
        </p:spPr>
      </p:pic>
      <p:sp>
        <p:nvSpPr>
          <p:cNvPr id="179" name="Google Shape;179;p3"/>
          <p:cNvSpPr txBox="1">
            <a:spLocks noGrp="1"/>
          </p:cNvSpPr>
          <p:nvPr>
            <p:ph type="sldNum" idx="12"/>
          </p:nvPr>
        </p:nvSpPr>
        <p:spPr>
          <a:xfrm>
            <a:off x="1502325" y="6432550"/>
            <a:ext cx="10003800" cy="365100"/>
          </a:xfrm>
          <a:prstGeom prst="rect">
            <a:avLst/>
          </a:prstGeom>
        </p:spPr>
        <p:txBody>
          <a:bodyPr spcFirstLastPara="1" wrap="square" lIns="91425" tIns="45700" rIns="91425" bIns="45700" anchor="ctr" anchorCtr="0">
            <a:noAutofit/>
          </a:bodyPr>
          <a:lstStyle/>
          <a:p>
            <a:pPr marL="0" lvl="0" indent="0" algn="just" rtl="0">
              <a:spcBef>
                <a:spcPts val="0"/>
              </a:spcBef>
              <a:spcAft>
                <a:spcPts val="0"/>
              </a:spcAft>
              <a:buNone/>
            </a:pPr>
            <a:r>
              <a:rPr lang="en-GB" dirty="0"/>
              <a:t>KRMU					Central Library				 	     </a:t>
            </a:r>
            <a:fld id="{00000000-1234-1234-1234-123412341234}" type="slidenum">
              <a:rPr lang="en-GB"/>
              <a:t>6</a:t>
            </a:fld>
            <a:endParaRPr dirty="0"/>
          </a:p>
        </p:txBody>
      </p:sp>
      <p:cxnSp>
        <p:nvCxnSpPr>
          <p:cNvPr id="180" name="Google Shape;180;p3"/>
          <p:cNvCxnSpPr/>
          <p:nvPr/>
        </p:nvCxnSpPr>
        <p:spPr>
          <a:xfrm>
            <a:off x="1273725" y="6494800"/>
            <a:ext cx="10003800" cy="0"/>
          </a:xfrm>
          <a:prstGeom prst="straightConnector1">
            <a:avLst/>
          </a:prstGeom>
          <a:noFill/>
          <a:ln w="9525" cap="flat" cmpd="sng">
            <a:solidFill>
              <a:schemeClr val="dk2"/>
            </a:solidFill>
            <a:prstDash val="solid"/>
            <a:round/>
            <a:headEnd type="none" w="med" len="med"/>
            <a:tailEnd type="none" w="med" len="med"/>
          </a:ln>
        </p:spPr>
      </p:cxnSp>
      <p:sp>
        <p:nvSpPr>
          <p:cNvPr id="181" name="Google Shape;181;p3"/>
          <p:cNvSpPr txBox="1"/>
          <p:nvPr/>
        </p:nvSpPr>
        <p:spPr>
          <a:xfrm>
            <a:off x="1475000" y="3589125"/>
            <a:ext cx="3306300" cy="365100"/>
          </a:xfrm>
          <a:prstGeom prst="rect">
            <a:avLst/>
          </a:prstGeom>
          <a:solidFill>
            <a:srgbClr val="134F5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GB" sz="2500">
                <a:solidFill>
                  <a:srgbClr val="FFFFFF"/>
                </a:solidFill>
                <a:latin typeface="Calibri"/>
                <a:ea typeface="Calibri"/>
                <a:cs typeface="Calibri"/>
                <a:sym typeface="Calibri"/>
              </a:rPr>
              <a:t>Nadeem Javed</a:t>
            </a:r>
            <a:endParaRPr sz="25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FFFFFF"/>
                </a:solidFill>
                <a:latin typeface="Calibri"/>
                <a:ea typeface="Calibri"/>
                <a:cs typeface="Calibri"/>
                <a:sym typeface="Calibri"/>
              </a:rPr>
              <a:t>Assistant Librarian</a:t>
            </a:r>
            <a:endParaRPr sz="1500" b="0" i="0" u="none" strike="noStrike" cap="none">
              <a:solidFill>
                <a:srgbClr val="FFFFFF"/>
              </a:solidFill>
              <a:latin typeface="Calibri"/>
              <a:ea typeface="Calibri"/>
              <a:cs typeface="Calibri"/>
              <a:sym typeface="Calibri"/>
            </a:endParaRPr>
          </a:p>
        </p:txBody>
      </p:sp>
      <p:sp>
        <p:nvSpPr>
          <p:cNvPr id="182" name="Google Shape;182;p3"/>
          <p:cNvSpPr txBox="1"/>
          <p:nvPr/>
        </p:nvSpPr>
        <p:spPr>
          <a:xfrm>
            <a:off x="5427852" y="3536600"/>
            <a:ext cx="3233700" cy="365100"/>
          </a:xfrm>
          <a:prstGeom prst="rect">
            <a:avLst/>
          </a:prstGeom>
          <a:solidFill>
            <a:srgbClr val="134F5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500" b="0" i="0" u="none" strike="noStrike" cap="none">
                <a:solidFill>
                  <a:srgbClr val="FFFFFF"/>
                </a:solidFill>
                <a:latin typeface="Calibri"/>
                <a:ea typeface="Calibri"/>
                <a:cs typeface="Calibri"/>
                <a:sym typeface="Calibri"/>
              </a:rPr>
              <a:t>Master in Library &amp; Info. Sc.</a:t>
            </a:r>
            <a:endParaRPr sz="15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GB" sz="1500">
                <a:solidFill>
                  <a:srgbClr val="FFFFFF"/>
                </a:solidFill>
                <a:latin typeface="Calibri"/>
                <a:ea typeface="Calibri"/>
                <a:cs typeface="Calibri"/>
                <a:sym typeface="Calibri"/>
              </a:rPr>
              <a:t>LLB, </a:t>
            </a:r>
            <a:endParaRPr sz="150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GB" sz="1500">
                <a:solidFill>
                  <a:srgbClr val="FFFFFF"/>
                </a:solidFill>
                <a:latin typeface="Calibri"/>
                <a:ea typeface="Calibri"/>
                <a:cs typeface="Calibri"/>
                <a:sym typeface="Calibri"/>
              </a:rPr>
              <a:t>UGC-NET </a:t>
            </a:r>
            <a:r>
              <a:rPr lang="en-GB" sz="1500" i="1">
                <a:solidFill>
                  <a:srgbClr val="FFFFFF"/>
                </a:solidFill>
                <a:latin typeface="Calibri"/>
                <a:ea typeface="Calibri"/>
                <a:cs typeface="Calibri"/>
                <a:sym typeface="Calibri"/>
              </a:rPr>
              <a:t>(2021, 2022, 2023, 3 times), Ph.D. (Pursuing)</a:t>
            </a:r>
            <a:endParaRPr sz="1500" i="1">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a:solidFill>
                <a:srgbClr val="FFFFFF"/>
              </a:solidFill>
              <a:latin typeface="Calibri"/>
              <a:ea typeface="Calibri"/>
              <a:cs typeface="Calibri"/>
              <a:sym typeface="Calibri"/>
            </a:endParaRPr>
          </a:p>
        </p:txBody>
      </p:sp>
      <p:pic>
        <p:nvPicPr>
          <p:cNvPr id="183" name="Google Shape;183;p3"/>
          <p:cNvPicPr preferRelativeResize="0"/>
          <p:nvPr/>
        </p:nvPicPr>
        <p:blipFill>
          <a:blip r:embed="rId11">
            <a:alphaModFix/>
          </a:blip>
          <a:stretch>
            <a:fillRect/>
          </a:stretch>
        </p:blipFill>
        <p:spPr>
          <a:xfrm>
            <a:off x="9216025" y="3462275"/>
            <a:ext cx="1029925" cy="100301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cxnSp>
        <p:nvCxnSpPr>
          <p:cNvPr id="189" name="Google Shape;189;g367c5a2eee0_6_13"/>
          <p:cNvCxnSpPr/>
          <p:nvPr/>
        </p:nvCxnSpPr>
        <p:spPr>
          <a:xfrm>
            <a:off x="1121325" y="6342400"/>
            <a:ext cx="10003800" cy="0"/>
          </a:xfrm>
          <a:prstGeom prst="straightConnector1">
            <a:avLst/>
          </a:prstGeom>
          <a:noFill/>
          <a:ln w="9525" cap="flat" cmpd="sng">
            <a:solidFill>
              <a:schemeClr val="dk2"/>
            </a:solidFill>
            <a:prstDash val="solid"/>
            <a:round/>
            <a:headEnd type="none" w="med" len="med"/>
            <a:tailEnd type="none" w="med" len="med"/>
          </a:ln>
        </p:spPr>
      </p:cxnSp>
      <p:pic>
        <p:nvPicPr>
          <p:cNvPr id="190" name="Google Shape;190;g367c5a2eee0_6_13"/>
          <p:cNvPicPr preferRelativeResize="0"/>
          <p:nvPr/>
        </p:nvPicPr>
        <p:blipFill rotWithShape="1">
          <a:blip r:embed="rId3">
            <a:alphaModFix/>
          </a:blip>
          <a:srcRect/>
          <a:stretch/>
        </p:blipFill>
        <p:spPr>
          <a:xfrm>
            <a:off x="8237965" y="136408"/>
            <a:ext cx="3776942" cy="542936"/>
          </a:xfrm>
          <a:prstGeom prst="rect">
            <a:avLst/>
          </a:prstGeom>
          <a:noFill/>
          <a:ln>
            <a:noFill/>
          </a:ln>
        </p:spPr>
      </p:pic>
      <p:cxnSp>
        <p:nvCxnSpPr>
          <p:cNvPr id="191" name="Google Shape;191;g367c5a2eee0_6_13"/>
          <p:cNvCxnSpPr/>
          <p:nvPr/>
        </p:nvCxnSpPr>
        <p:spPr>
          <a:xfrm>
            <a:off x="9824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192" name="Google Shape;192;g367c5a2eee0_6_13"/>
          <p:cNvSpPr/>
          <p:nvPr/>
        </p:nvSpPr>
        <p:spPr>
          <a:xfrm>
            <a:off x="9791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 name="Google Shape;193;g367c5a2eee0_6_13"/>
          <p:cNvSpPr txBox="1"/>
          <p:nvPr/>
        </p:nvSpPr>
        <p:spPr>
          <a:xfrm>
            <a:off x="1432875" y="388100"/>
            <a:ext cx="104619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dirty="0">
                <a:solidFill>
                  <a:schemeClr val="hlink"/>
                </a:solidFill>
                <a:uFill>
                  <a:noFill/>
                </a:uFill>
                <a:latin typeface="Calibri"/>
                <a:ea typeface="Calibri"/>
                <a:cs typeface="Calibri"/>
                <a:sym typeface="Calibri"/>
                <a:hlinkClick r:id="rId4"/>
              </a:rPr>
              <a:t>Software (LMS) </a:t>
            </a:r>
            <a:r>
              <a:rPr lang="en-GB" sz="3600" b="1" dirty="0" err="1">
                <a:solidFill>
                  <a:schemeClr val="hlink"/>
                </a:solidFill>
                <a:uFill>
                  <a:noFill/>
                </a:uFill>
                <a:latin typeface="Calibri"/>
                <a:ea typeface="Calibri"/>
                <a:cs typeface="Calibri"/>
                <a:sym typeface="Calibri"/>
                <a:hlinkClick r:id="rId4"/>
              </a:rPr>
              <a:t>Koha</a:t>
            </a:r>
            <a:r>
              <a:rPr lang="en-GB" sz="3600" b="1" dirty="0">
                <a:solidFill>
                  <a:srgbClr val="0060AA"/>
                </a:solidFill>
                <a:latin typeface="Calibri"/>
                <a:ea typeface="Calibri"/>
                <a:cs typeface="Calibri"/>
                <a:sym typeface="Calibri"/>
              </a:rPr>
              <a:t>		</a:t>
            </a:r>
            <a:r>
              <a:rPr lang="en-GB" sz="1500" dirty="0">
                <a:solidFill>
                  <a:srgbClr val="0060AA"/>
                </a:solidFill>
                <a:latin typeface="Calibri"/>
                <a:ea typeface="Calibri"/>
                <a:cs typeface="Calibri"/>
                <a:sym typeface="Calibri"/>
              </a:rPr>
              <a:t>(Version: 22.05.03.000)</a:t>
            </a:r>
            <a:r>
              <a:rPr lang="en-GB" sz="3600" b="1" dirty="0">
                <a:solidFill>
                  <a:srgbClr val="0060AA"/>
                </a:solidFill>
                <a:latin typeface="Calibri"/>
                <a:ea typeface="Calibri"/>
                <a:cs typeface="Calibri"/>
                <a:sym typeface="Calibri"/>
              </a:rPr>
              <a:t>   </a:t>
            </a:r>
            <a:endParaRPr sz="900" b="1" dirty="0">
              <a:solidFill>
                <a:srgbClr val="FFECE8"/>
              </a:solidFill>
              <a:latin typeface="Calibri"/>
              <a:ea typeface="Calibri"/>
              <a:cs typeface="Calibri"/>
              <a:sym typeface="Calibri"/>
            </a:endParaRPr>
          </a:p>
        </p:txBody>
      </p:sp>
      <p:sp>
        <p:nvSpPr>
          <p:cNvPr id="194" name="Google Shape;194;g367c5a2eee0_6_13"/>
          <p:cNvSpPr txBox="1">
            <a:spLocks noGrp="1"/>
          </p:cNvSpPr>
          <p:nvPr>
            <p:ph type="sldNum" idx="12"/>
          </p:nvPr>
        </p:nvSpPr>
        <p:spPr>
          <a:xfrm>
            <a:off x="1121325" y="6432550"/>
            <a:ext cx="10003800" cy="2769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en-GB" dirty="0"/>
              <a:t>KRMU					Central Library					</a:t>
            </a:r>
            <a:fld id="{00000000-1234-1234-1234-123412341234}" type="slidenum">
              <a:rPr lang="en-GB" smtClean="0"/>
              <a:t>7</a:t>
            </a:fld>
            <a:endParaRPr dirty="0"/>
          </a:p>
        </p:txBody>
      </p:sp>
      <p:pic>
        <p:nvPicPr>
          <p:cNvPr id="195" name="Google Shape;195;g367c5a2eee0_6_13">
            <a:hlinkClick r:id="rId4"/>
          </p:cNvPr>
          <p:cNvPicPr preferRelativeResize="0"/>
          <p:nvPr/>
        </p:nvPicPr>
        <p:blipFill>
          <a:blip r:embed="rId5">
            <a:alphaModFix/>
          </a:blip>
          <a:stretch>
            <a:fillRect/>
          </a:stretch>
        </p:blipFill>
        <p:spPr>
          <a:xfrm>
            <a:off x="635400" y="1403462"/>
            <a:ext cx="10921201" cy="460201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331334b52ef_0_0"/>
          <p:cNvSpPr txBox="1">
            <a:spLocks noGrp="1"/>
          </p:cNvSpPr>
          <p:nvPr>
            <p:ph type="body" idx="1"/>
          </p:nvPr>
        </p:nvSpPr>
        <p:spPr>
          <a:xfrm>
            <a:off x="838200" y="1164700"/>
            <a:ext cx="10515600" cy="5299800"/>
          </a:xfrm>
          <a:prstGeom prst="rect">
            <a:avLst/>
          </a:prstGeom>
          <a:ln w="9525" cap="flat" cmpd="sng">
            <a:solidFill>
              <a:srgbClr val="00FF00"/>
            </a:solidFill>
            <a:prstDash val="solid"/>
            <a:round/>
            <a:headEnd type="none" w="sm" len="sm"/>
            <a:tailEnd type="none" w="sm" len="sm"/>
          </a:ln>
        </p:spPr>
        <p:txBody>
          <a:bodyPr spcFirstLastPara="1" wrap="square" lIns="91425" tIns="45700" rIns="91425" bIns="45700" anchor="t" anchorCtr="0">
            <a:normAutofit fontScale="92500"/>
          </a:bodyPr>
          <a:lstStyle/>
          <a:p>
            <a:pPr marL="228600" lvl="0" indent="0" algn="l" rtl="0">
              <a:spcBef>
                <a:spcPts val="0"/>
              </a:spcBef>
              <a:spcAft>
                <a:spcPts val="0"/>
              </a:spcAft>
              <a:buNone/>
            </a:pPr>
            <a:r>
              <a:rPr lang="en-GB" dirty="0"/>
              <a:t>							</a:t>
            </a:r>
            <a:r>
              <a:rPr lang="en-GB" b="1" i="1" u="sng" dirty="0">
                <a:solidFill>
                  <a:srgbClr val="274E13"/>
                </a:solidFill>
              </a:rPr>
              <a:t>SSR Period</a:t>
            </a:r>
            <a:r>
              <a:rPr lang="en-GB" b="1" i="1" dirty="0"/>
              <a:t>   </a:t>
            </a:r>
            <a:r>
              <a:rPr lang="en-GB" sz="3000" b="1" i="1" u="sng" dirty="0"/>
              <a:t>Current Status</a:t>
            </a:r>
          </a:p>
          <a:p>
            <a:pPr marL="228600" lvl="0" indent="0" algn="l" rtl="0">
              <a:spcBef>
                <a:spcPts val="0"/>
              </a:spcBef>
              <a:spcAft>
                <a:spcPts val="0"/>
              </a:spcAft>
              <a:buNone/>
            </a:pPr>
            <a:endParaRPr sz="3000" b="1" i="1" u="sng" dirty="0"/>
          </a:p>
          <a:p>
            <a:pPr marL="360000" lvl="0" indent="-370500" algn="l" rtl="0">
              <a:spcBef>
                <a:spcPts val="0"/>
              </a:spcBef>
              <a:spcAft>
                <a:spcPts val="0"/>
              </a:spcAft>
              <a:buSzPts val="3000"/>
              <a:buChar char="•"/>
            </a:pPr>
            <a:r>
              <a:rPr lang="en-GB" dirty="0"/>
              <a:t>Total No. of Books			:	</a:t>
            </a:r>
            <a:r>
              <a:rPr lang="en-GB" sz="2000" dirty="0">
                <a:uFill>
                  <a:noFill/>
                </a:uFill>
                <a:hlinkClick r:id="rId3"/>
              </a:rPr>
              <a:t>44</a:t>
            </a:r>
            <a:r>
              <a:rPr lang="en-GB" sz="2000" dirty="0"/>
              <a:t>368</a:t>
            </a:r>
            <a:r>
              <a:rPr lang="en-GB" dirty="0"/>
              <a:t>			</a:t>
            </a:r>
            <a:r>
              <a:rPr lang="en-GB" b="1" dirty="0">
                <a:uFill>
                  <a:noFill/>
                </a:uFill>
                <a:hlinkClick r:id="rId3"/>
              </a:rPr>
              <a:t>45189</a:t>
            </a:r>
            <a:endParaRPr b="1" dirty="0"/>
          </a:p>
          <a:p>
            <a:pPr marL="360000" lvl="0" indent="-370500" algn="l" rtl="0">
              <a:spcBef>
                <a:spcPts val="1000"/>
              </a:spcBef>
              <a:spcAft>
                <a:spcPts val="0"/>
              </a:spcAft>
              <a:buSzPts val="3000"/>
              <a:buChar char="•"/>
            </a:pPr>
            <a:r>
              <a:rPr lang="en-GB" dirty="0">
                <a:uFill>
                  <a:noFill/>
                </a:uFill>
                <a:hlinkClick r:id="rId4"/>
              </a:rPr>
              <a:t>No. of Titles</a:t>
            </a:r>
            <a:r>
              <a:rPr lang="en-GB" dirty="0"/>
              <a:t>				:	</a:t>
            </a:r>
            <a:r>
              <a:rPr lang="en-GB" sz="2000" dirty="0"/>
              <a:t>12055</a:t>
            </a:r>
            <a:r>
              <a:rPr lang="en-GB" dirty="0"/>
              <a:t>			</a:t>
            </a:r>
            <a:r>
              <a:rPr lang="en-GB" b="1" dirty="0"/>
              <a:t>12676</a:t>
            </a:r>
            <a:endParaRPr b="1" dirty="0"/>
          </a:p>
          <a:p>
            <a:pPr marL="360000" lvl="0" indent="-370500" algn="l" rtl="0">
              <a:spcBef>
                <a:spcPts val="1000"/>
              </a:spcBef>
              <a:spcAft>
                <a:spcPts val="0"/>
              </a:spcAft>
              <a:buSzPts val="3000"/>
              <a:buChar char="•"/>
            </a:pPr>
            <a:r>
              <a:rPr lang="en-GB" dirty="0"/>
              <a:t>No. of Text Books				:	</a:t>
            </a:r>
            <a:r>
              <a:rPr lang="en-GB" sz="2000" dirty="0"/>
              <a:t>40897</a:t>
            </a:r>
            <a:r>
              <a:rPr lang="en-GB" dirty="0"/>
              <a:t>			</a:t>
            </a:r>
            <a:r>
              <a:rPr lang="en-GB" b="1" dirty="0"/>
              <a:t>42813</a:t>
            </a:r>
            <a:endParaRPr b="1" dirty="0"/>
          </a:p>
          <a:p>
            <a:pPr marL="360000" lvl="0" indent="-370500" algn="l" rtl="0">
              <a:spcBef>
                <a:spcPts val="1000"/>
              </a:spcBef>
              <a:spcAft>
                <a:spcPts val="0"/>
              </a:spcAft>
              <a:buSzPts val="3000"/>
              <a:buChar char="•"/>
            </a:pPr>
            <a:r>
              <a:rPr lang="en-GB" dirty="0"/>
              <a:t>No. of Reference Books			:	</a:t>
            </a:r>
            <a:r>
              <a:rPr lang="en-GB" sz="2000" dirty="0">
                <a:uFill>
                  <a:noFill/>
                </a:uFill>
                <a:hlinkClick r:id="rId5"/>
              </a:rPr>
              <a:t>1360</a:t>
            </a:r>
            <a:r>
              <a:rPr lang="en-GB" dirty="0"/>
              <a:t>			</a:t>
            </a:r>
            <a:r>
              <a:rPr lang="en-GB" b="1" dirty="0"/>
              <a:t>1360</a:t>
            </a:r>
            <a:endParaRPr b="1" dirty="0"/>
          </a:p>
          <a:p>
            <a:pPr marL="360000" lvl="0" indent="-370500" algn="l" rtl="0">
              <a:spcBef>
                <a:spcPts val="1000"/>
              </a:spcBef>
              <a:spcAft>
                <a:spcPts val="0"/>
              </a:spcAft>
              <a:buSzPts val="3000"/>
              <a:buChar char="•"/>
            </a:pPr>
            <a:r>
              <a:rPr lang="en-GB" dirty="0"/>
              <a:t>No. of Competitive Books		:	</a:t>
            </a:r>
            <a:r>
              <a:rPr lang="en-GB" sz="2000" dirty="0"/>
              <a:t>196</a:t>
            </a:r>
            <a:r>
              <a:rPr lang="en-GB" dirty="0"/>
              <a:t>			</a:t>
            </a:r>
            <a:r>
              <a:rPr lang="en-GB" b="1" dirty="0"/>
              <a:t>198</a:t>
            </a:r>
            <a:endParaRPr b="1" dirty="0"/>
          </a:p>
          <a:p>
            <a:pPr marL="360000" lvl="0" indent="-370500" algn="l" rtl="0">
              <a:spcBef>
                <a:spcPts val="1000"/>
              </a:spcBef>
              <a:spcAft>
                <a:spcPts val="0"/>
              </a:spcAft>
              <a:buSzPts val="3000"/>
              <a:buChar char="•"/>
            </a:pPr>
            <a:r>
              <a:rPr lang="en-GB" dirty="0"/>
              <a:t>IKS (Indian Knowledge System)		:	</a:t>
            </a:r>
            <a:r>
              <a:rPr lang="en-GB" sz="2000" dirty="0">
                <a:uFill>
                  <a:noFill/>
                </a:uFill>
                <a:hlinkClick r:id="rId6"/>
              </a:rPr>
              <a:t>741</a:t>
            </a:r>
            <a:r>
              <a:rPr lang="en-GB" sz="2000" dirty="0"/>
              <a:t>	</a:t>
            </a:r>
            <a:r>
              <a:rPr lang="en-GB" dirty="0"/>
              <a:t>		</a:t>
            </a:r>
            <a:r>
              <a:rPr lang="en-GB" b="1" dirty="0"/>
              <a:t>818</a:t>
            </a:r>
            <a:endParaRPr b="1" dirty="0"/>
          </a:p>
          <a:p>
            <a:pPr marL="360000" lvl="0" indent="-370500" algn="l" rtl="0">
              <a:spcBef>
                <a:spcPts val="1000"/>
              </a:spcBef>
              <a:spcAft>
                <a:spcPts val="0"/>
              </a:spcAft>
              <a:buSzPts val="3000"/>
              <a:buChar char="•"/>
            </a:pPr>
            <a:r>
              <a:rPr lang="en-GB" dirty="0"/>
              <a:t>CD/DVD’s					:	</a:t>
            </a:r>
            <a:r>
              <a:rPr lang="en-GB" sz="2000" dirty="0">
                <a:uFill>
                  <a:noFill/>
                </a:uFill>
                <a:hlinkClick r:id="rId7"/>
              </a:rPr>
              <a:t>506</a:t>
            </a:r>
            <a:r>
              <a:rPr lang="en-GB" dirty="0"/>
              <a:t>			</a:t>
            </a:r>
            <a:r>
              <a:rPr lang="en-GB" b="1" dirty="0"/>
              <a:t>506</a:t>
            </a:r>
            <a:endParaRPr b="1" dirty="0"/>
          </a:p>
          <a:p>
            <a:pPr marL="360000" lvl="0" indent="-370500" algn="l" rtl="0">
              <a:spcBef>
                <a:spcPts val="1000"/>
              </a:spcBef>
              <a:spcAft>
                <a:spcPts val="0"/>
              </a:spcAft>
              <a:buSzPts val="3000"/>
              <a:buChar char="•"/>
            </a:pPr>
            <a:r>
              <a:rPr lang="en-GB" sz="2857" dirty="0"/>
              <a:t>E-Books </a:t>
            </a:r>
            <a:r>
              <a:rPr lang="en-GB" sz="2207" dirty="0"/>
              <a:t>(through </a:t>
            </a:r>
            <a:r>
              <a:rPr lang="en-GB" sz="2207" dirty="0" err="1"/>
              <a:t>Knimbus</a:t>
            </a:r>
            <a:r>
              <a:rPr lang="en-GB" sz="2207" dirty="0"/>
              <a:t>)</a:t>
            </a:r>
            <a:r>
              <a:rPr lang="en-GB" sz="2857" dirty="0"/>
              <a:t>			:	</a:t>
            </a:r>
            <a:r>
              <a:rPr lang="en-GB" sz="2000" dirty="0"/>
              <a:t>73211	</a:t>
            </a:r>
            <a:r>
              <a:rPr lang="en-GB" sz="2857" dirty="0"/>
              <a:t>		</a:t>
            </a:r>
            <a:r>
              <a:rPr lang="en-GB" sz="2857" b="1" dirty="0"/>
              <a:t>73532</a:t>
            </a:r>
            <a:endParaRPr sz="2857" b="1" dirty="0"/>
          </a:p>
          <a:p>
            <a:pPr marL="360000" lvl="0" indent="-361429" algn="l" rtl="0">
              <a:spcBef>
                <a:spcPts val="1000"/>
              </a:spcBef>
              <a:spcAft>
                <a:spcPts val="0"/>
              </a:spcAft>
              <a:buSzPts val="2857"/>
              <a:buChar char="•"/>
            </a:pPr>
            <a:r>
              <a:rPr lang="en-GB" sz="2857" dirty="0">
                <a:uFill>
                  <a:noFill/>
                </a:uFill>
                <a:hlinkClick r:id="rId8"/>
              </a:rPr>
              <a:t>Ph.D. Thesis</a:t>
            </a:r>
            <a:r>
              <a:rPr lang="en-GB" sz="2857" dirty="0"/>
              <a:t> </a:t>
            </a:r>
            <a:r>
              <a:rPr lang="en-GB" sz="2657" dirty="0"/>
              <a:t>Uploaded</a:t>
            </a:r>
            <a:r>
              <a:rPr lang="en-GB" sz="2857" dirty="0"/>
              <a:t>			:	</a:t>
            </a:r>
            <a:r>
              <a:rPr lang="en-GB" sz="2000" dirty="0"/>
              <a:t>109</a:t>
            </a:r>
            <a:r>
              <a:rPr lang="en-GB" sz="2857" dirty="0"/>
              <a:t>			</a:t>
            </a:r>
            <a:r>
              <a:rPr lang="en-GB" sz="2857" b="1" dirty="0">
                <a:uFill>
                  <a:noFill/>
                </a:uFill>
                <a:hlinkClick r:id="rId8"/>
              </a:rPr>
              <a:t>130</a:t>
            </a:r>
            <a:endParaRPr sz="2857" b="1" dirty="0"/>
          </a:p>
        </p:txBody>
      </p:sp>
      <p:cxnSp>
        <p:nvCxnSpPr>
          <p:cNvPr id="202" name="Google Shape;202;g331334b52ef_0_0"/>
          <p:cNvCxnSpPr/>
          <p:nvPr/>
        </p:nvCxnSpPr>
        <p:spPr>
          <a:xfrm>
            <a:off x="8887712" y="1225530"/>
            <a:ext cx="72600" cy="5274300"/>
          </a:xfrm>
          <a:prstGeom prst="straightConnector1">
            <a:avLst/>
          </a:prstGeom>
          <a:noFill/>
          <a:ln w="28575" cap="flat" cmpd="sng">
            <a:solidFill>
              <a:schemeClr val="dk2"/>
            </a:solidFill>
            <a:prstDash val="solid"/>
            <a:round/>
            <a:headEnd type="none" w="med" len="med"/>
            <a:tailEnd type="none" w="med" len="med"/>
          </a:ln>
        </p:spPr>
      </p:cxnSp>
      <p:sp>
        <p:nvSpPr>
          <p:cNvPr id="203" name="Google Shape;203;g331334b52ef_0_0"/>
          <p:cNvSpPr txBox="1">
            <a:spLocks noGrp="1"/>
          </p:cNvSpPr>
          <p:nvPr>
            <p:ph type="sldNum" idx="12"/>
          </p:nvPr>
        </p:nvSpPr>
        <p:spPr>
          <a:xfrm>
            <a:off x="1502325" y="6432550"/>
            <a:ext cx="10003800" cy="365100"/>
          </a:xfrm>
          <a:prstGeom prst="rect">
            <a:avLst/>
          </a:prstGeom>
        </p:spPr>
        <p:txBody>
          <a:bodyPr spcFirstLastPara="1" wrap="square" lIns="91425" tIns="45700" rIns="91425" bIns="45700" anchor="ctr" anchorCtr="0">
            <a:noAutofit/>
          </a:bodyPr>
          <a:lstStyle/>
          <a:p>
            <a:pPr marL="0" lvl="0" indent="0" algn="just" rtl="0">
              <a:spcBef>
                <a:spcPts val="0"/>
              </a:spcBef>
              <a:spcAft>
                <a:spcPts val="0"/>
              </a:spcAft>
              <a:buNone/>
            </a:pPr>
            <a:r>
              <a:rPr lang="en-GB" dirty="0"/>
              <a:t>KRMU					Central Library					      </a:t>
            </a:r>
            <a:fld id="{00000000-1234-1234-1234-123412341234}" type="slidenum">
              <a:rPr lang="en-GB"/>
              <a:t>8</a:t>
            </a:fld>
            <a:endParaRPr dirty="0"/>
          </a:p>
        </p:txBody>
      </p:sp>
      <p:cxnSp>
        <p:nvCxnSpPr>
          <p:cNvPr id="204" name="Google Shape;204;g331334b52ef_0_0"/>
          <p:cNvCxnSpPr/>
          <p:nvPr/>
        </p:nvCxnSpPr>
        <p:spPr>
          <a:xfrm>
            <a:off x="1273725" y="6494800"/>
            <a:ext cx="10003800" cy="0"/>
          </a:xfrm>
          <a:prstGeom prst="straightConnector1">
            <a:avLst/>
          </a:prstGeom>
          <a:noFill/>
          <a:ln w="9525" cap="flat" cmpd="sng">
            <a:solidFill>
              <a:schemeClr val="dk2"/>
            </a:solidFill>
            <a:prstDash val="solid"/>
            <a:round/>
            <a:headEnd type="none" w="med" len="med"/>
            <a:tailEnd type="none" w="med" len="med"/>
          </a:ln>
        </p:spPr>
      </p:cxnSp>
      <p:sp>
        <p:nvSpPr>
          <p:cNvPr id="205" name="Google Shape;205;g331334b52ef_0_0"/>
          <p:cNvSpPr txBox="1"/>
          <p:nvPr/>
        </p:nvSpPr>
        <p:spPr>
          <a:xfrm rot="-5400000">
            <a:off x="10484387" y="5371913"/>
            <a:ext cx="2099025"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300" dirty="0">
                <a:solidFill>
                  <a:srgbClr val="6AA84F"/>
                </a:solidFill>
                <a:latin typeface="Calibri"/>
                <a:ea typeface="Calibri"/>
                <a:cs typeface="Calibri"/>
                <a:sym typeface="Calibri"/>
              </a:rPr>
              <a:t>Self Study Report (SSR)</a:t>
            </a:r>
            <a:endParaRPr sz="1300" dirty="0">
              <a:solidFill>
                <a:srgbClr val="6AA84F"/>
              </a:solidFill>
              <a:latin typeface="Calibri"/>
              <a:ea typeface="Calibri"/>
              <a:cs typeface="Calibri"/>
              <a:sym typeface="Calibri"/>
            </a:endParaRPr>
          </a:p>
        </p:txBody>
      </p:sp>
      <p:sp>
        <p:nvSpPr>
          <p:cNvPr id="206" name="Google Shape;206;g331334b52ef_0_0"/>
          <p:cNvSpPr txBox="1"/>
          <p:nvPr/>
        </p:nvSpPr>
        <p:spPr>
          <a:xfrm>
            <a:off x="1355270" y="365125"/>
            <a:ext cx="9998400" cy="624000"/>
          </a:xfrm>
          <a:prstGeom prst="rect">
            <a:avLst/>
          </a:prstGeom>
          <a:noFill/>
          <a:ln>
            <a:noFill/>
          </a:ln>
        </p:spPr>
        <p:txBody>
          <a:bodyPr spcFirstLastPara="1" wrap="square" lIns="91425" tIns="45700" rIns="91425" bIns="45700" anchor="ctr" anchorCtr="0">
            <a:normAutofit fontScale="77500" lnSpcReduction="20000"/>
          </a:bodyPr>
          <a:lstStyle/>
          <a:p>
            <a:pPr marL="0" marR="0" lvl="0" indent="0" algn="l" rtl="0">
              <a:lnSpc>
                <a:spcPct val="90000"/>
              </a:lnSpc>
              <a:spcBef>
                <a:spcPts val="0"/>
              </a:spcBef>
              <a:spcAft>
                <a:spcPts val="0"/>
              </a:spcAft>
              <a:buClr>
                <a:schemeClr val="dk1"/>
              </a:buClr>
              <a:buSzPts val="4400"/>
              <a:buFont typeface="Calibri"/>
              <a:buNone/>
            </a:pPr>
            <a:r>
              <a:rPr lang="en-GB" sz="3600" b="1" dirty="0">
                <a:solidFill>
                  <a:schemeClr val="dk1"/>
                </a:solidFill>
                <a:uFill>
                  <a:noFill/>
                </a:uFill>
                <a:latin typeface="Calibri"/>
                <a:ea typeface="Calibri"/>
                <a:cs typeface="Calibri"/>
                <a:sym typeface="Calibri"/>
                <a:hlinkClick r:id="rId9">
                  <a:extLst>
                    <a:ext uri="{A12FA001-AC4F-418D-AE19-62706E023703}">
                      <ahyp:hlinkClr xmlns:ahyp="http://schemas.microsoft.com/office/drawing/2018/hyperlinkcolor" val="tx"/>
                    </a:ext>
                  </a:extLst>
                </a:hlinkClick>
              </a:rPr>
              <a:t>Library </a:t>
            </a:r>
            <a:r>
              <a:rPr lang="en-GB" sz="3600" b="1" dirty="0">
                <a:solidFill>
                  <a:schemeClr val="dk1"/>
                </a:solidFill>
                <a:latin typeface="Calibri"/>
                <a:ea typeface="Calibri"/>
                <a:cs typeface="Calibri"/>
                <a:sym typeface="Calibri"/>
              </a:rPr>
              <a:t>Resources								</a:t>
            </a:r>
            <a:endParaRPr sz="800" b="1" dirty="0">
              <a:solidFill>
                <a:schemeClr val="dk1"/>
              </a:solidFill>
              <a:latin typeface="Calibri"/>
              <a:ea typeface="Calibri"/>
              <a:cs typeface="Calibri"/>
              <a:sym typeface="Calibri"/>
            </a:endParaRPr>
          </a:p>
        </p:txBody>
      </p:sp>
      <p:pic>
        <p:nvPicPr>
          <p:cNvPr id="207" name="Google Shape;207;g331334b52ef_0_0"/>
          <p:cNvPicPr preferRelativeResize="0"/>
          <p:nvPr/>
        </p:nvPicPr>
        <p:blipFill rotWithShape="1">
          <a:blip r:embed="rId10">
            <a:alphaModFix/>
          </a:blip>
          <a:srcRect/>
          <a:stretch/>
        </p:blipFill>
        <p:spPr>
          <a:xfrm>
            <a:off x="8237965" y="136408"/>
            <a:ext cx="3776942" cy="542936"/>
          </a:xfrm>
          <a:prstGeom prst="rect">
            <a:avLst/>
          </a:prstGeom>
          <a:noFill/>
          <a:ln>
            <a:noFill/>
          </a:ln>
        </p:spPr>
      </p:pic>
      <p:cxnSp>
        <p:nvCxnSpPr>
          <p:cNvPr id="208" name="Google Shape;208;g331334b52ef_0_0"/>
          <p:cNvCxnSpPr/>
          <p:nvPr/>
        </p:nvCxnSpPr>
        <p:spPr>
          <a:xfrm>
            <a:off x="982436" y="989112"/>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209" name="Google Shape;209;g331334b52ef_0_0"/>
          <p:cNvSpPr/>
          <p:nvPr/>
        </p:nvSpPr>
        <p:spPr>
          <a:xfrm>
            <a:off x="979140" y="665076"/>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331334b52ef_0_8"/>
          <p:cNvSpPr txBox="1">
            <a:spLocks noGrp="1"/>
          </p:cNvSpPr>
          <p:nvPr>
            <p:ph type="body" idx="1"/>
          </p:nvPr>
        </p:nvSpPr>
        <p:spPr>
          <a:xfrm>
            <a:off x="838200" y="921250"/>
            <a:ext cx="10515600" cy="5447400"/>
          </a:xfrm>
          <a:prstGeom prst="rect">
            <a:avLst/>
          </a:prstGeom>
          <a:ln w="9525" cap="flat" cmpd="sng">
            <a:solidFill>
              <a:srgbClr val="00FF00"/>
            </a:solidFill>
            <a:prstDash val="solid"/>
            <a:round/>
            <a:headEnd type="none" w="sm" len="sm"/>
            <a:tailEnd type="none" w="sm" len="sm"/>
          </a:ln>
        </p:spPr>
        <p:txBody>
          <a:bodyPr spcFirstLastPara="1" wrap="square" lIns="91425" tIns="45700" rIns="91425" bIns="45700" anchor="t" anchorCtr="0">
            <a:normAutofit fontScale="62500" lnSpcReduction="20000"/>
          </a:bodyPr>
          <a:lstStyle/>
          <a:p>
            <a:pPr marL="228600" lvl="0" indent="0" algn="l" rtl="0">
              <a:lnSpc>
                <a:spcPct val="105000"/>
              </a:lnSpc>
              <a:spcBef>
                <a:spcPts val="1000"/>
              </a:spcBef>
              <a:spcAft>
                <a:spcPts val="0"/>
              </a:spcAft>
              <a:buNone/>
            </a:pPr>
            <a:r>
              <a:rPr lang="en-GB" sz="2300" dirty="0"/>
              <a:t>							</a:t>
            </a:r>
            <a:r>
              <a:rPr lang="en-GB" sz="1900" dirty="0"/>
              <a:t>											</a:t>
            </a:r>
            <a:r>
              <a:rPr lang="en-GB" sz="2500" b="1" i="1" u="sng" dirty="0"/>
              <a:t>SSR Period</a:t>
            </a:r>
            <a:r>
              <a:rPr lang="en-GB" sz="2100" b="1" i="1" dirty="0"/>
              <a:t>		</a:t>
            </a:r>
            <a:r>
              <a:rPr lang="en-GB" sz="3400" b="1" i="1" u="sng" dirty="0"/>
              <a:t>Current Data</a:t>
            </a:r>
            <a:endParaRPr sz="2500" dirty="0"/>
          </a:p>
          <a:p>
            <a:pPr marL="228600" lvl="0" indent="-294714" algn="l" rtl="0">
              <a:lnSpc>
                <a:spcPct val="105000"/>
              </a:lnSpc>
              <a:spcBef>
                <a:spcPts val="1000"/>
              </a:spcBef>
              <a:spcAft>
                <a:spcPts val="0"/>
              </a:spcAft>
              <a:buSzPct val="111750"/>
              <a:buChar char="•"/>
            </a:pPr>
            <a:r>
              <a:rPr lang="en-GB" sz="3400" dirty="0"/>
              <a:t>No. of Journals, E-journals  </a:t>
            </a:r>
            <a:r>
              <a:rPr lang="en-GB" sz="2100" dirty="0"/>
              <a:t>			:	</a:t>
            </a:r>
            <a:r>
              <a:rPr lang="en-GB" sz="2500" dirty="0">
                <a:uFill>
                  <a:noFill/>
                </a:uFill>
                <a:hlinkClick r:id="rId3"/>
              </a:rPr>
              <a:t>82</a:t>
            </a:r>
            <a:r>
              <a:rPr lang="en-GB" sz="2500" dirty="0"/>
              <a:t>, 12649</a:t>
            </a:r>
            <a:r>
              <a:rPr lang="en-GB" sz="2100" dirty="0"/>
              <a:t>			</a:t>
            </a:r>
            <a:r>
              <a:rPr lang="en-GB" sz="2500" b="1" dirty="0">
                <a:uFill>
                  <a:noFill/>
                </a:uFill>
                <a:hlinkClick r:id="rId4"/>
              </a:rPr>
              <a:t>92</a:t>
            </a:r>
            <a:r>
              <a:rPr lang="en-GB" sz="2500" b="1" dirty="0"/>
              <a:t>, 34948</a:t>
            </a:r>
            <a:endParaRPr sz="2500" b="1" dirty="0"/>
          </a:p>
          <a:p>
            <a:pPr marL="228600" lvl="0" indent="-294714" algn="l" rtl="0">
              <a:lnSpc>
                <a:spcPct val="105000"/>
              </a:lnSpc>
              <a:spcBef>
                <a:spcPts val="1000"/>
              </a:spcBef>
              <a:spcAft>
                <a:spcPts val="0"/>
              </a:spcAft>
              <a:buSzPct val="111750"/>
              <a:buChar char="•"/>
            </a:pPr>
            <a:r>
              <a:rPr lang="en-GB" sz="3400" dirty="0"/>
              <a:t>No. of </a:t>
            </a:r>
            <a:r>
              <a:rPr lang="en-GB" sz="3400" dirty="0">
                <a:uFill>
                  <a:noFill/>
                </a:uFill>
                <a:hlinkClick r:id="rId5"/>
              </a:rPr>
              <a:t>Magazines</a:t>
            </a:r>
            <a:r>
              <a:rPr lang="en-GB" sz="3400" dirty="0"/>
              <a:t>, E-News P./Magazines</a:t>
            </a:r>
            <a:r>
              <a:rPr lang="en-GB" sz="2100" dirty="0"/>
              <a:t>	:	</a:t>
            </a:r>
            <a:r>
              <a:rPr lang="en-GB" sz="2500" dirty="0"/>
              <a:t>49</a:t>
            </a:r>
            <a:r>
              <a:rPr lang="en-GB" sz="2100" dirty="0"/>
              <a:t>		</a:t>
            </a:r>
            <a:r>
              <a:rPr lang="en-GB" sz="2100" b="1" dirty="0"/>
              <a:t>	</a:t>
            </a:r>
            <a:r>
              <a:rPr lang="en-GB" sz="2500" b="1" dirty="0"/>
              <a:t>49</a:t>
            </a:r>
            <a:endParaRPr sz="2500" b="1" dirty="0"/>
          </a:p>
          <a:p>
            <a:pPr marL="228600" lvl="0" indent="-294714" algn="l" rtl="0">
              <a:lnSpc>
                <a:spcPct val="105000"/>
              </a:lnSpc>
              <a:spcBef>
                <a:spcPts val="1000"/>
              </a:spcBef>
              <a:spcAft>
                <a:spcPts val="0"/>
              </a:spcAft>
              <a:buSzPct val="111750"/>
              <a:buChar char="•"/>
            </a:pPr>
            <a:r>
              <a:rPr lang="en-GB" sz="3400" dirty="0"/>
              <a:t>No. of </a:t>
            </a:r>
            <a:r>
              <a:rPr lang="en-GB" sz="3400" dirty="0">
                <a:uFill>
                  <a:noFill/>
                </a:uFill>
                <a:hlinkClick r:id="rId6"/>
              </a:rPr>
              <a:t>Newspapers</a:t>
            </a:r>
            <a:r>
              <a:rPr lang="en-GB" sz="2100" dirty="0"/>
              <a:t>				:	</a:t>
            </a:r>
            <a:r>
              <a:rPr lang="en-GB" sz="2500" dirty="0"/>
              <a:t>41</a:t>
            </a:r>
            <a:r>
              <a:rPr lang="en-GB" sz="2100" dirty="0"/>
              <a:t> 			</a:t>
            </a:r>
            <a:r>
              <a:rPr lang="en-GB" sz="2500" b="1" dirty="0"/>
              <a:t>41</a:t>
            </a:r>
            <a:endParaRPr sz="2500" b="1" dirty="0"/>
          </a:p>
          <a:p>
            <a:pPr marL="228600" lvl="0" indent="-294714" algn="l" rtl="0">
              <a:lnSpc>
                <a:spcPct val="140000"/>
              </a:lnSpc>
              <a:spcBef>
                <a:spcPts val="1000"/>
              </a:spcBef>
              <a:spcAft>
                <a:spcPts val="0"/>
              </a:spcAft>
              <a:buSzPct val="111750"/>
              <a:buChar char="•"/>
            </a:pPr>
            <a:r>
              <a:rPr lang="en-GB" sz="3400" dirty="0">
                <a:uFill>
                  <a:noFill/>
                </a:uFill>
                <a:hlinkClick r:id="rId7"/>
              </a:rPr>
              <a:t>IEEE database</a:t>
            </a:r>
            <a:r>
              <a:rPr lang="en-GB" sz="3400" dirty="0"/>
              <a:t> </a:t>
            </a:r>
            <a:r>
              <a:rPr lang="en-GB" sz="2100" dirty="0"/>
              <a:t>				:	</a:t>
            </a:r>
            <a:r>
              <a:rPr lang="en-GB" sz="2500" dirty="0">
                <a:uFill>
                  <a:noFill/>
                </a:uFill>
                <a:hlinkClick r:id="rId8"/>
              </a:rPr>
              <a:t>45</a:t>
            </a:r>
            <a:r>
              <a:rPr lang="en-GB" sz="2100" dirty="0"/>
              <a:t>			</a:t>
            </a:r>
            <a:r>
              <a:rPr lang="en-GB" sz="2500" b="1" dirty="0"/>
              <a:t>439767</a:t>
            </a:r>
            <a:endParaRPr sz="2500" b="1" dirty="0"/>
          </a:p>
          <a:p>
            <a:pPr marL="228600" lvl="0" indent="-294714" algn="l" rtl="0">
              <a:lnSpc>
                <a:spcPct val="140000"/>
              </a:lnSpc>
              <a:spcBef>
                <a:spcPts val="1000"/>
              </a:spcBef>
              <a:spcAft>
                <a:spcPts val="0"/>
              </a:spcAft>
              <a:buSzPct val="111750"/>
              <a:buChar char="•"/>
            </a:pPr>
            <a:r>
              <a:rPr lang="en-GB" sz="3400" dirty="0"/>
              <a:t>IEEE Conference Proceedings</a:t>
            </a:r>
            <a:r>
              <a:rPr lang="en-GB" sz="2500" dirty="0"/>
              <a:t>	</a:t>
            </a:r>
            <a:r>
              <a:rPr lang="en-GB" sz="2100" dirty="0"/>
              <a:t>		:	</a:t>
            </a:r>
            <a:r>
              <a:rPr lang="en-GB" sz="2500" dirty="0"/>
              <a:t>10932</a:t>
            </a:r>
            <a:r>
              <a:rPr lang="en-GB" sz="2100" dirty="0"/>
              <a:t>			</a:t>
            </a:r>
            <a:r>
              <a:rPr lang="en-GB" sz="2500" b="1" dirty="0"/>
              <a:t>1017960</a:t>
            </a:r>
            <a:endParaRPr sz="2500" b="1" dirty="0"/>
          </a:p>
          <a:p>
            <a:pPr marL="228600" lvl="0" indent="-294714" algn="l" rtl="0">
              <a:lnSpc>
                <a:spcPct val="140000"/>
              </a:lnSpc>
              <a:spcBef>
                <a:spcPts val="1000"/>
              </a:spcBef>
              <a:spcAft>
                <a:spcPts val="0"/>
              </a:spcAft>
              <a:buSzPct val="111750"/>
              <a:buChar char="•"/>
            </a:pPr>
            <a:r>
              <a:rPr lang="en-GB" sz="3400" dirty="0" err="1">
                <a:uFill>
                  <a:noFill/>
                </a:uFill>
                <a:hlinkClick r:id="rId9"/>
              </a:rPr>
              <a:t>ProQuest</a:t>
            </a:r>
            <a:r>
              <a:rPr lang="en-GB" sz="3400" dirty="0">
                <a:uFill>
                  <a:noFill/>
                </a:uFill>
                <a:hlinkClick r:id="rId9"/>
              </a:rPr>
              <a:t> Database</a:t>
            </a:r>
            <a:r>
              <a:rPr lang="en-GB" sz="2500" dirty="0"/>
              <a:t>	</a:t>
            </a:r>
            <a:r>
              <a:rPr lang="en-GB" sz="2100" dirty="0"/>
              <a:t>			:	</a:t>
            </a:r>
            <a:r>
              <a:rPr lang="en-GB" sz="2500" dirty="0">
                <a:uFill>
                  <a:noFill/>
                </a:uFill>
                <a:hlinkClick r:id="rId10"/>
              </a:rPr>
              <a:t>1954</a:t>
            </a:r>
            <a:r>
              <a:rPr lang="en-GB" sz="2100" dirty="0"/>
              <a:t>			</a:t>
            </a:r>
            <a:r>
              <a:rPr lang="en-GB" sz="2500" b="1" dirty="0"/>
              <a:t>4254</a:t>
            </a:r>
            <a:endParaRPr sz="2500" b="1" dirty="0"/>
          </a:p>
          <a:p>
            <a:pPr marL="228600" lvl="0" indent="-294714" algn="l" rtl="0">
              <a:lnSpc>
                <a:spcPct val="140000"/>
              </a:lnSpc>
              <a:spcBef>
                <a:spcPts val="1000"/>
              </a:spcBef>
              <a:spcAft>
                <a:spcPts val="0"/>
              </a:spcAft>
              <a:buSzPct val="111750"/>
              <a:buChar char="•"/>
            </a:pPr>
            <a:r>
              <a:rPr lang="en-GB" sz="3400" dirty="0"/>
              <a:t>DELNET IPC </a:t>
            </a:r>
            <a:r>
              <a:rPr lang="en-GB" sz="3400" dirty="0" err="1"/>
              <a:t>Pharma</a:t>
            </a:r>
            <a:r>
              <a:rPr lang="en-GB" sz="2100" dirty="0"/>
              <a:t>				:	</a:t>
            </a:r>
            <a:r>
              <a:rPr lang="en-GB" sz="2500" dirty="0">
                <a:uFill>
                  <a:noFill/>
                </a:uFill>
                <a:hlinkClick r:id="rId11"/>
              </a:rPr>
              <a:t>388</a:t>
            </a:r>
            <a:r>
              <a:rPr lang="en-GB" sz="2100" dirty="0"/>
              <a:t>			</a:t>
            </a:r>
            <a:r>
              <a:rPr lang="en-GB" sz="2500" b="1" dirty="0"/>
              <a:t>527</a:t>
            </a:r>
            <a:endParaRPr sz="2500" b="1" dirty="0"/>
          </a:p>
          <a:p>
            <a:pPr marL="228600" lvl="0" indent="-294714" algn="l" rtl="0">
              <a:lnSpc>
                <a:spcPct val="140000"/>
              </a:lnSpc>
              <a:spcBef>
                <a:spcPts val="1000"/>
              </a:spcBef>
              <a:spcAft>
                <a:spcPts val="0"/>
              </a:spcAft>
              <a:buSzPct val="111750"/>
              <a:buChar char="•"/>
            </a:pPr>
            <a:r>
              <a:rPr lang="en-GB" sz="3400" dirty="0"/>
              <a:t>DELNET </a:t>
            </a:r>
            <a:r>
              <a:rPr lang="en-GB" sz="3400" dirty="0" err="1"/>
              <a:t>InfoTrac</a:t>
            </a:r>
            <a:r>
              <a:rPr lang="en-GB" sz="3400" dirty="0"/>
              <a:t> Architecture</a:t>
            </a:r>
            <a:r>
              <a:rPr lang="en-GB" sz="2100" dirty="0"/>
              <a:t>			:	</a:t>
            </a:r>
            <a:r>
              <a:rPr lang="en-GB" sz="2500" dirty="0">
                <a:uFill>
                  <a:noFill/>
                </a:uFill>
                <a:hlinkClick r:id="rId12"/>
              </a:rPr>
              <a:t>93</a:t>
            </a:r>
            <a:r>
              <a:rPr lang="en-GB" sz="2100" dirty="0"/>
              <a:t>			</a:t>
            </a:r>
            <a:r>
              <a:rPr lang="en-GB" sz="2500" b="1" dirty="0"/>
              <a:t>750</a:t>
            </a:r>
            <a:endParaRPr sz="2500" b="1" dirty="0"/>
          </a:p>
          <a:p>
            <a:pPr marL="228600" lvl="0" indent="-294714" algn="l" rtl="0">
              <a:lnSpc>
                <a:spcPct val="140000"/>
              </a:lnSpc>
              <a:spcBef>
                <a:spcPts val="1000"/>
              </a:spcBef>
              <a:spcAft>
                <a:spcPts val="0"/>
              </a:spcAft>
              <a:buSzPct val="111750"/>
              <a:buChar char="•"/>
            </a:pPr>
            <a:r>
              <a:rPr lang="en-GB" sz="3400" dirty="0"/>
              <a:t>PDS (Plagiarism Detection Software)	</a:t>
            </a:r>
            <a:r>
              <a:rPr lang="en-GB" sz="2100" dirty="0"/>
              <a:t>	:	</a:t>
            </a:r>
            <a:r>
              <a:rPr lang="en-GB" sz="2500" dirty="0">
                <a:uFill>
                  <a:noFill/>
                </a:uFill>
                <a:hlinkClick r:id="rId13"/>
              </a:rPr>
              <a:t>DrillBit</a:t>
            </a:r>
            <a:r>
              <a:rPr lang="en-GB" sz="2100" dirty="0">
                <a:uFill>
                  <a:noFill/>
                </a:uFill>
                <a:hlinkClick r:id="rId13"/>
              </a:rPr>
              <a:t>	</a:t>
            </a:r>
            <a:r>
              <a:rPr lang="en-GB" sz="2100" dirty="0"/>
              <a:t>	</a:t>
            </a:r>
            <a:r>
              <a:rPr lang="en-GB" sz="2500" b="1" dirty="0">
                <a:uFill>
                  <a:noFill/>
                </a:uFill>
                <a:hlinkClick r:id="rId13"/>
              </a:rPr>
              <a:t>DrillBit</a:t>
            </a:r>
            <a:r>
              <a:rPr lang="en-GB" sz="2500" dirty="0"/>
              <a:t>, </a:t>
            </a:r>
            <a:r>
              <a:rPr lang="en-GB" sz="2500" b="1" dirty="0" err="1">
                <a:uFill>
                  <a:noFill/>
                </a:uFill>
                <a:hlinkClick r:id="rId14"/>
              </a:rPr>
              <a:t>Turnitin</a:t>
            </a:r>
            <a:endParaRPr sz="2500" b="1" dirty="0"/>
          </a:p>
        </p:txBody>
      </p:sp>
      <p:cxnSp>
        <p:nvCxnSpPr>
          <p:cNvPr id="216" name="Google Shape;216;g331334b52ef_0_8"/>
          <p:cNvCxnSpPr/>
          <p:nvPr/>
        </p:nvCxnSpPr>
        <p:spPr>
          <a:xfrm>
            <a:off x="8866000" y="919450"/>
            <a:ext cx="72600" cy="5550300"/>
          </a:xfrm>
          <a:prstGeom prst="straightConnector1">
            <a:avLst/>
          </a:prstGeom>
          <a:noFill/>
          <a:ln w="28575" cap="flat" cmpd="sng">
            <a:solidFill>
              <a:schemeClr val="dk2"/>
            </a:solidFill>
            <a:prstDash val="solid"/>
            <a:round/>
            <a:headEnd type="none" w="med" len="med"/>
            <a:tailEnd type="none" w="med" len="med"/>
          </a:ln>
        </p:spPr>
      </p:cxnSp>
      <p:sp>
        <p:nvSpPr>
          <p:cNvPr id="217" name="Google Shape;217;g331334b52ef_0_8"/>
          <p:cNvSpPr txBox="1">
            <a:spLocks noGrp="1"/>
          </p:cNvSpPr>
          <p:nvPr>
            <p:ph type="sldNum" idx="12"/>
          </p:nvPr>
        </p:nvSpPr>
        <p:spPr>
          <a:xfrm>
            <a:off x="1502325" y="6432550"/>
            <a:ext cx="10003800" cy="365100"/>
          </a:xfrm>
          <a:prstGeom prst="rect">
            <a:avLst/>
          </a:prstGeom>
        </p:spPr>
        <p:txBody>
          <a:bodyPr spcFirstLastPara="1" wrap="square" lIns="91425" tIns="45700" rIns="91425" bIns="45700" anchor="ctr" anchorCtr="0">
            <a:noAutofit/>
          </a:bodyPr>
          <a:lstStyle/>
          <a:p>
            <a:pPr marL="0" lvl="0" indent="0" algn="just" rtl="0">
              <a:spcBef>
                <a:spcPts val="0"/>
              </a:spcBef>
              <a:spcAft>
                <a:spcPts val="0"/>
              </a:spcAft>
              <a:buNone/>
            </a:pPr>
            <a:r>
              <a:rPr lang="en-GB" dirty="0"/>
              <a:t>KRMU					Central Library					      </a:t>
            </a:r>
            <a:fld id="{00000000-1234-1234-1234-123412341234}" type="slidenum">
              <a:rPr lang="en-GB"/>
              <a:t>9</a:t>
            </a:fld>
            <a:endParaRPr dirty="0"/>
          </a:p>
        </p:txBody>
      </p:sp>
      <p:cxnSp>
        <p:nvCxnSpPr>
          <p:cNvPr id="218" name="Google Shape;218;g331334b52ef_0_8"/>
          <p:cNvCxnSpPr/>
          <p:nvPr/>
        </p:nvCxnSpPr>
        <p:spPr>
          <a:xfrm>
            <a:off x="1273725" y="6494800"/>
            <a:ext cx="10003800" cy="0"/>
          </a:xfrm>
          <a:prstGeom prst="straightConnector1">
            <a:avLst/>
          </a:prstGeom>
          <a:noFill/>
          <a:ln w="9525" cap="flat" cmpd="sng">
            <a:solidFill>
              <a:schemeClr val="dk2"/>
            </a:solidFill>
            <a:prstDash val="solid"/>
            <a:round/>
            <a:headEnd type="none" w="med" len="med"/>
            <a:tailEnd type="none" w="med" len="med"/>
          </a:ln>
        </p:spPr>
      </p:cxnSp>
      <p:sp>
        <p:nvSpPr>
          <p:cNvPr id="219" name="Google Shape;219;g331334b52ef_0_8"/>
          <p:cNvSpPr txBox="1"/>
          <p:nvPr/>
        </p:nvSpPr>
        <p:spPr>
          <a:xfrm>
            <a:off x="1355270" y="212725"/>
            <a:ext cx="9998400" cy="624000"/>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l" rtl="0">
              <a:lnSpc>
                <a:spcPct val="90000"/>
              </a:lnSpc>
              <a:spcBef>
                <a:spcPts val="1000"/>
              </a:spcBef>
              <a:spcAft>
                <a:spcPts val="0"/>
              </a:spcAft>
              <a:buClr>
                <a:schemeClr val="dk1"/>
              </a:buClr>
              <a:buSzPts val="4400"/>
              <a:buFont typeface="Calibri"/>
              <a:buNone/>
            </a:pPr>
            <a:r>
              <a:rPr lang="en-GB" sz="3600" b="1" dirty="0">
                <a:latin typeface="Calibri"/>
                <a:ea typeface="Calibri"/>
                <a:cs typeface="Calibri"/>
                <a:sym typeface="Calibri"/>
              </a:rPr>
              <a:t>Library Digital </a:t>
            </a:r>
            <a:r>
              <a:rPr lang="en-GB" sz="3600" b="1" dirty="0">
                <a:solidFill>
                  <a:schemeClr val="dk1"/>
                </a:solidFill>
                <a:latin typeface="Calibri"/>
                <a:ea typeface="Calibri"/>
                <a:cs typeface="Calibri"/>
                <a:sym typeface="Calibri"/>
              </a:rPr>
              <a:t>Resources								</a:t>
            </a:r>
            <a:r>
              <a:rPr lang="en-GB" sz="600" b="1" dirty="0">
                <a:solidFill>
                  <a:schemeClr val="dk1"/>
                </a:solidFill>
                <a:latin typeface="Calibri"/>
                <a:ea typeface="Calibri"/>
                <a:cs typeface="Calibri"/>
                <a:sym typeface="Calibri"/>
              </a:rPr>
              <a:t>E-J</a:t>
            </a:r>
            <a:r>
              <a:rPr lang="en-GB" sz="3600" b="1" dirty="0">
                <a:solidFill>
                  <a:schemeClr val="dk1"/>
                </a:solidFill>
                <a:latin typeface="Calibri"/>
                <a:ea typeface="Calibri"/>
                <a:cs typeface="Calibri"/>
                <a:sym typeface="Calibri"/>
              </a:rPr>
              <a:t> </a:t>
            </a:r>
            <a:r>
              <a:rPr lang="en-GB" sz="800" b="1" dirty="0">
                <a:solidFill>
                  <a:schemeClr val="dk1"/>
                </a:solidFill>
                <a:latin typeface="Calibri"/>
                <a:ea typeface="Calibri"/>
                <a:cs typeface="Calibri"/>
                <a:sym typeface="Calibri"/>
              </a:rPr>
              <a:t>48872</a:t>
            </a:r>
            <a:endParaRPr sz="3600" b="1" dirty="0">
              <a:solidFill>
                <a:schemeClr val="dk1"/>
              </a:solidFill>
              <a:latin typeface="Calibri"/>
              <a:ea typeface="Calibri"/>
              <a:cs typeface="Calibri"/>
              <a:sym typeface="Calibri"/>
            </a:endParaRPr>
          </a:p>
        </p:txBody>
      </p:sp>
      <p:pic>
        <p:nvPicPr>
          <p:cNvPr id="220" name="Google Shape;220;g331334b52ef_0_8"/>
          <p:cNvPicPr preferRelativeResize="0"/>
          <p:nvPr/>
        </p:nvPicPr>
        <p:blipFill rotWithShape="1">
          <a:blip r:embed="rId15">
            <a:alphaModFix/>
          </a:blip>
          <a:srcRect/>
          <a:stretch/>
        </p:blipFill>
        <p:spPr>
          <a:xfrm>
            <a:off x="8237965" y="136408"/>
            <a:ext cx="3776942" cy="542936"/>
          </a:xfrm>
          <a:prstGeom prst="rect">
            <a:avLst/>
          </a:prstGeom>
          <a:noFill/>
          <a:ln>
            <a:noFill/>
          </a:ln>
        </p:spPr>
      </p:pic>
      <p:cxnSp>
        <p:nvCxnSpPr>
          <p:cNvPr id="221" name="Google Shape;221;g331334b52ef_0_8"/>
          <p:cNvCxnSpPr/>
          <p:nvPr/>
        </p:nvCxnSpPr>
        <p:spPr>
          <a:xfrm>
            <a:off x="982436" y="796837"/>
            <a:ext cx="10921200" cy="0"/>
          </a:xfrm>
          <a:prstGeom prst="straightConnector1">
            <a:avLst/>
          </a:prstGeom>
          <a:noFill/>
          <a:ln w="25400" cap="flat" cmpd="sng">
            <a:solidFill>
              <a:srgbClr val="0060AA"/>
            </a:solidFill>
            <a:prstDash val="solid"/>
            <a:miter lim="800000"/>
            <a:headEnd type="none" w="sm" len="sm"/>
            <a:tailEnd type="none" w="sm" len="sm"/>
          </a:ln>
        </p:spPr>
      </p:cxnSp>
      <p:sp>
        <p:nvSpPr>
          <p:cNvPr id="222" name="Google Shape;222;g331334b52ef_0_8"/>
          <p:cNvSpPr/>
          <p:nvPr/>
        </p:nvSpPr>
        <p:spPr>
          <a:xfrm>
            <a:off x="979140" y="472801"/>
            <a:ext cx="251400" cy="324000"/>
          </a:xfrm>
          <a:prstGeom prst="rect">
            <a:avLst/>
          </a:prstGeom>
          <a:solidFill>
            <a:srgbClr val="E3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925</Words>
  <Application>Microsoft Office PowerPoint</Application>
  <PresentationFormat>Widescreen</PresentationFormat>
  <Paragraphs>348</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Library Infrastructure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Membership of National Bodies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Books Exhibitions 07.04.2025  15.01.2024 20.02.2023 Workshops 22.03.2025  Workshop on Role and Importance of Academic Integrity and Research Ethics 26.03.2025  Workshop on Role and Importance of Academic Integrity and Research Ethics 05.03.2025  DELNET IPC &amp; Infotrac Architecture 26.02.2025  IEEE CSDL 06.02.2025  SCC Online  09.03.2024  Workshop on Role and Importance of Academic Integrity and Research Ethics 24.04.2023  Workshop on Legal database: SCC online 03.04.2023  Workshop on Legal Database: Manupatra FDP  12.08.2024 - 13.08.2024 FDP on Course Structure, Course Code, Handbook Data Mapping  </vt:lpstr>
      <vt:lpstr>PowerPoint Presentation</vt:lpstr>
      <vt:lpstr>Books Exhibition</vt:lpstr>
      <vt:lpstr>Books Exhibition</vt:lpstr>
      <vt:lpstr>Vice Chancellor  DR. Ankush Mittal, University Librarian Dr. Helaluddin, Dr. Joginder Singh Yadav (Dean SOAS),  with Prof. Mehrajuddin Mir (Prof. Motilal Chair) Ex- Vice Chancellor, Central University of Kashmir </vt:lpstr>
      <vt:lpstr>Workshop on Academic Integrity &amp; Research Ethics</vt:lpstr>
      <vt:lpstr>PowerPoint Presentation</vt:lpstr>
      <vt:lpstr>PowerPoint Presentation</vt:lpstr>
      <vt:lpstr>PowerPoint Presentation</vt:lpstr>
      <vt:lpstr>Workshop on Legal database: Manupatra</vt:lpstr>
      <vt:lpstr>Manupatra Resource person Mr. J.B. Singh with Library team</vt:lpstr>
      <vt:lpstr>Workshop on Legal database: SCC online</vt:lpstr>
      <vt:lpstr>Workshop on Legal database: SCC online</vt:lpstr>
      <vt:lpstr>Workshop on Academic Integrity &amp; Research Ethics</vt:lpstr>
      <vt:lpstr>Workshop on Academic Integrity &amp; Research Ethics</vt:lpstr>
      <vt:lpstr>FDP Programme: The Library has organised a two day FDP programme in the Digital Library Section for our faculty members.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Saiyam Gupta</dc:creator>
  <cp:lastModifiedBy>LIBRARIAN PC</cp:lastModifiedBy>
  <cp:revision>24</cp:revision>
  <dcterms:created xsi:type="dcterms:W3CDTF">2024-10-30T13:44:30Z</dcterms:created>
  <dcterms:modified xsi:type="dcterms:W3CDTF">2025-06-16T04:04:26Z</dcterms:modified>
</cp:coreProperties>
</file>