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3733" r:id="rId3"/>
    <p:sldId id="4073" r:id="rId4"/>
    <p:sldId id="3984" r:id="rId5"/>
    <p:sldId id="3938" r:id="rId6"/>
    <p:sldId id="4080" r:id="rId7"/>
    <p:sldId id="3945" r:id="rId8"/>
    <p:sldId id="4074" r:id="rId9"/>
    <p:sldId id="4075" r:id="rId10"/>
    <p:sldId id="4087" r:id="rId11"/>
    <p:sldId id="4088" r:id="rId12"/>
    <p:sldId id="4089" r:id="rId13"/>
    <p:sldId id="4101" r:id="rId14"/>
    <p:sldId id="4099" r:id="rId15"/>
    <p:sldId id="4100" r:id="rId16"/>
    <p:sldId id="259" r:id="rId17"/>
    <p:sldId id="3929" r:id="rId18"/>
    <p:sldId id="4090" r:id="rId19"/>
    <p:sldId id="4091" r:id="rId20"/>
    <p:sldId id="4092" r:id="rId21"/>
    <p:sldId id="4096" r:id="rId22"/>
    <p:sldId id="4093" r:id="rId23"/>
    <p:sldId id="4094" r:id="rId24"/>
    <p:sldId id="4095" r:id="rId25"/>
    <p:sldId id="3958" r:id="rId26"/>
    <p:sldId id="3950" r:id="rId27"/>
    <p:sldId id="793" r:id="rId28"/>
    <p:sldId id="3898" r:id="rId29"/>
    <p:sldId id="3949" r:id="rId30"/>
    <p:sldId id="3940" r:id="rId31"/>
    <p:sldId id="3793" r:id="rId32"/>
    <p:sldId id="4097" r:id="rId33"/>
    <p:sldId id="4102" r:id="rId34"/>
    <p:sldId id="794" r:id="rId35"/>
    <p:sldId id="4071" r:id="rId36"/>
    <p:sldId id="4072" r:id="rId37"/>
    <p:sldId id="4070" r:id="rId38"/>
    <p:sldId id="4078" r:id="rId39"/>
    <p:sldId id="792"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p:cViewPr varScale="1">
        <p:scale>
          <a:sx n="105" d="100"/>
          <a:sy n="105" d="100"/>
        </p:scale>
        <p:origin x="177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297BF-9BDB-4625-A3E1-70AC82CAF39B}"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US"/>
        </a:p>
      </dgm:t>
    </dgm:pt>
    <dgm:pt modelId="{C1B4F17F-FE04-4578-B771-C99A3765FA45}">
      <dgm:prSet phldrT="[Text]" custT="1"/>
      <dgm:spPr/>
      <dgm:t>
        <a:bodyPr/>
        <a:lstStyle/>
        <a:p>
          <a:pPr marL="0" lvl="0" algn="ctr" defTabSz="711200">
            <a:lnSpc>
              <a:spcPct val="100000"/>
            </a:lnSpc>
            <a:spcBef>
              <a:spcPct val="0"/>
            </a:spcBef>
            <a:spcAft>
              <a:spcPct val="35000"/>
            </a:spcAft>
            <a:buNone/>
          </a:pPr>
          <a:r>
            <a:rPr lang="en-US" sz="1200" b="1" kern="1200" dirty="0">
              <a:latin typeface="Aptos" panose="02110004020202020204"/>
              <a:ea typeface="+mn-ea"/>
              <a:cs typeface="+mn-cs"/>
            </a:rPr>
            <a:t>(Registrar)</a:t>
          </a:r>
        </a:p>
      </dgm:t>
    </dgm:pt>
    <dgm:pt modelId="{A55B7226-8433-4426-A66C-8FABB3D44F88}" type="parTrans" cxnId="{74EFD234-2A0B-484E-A6C6-24189D7C0131}">
      <dgm:prSet/>
      <dgm:spPr/>
      <dgm:t>
        <a:bodyPr/>
        <a:lstStyle/>
        <a:p>
          <a:endParaRPr lang="en-US"/>
        </a:p>
      </dgm:t>
    </dgm:pt>
    <dgm:pt modelId="{CA694757-896B-4427-8B41-CE5E8B315F34}" type="sibTrans" cxnId="{74EFD234-2A0B-484E-A6C6-24189D7C0131}">
      <dgm:prSet/>
      <dgm:spPr/>
      <dgm:t>
        <a:bodyPr/>
        <a:lstStyle/>
        <a:p>
          <a:endParaRPr lang="en-US"/>
        </a:p>
      </dgm:t>
    </dgm:pt>
    <dgm:pt modelId="{D7DBB0A1-C1BD-4016-A095-2679E320C3FC}">
      <dgm:prSet phldrT="[Text]" custT="1"/>
      <dgm:spPr/>
      <dgm:t>
        <a:bodyPr/>
        <a:lstStyle/>
        <a:p>
          <a:pPr marL="0" lvl="0" algn="ctr" defTabSz="711200">
            <a:lnSpc>
              <a:spcPct val="100000"/>
            </a:lnSpc>
            <a:spcBef>
              <a:spcPct val="0"/>
            </a:spcBef>
            <a:spcAft>
              <a:spcPct val="35000"/>
            </a:spcAft>
            <a:buNone/>
          </a:pPr>
          <a:r>
            <a:rPr lang="en-US" sz="1200" b="1" kern="1200">
              <a:latin typeface="Aptos" panose="02110004020202020204"/>
              <a:ea typeface="+mn-ea"/>
              <a:cs typeface="+mn-cs"/>
            </a:rPr>
            <a:t>Deputy Registrar</a:t>
          </a:r>
          <a:endParaRPr lang="en-US" sz="1200" b="1" kern="1200" dirty="0">
            <a:latin typeface="Aptos" panose="02110004020202020204"/>
            <a:ea typeface="+mn-ea"/>
            <a:cs typeface="+mn-cs"/>
          </a:endParaRPr>
        </a:p>
      </dgm:t>
    </dgm:pt>
    <dgm:pt modelId="{8E583FD9-2702-4127-B25E-339D44A46712}" type="parTrans" cxnId="{71646C6D-DFEB-4F46-B3B8-75C2B0FB1BFF}">
      <dgm:prSet/>
      <dgm:spPr/>
      <dgm:t>
        <a:bodyPr/>
        <a:lstStyle/>
        <a:p>
          <a:endParaRPr lang="en-US"/>
        </a:p>
      </dgm:t>
    </dgm:pt>
    <dgm:pt modelId="{EFC7BB58-2691-4D06-BF0F-64FC04F17A18}" type="sibTrans" cxnId="{71646C6D-DFEB-4F46-B3B8-75C2B0FB1BFF}">
      <dgm:prSet/>
      <dgm:spPr/>
      <dgm:t>
        <a:bodyPr/>
        <a:lstStyle/>
        <a:p>
          <a:endParaRPr lang="en-US"/>
        </a:p>
      </dgm:t>
    </dgm:pt>
    <dgm:pt modelId="{A8CCC46F-577A-439E-9FA8-A6F6AAB33ED2}">
      <dgm:prSet custT="1"/>
      <dgm:spPr/>
      <dgm:t>
        <a:bodyPr/>
        <a:lstStyle/>
        <a:p>
          <a:pPr marL="0" lvl="0" algn="ctr" defTabSz="711200">
            <a:lnSpc>
              <a:spcPct val="100000"/>
            </a:lnSpc>
            <a:spcBef>
              <a:spcPct val="0"/>
            </a:spcBef>
            <a:spcAft>
              <a:spcPct val="35000"/>
            </a:spcAft>
            <a:buFont typeface="Arial" panose="020B0604020202020204" pitchFamily="34" charset="0"/>
            <a:buChar char="•"/>
          </a:pPr>
          <a:r>
            <a:rPr lang="en-US" sz="1200" b="1" kern="1200">
              <a:latin typeface="Aptos" panose="02110004020202020204"/>
              <a:ea typeface="+mn-ea"/>
              <a:cs typeface="+mn-cs"/>
            </a:rPr>
            <a:t>UGC</a:t>
          </a:r>
          <a:endParaRPr lang="en-US" sz="1200" b="1" kern="1200" dirty="0">
            <a:latin typeface="Aptos" panose="02110004020202020204"/>
            <a:ea typeface="+mn-ea"/>
            <a:cs typeface="+mn-cs"/>
          </a:endParaRPr>
        </a:p>
      </dgm:t>
    </dgm:pt>
    <dgm:pt modelId="{6FE8F985-0CBD-43ED-806F-63E4A44D4BEA}" type="parTrans" cxnId="{C824089E-45D5-48D5-A6BA-090EA17FCFBF}">
      <dgm:prSet/>
      <dgm:spPr/>
      <dgm:t>
        <a:bodyPr/>
        <a:lstStyle/>
        <a:p>
          <a:endParaRPr lang="en-US"/>
        </a:p>
      </dgm:t>
    </dgm:pt>
    <dgm:pt modelId="{EB910013-2CFD-4DFE-8ED1-E2FEA7C32FC8}" type="sibTrans" cxnId="{C824089E-45D5-48D5-A6BA-090EA17FCFBF}">
      <dgm:prSet/>
      <dgm:spPr/>
      <dgm:t>
        <a:bodyPr/>
        <a:lstStyle/>
        <a:p>
          <a:endParaRPr lang="en-US"/>
        </a:p>
      </dgm:t>
    </dgm:pt>
    <dgm:pt modelId="{966D5490-1B9C-4233-861C-4A19C5A71632}">
      <dgm:prSet custT="1"/>
      <dgm:spPr/>
      <dgm:t>
        <a:bodyPr/>
        <a:lstStyle/>
        <a:p>
          <a:pPr marL="0" lvl="0" algn="ctr" defTabSz="711200">
            <a:lnSpc>
              <a:spcPct val="100000"/>
            </a:lnSpc>
            <a:spcBef>
              <a:spcPct val="0"/>
            </a:spcBef>
            <a:spcAft>
              <a:spcPct val="35000"/>
            </a:spcAft>
            <a:buNone/>
          </a:pPr>
          <a:r>
            <a:rPr lang="en-US" sz="1200" b="1" kern="1200">
              <a:latin typeface="Aptos" panose="02110004020202020204"/>
              <a:ea typeface="+mn-ea"/>
              <a:cs typeface="+mn-cs"/>
            </a:rPr>
            <a:t>MOE (Govt. of India)</a:t>
          </a:r>
          <a:endParaRPr lang="en-US" sz="1200" b="1" kern="1200" dirty="0">
            <a:latin typeface="Aptos" panose="02110004020202020204"/>
            <a:ea typeface="+mn-ea"/>
            <a:cs typeface="+mn-cs"/>
          </a:endParaRPr>
        </a:p>
      </dgm:t>
    </dgm:pt>
    <dgm:pt modelId="{B13F6432-9965-4D00-88E5-7B94CD5C6F33}" type="parTrans" cxnId="{55C080BC-1520-4CF8-8C91-CCFFEB7FD038}">
      <dgm:prSet/>
      <dgm:spPr/>
      <dgm:t>
        <a:bodyPr/>
        <a:lstStyle/>
        <a:p>
          <a:endParaRPr lang="en-US"/>
        </a:p>
      </dgm:t>
    </dgm:pt>
    <dgm:pt modelId="{8E84D259-FE4D-4BE8-8346-60A0E50FA6AA}" type="sibTrans" cxnId="{55C080BC-1520-4CF8-8C91-CCFFEB7FD038}">
      <dgm:prSet/>
      <dgm:spPr/>
      <dgm:t>
        <a:bodyPr/>
        <a:lstStyle/>
        <a:p>
          <a:endParaRPr lang="en-US"/>
        </a:p>
      </dgm:t>
    </dgm:pt>
    <dgm:pt modelId="{EF93BD8E-F0FF-4952-90CC-CE3EB6BDC424}">
      <dgm:prSet custT="1"/>
      <dgm:spPr/>
      <dgm:t>
        <a:bodyPr/>
        <a:lstStyle/>
        <a:p>
          <a:pPr marL="0" lvl="0" algn="ctr" defTabSz="711200">
            <a:lnSpc>
              <a:spcPct val="100000"/>
            </a:lnSpc>
            <a:spcBef>
              <a:spcPct val="0"/>
            </a:spcBef>
            <a:spcAft>
              <a:spcPct val="35000"/>
            </a:spcAft>
            <a:buNone/>
          </a:pPr>
          <a:r>
            <a:rPr lang="en-US" sz="1200" b="1" kern="1200">
              <a:latin typeface="Aptos" panose="02110004020202020204"/>
              <a:ea typeface="+mn-ea"/>
              <a:cs typeface="+mn-cs"/>
            </a:rPr>
            <a:t>DHE (Govt. of Haryana)</a:t>
          </a:r>
          <a:endParaRPr lang="en-US" sz="1200" b="1" kern="1200" dirty="0">
            <a:latin typeface="Aptos" panose="02110004020202020204"/>
            <a:ea typeface="+mn-ea"/>
            <a:cs typeface="+mn-cs"/>
          </a:endParaRPr>
        </a:p>
      </dgm:t>
    </dgm:pt>
    <dgm:pt modelId="{BC39EDB6-BCFF-43AB-A2D0-200498C7F54A}" type="parTrans" cxnId="{C358194E-93B3-411A-983B-D47171F16F07}">
      <dgm:prSet/>
      <dgm:spPr/>
      <dgm:t>
        <a:bodyPr/>
        <a:lstStyle/>
        <a:p>
          <a:endParaRPr lang="en-US"/>
        </a:p>
      </dgm:t>
    </dgm:pt>
    <dgm:pt modelId="{14E1A191-46AF-451C-8892-37D0B58BC880}" type="sibTrans" cxnId="{C358194E-93B3-411A-983B-D47171F16F07}">
      <dgm:prSet/>
      <dgm:spPr/>
      <dgm:t>
        <a:bodyPr/>
        <a:lstStyle/>
        <a:p>
          <a:endParaRPr lang="en-US"/>
        </a:p>
      </dgm:t>
    </dgm:pt>
    <dgm:pt modelId="{2B333D85-B803-4150-A2D9-00EDDF2E5F95}">
      <dgm:prSet custT="1"/>
      <dgm:spPr/>
      <dgm: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PCI</a:t>
          </a:r>
          <a:endParaRPr lang="en-US" sz="1200" b="1" kern="1200" dirty="0">
            <a:latin typeface="Aptos" panose="02110004020202020204"/>
            <a:ea typeface="+mn-ea"/>
            <a:cs typeface="+mn-cs"/>
          </a:endParaRPr>
        </a:p>
      </dgm:t>
    </dgm:pt>
    <dgm:pt modelId="{CB3D87CB-E2A8-4598-8CDB-3A9F5A644984}" type="parTrans" cxnId="{C9C417F3-D6D9-4107-B472-BC5C046563B5}">
      <dgm:prSet/>
      <dgm:spPr/>
      <dgm:t>
        <a:bodyPr/>
        <a:lstStyle/>
        <a:p>
          <a:endParaRPr lang="en-US"/>
        </a:p>
      </dgm:t>
    </dgm:pt>
    <dgm:pt modelId="{6443DDEF-B04B-4575-8B7B-B84E5B54E9DF}" type="sibTrans" cxnId="{C9C417F3-D6D9-4107-B472-BC5C046563B5}">
      <dgm:prSet/>
      <dgm:spPr/>
      <dgm:t>
        <a:bodyPr/>
        <a:lstStyle/>
        <a:p>
          <a:endParaRPr lang="en-US"/>
        </a:p>
      </dgm:t>
    </dgm:pt>
    <dgm:pt modelId="{B1127362-1A24-4F52-A7E1-2930982DCEE1}">
      <dgm:prSet custT="1"/>
      <dgm:spPr/>
      <dgm: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COA</a:t>
          </a:r>
          <a:endParaRPr lang="en-US" sz="1200" b="1" kern="1200" dirty="0">
            <a:latin typeface="Aptos" panose="02110004020202020204"/>
            <a:ea typeface="+mn-ea"/>
            <a:cs typeface="+mn-cs"/>
          </a:endParaRPr>
        </a:p>
      </dgm:t>
    </dgm:pt>
    <dgm:pt modelId="{20A36D65-4981-4028-B1E9-3CE5B9BCC9F4}" type="parTrans" cxnId="{2BF0EF35-077A-4B6F-8540-5A276CD34CCD}">
      <dgm:prSet/>
      <dgm:spPr/>
      <dgm:t>
        <a:bodyPr/>
        <a:lstStyle/>
        <a:p>
          <a:endParaRPr lang="en-US"/>
        </a:p>
      </dgm:t>
    </dgm:pt>
    <dgm:pt modelId="{A6CB50F3-21B4-4FE2-AAAD-28FB8EABF02C}" type="sibTrans" cxnId="{2BF0EF35-077A-4B6F-8540-5A276CD34CCD}">
      <dgm:prSet/>
      <dgm:spPr/>
      <dgm:t>
        <a:bodyPr/>
        <a:lstStyle/>
        <a:p>
          <a:endParaRPr lang="en-US"/>
        </a:p>
      </dgm:t>
    </dgm:pt>
    <dgm:pt modelId="{CF1C75BE-8315-4AE0-A977-69AC67E61993}">
      <dgm:prSet custT="1"/>
      <dgm:spPr/>
      <dgm:t>
        <a:bodyPr/>
        <a:lstStyle/>
        <a:p>
          <a:r>
            <a:rPr lang="en-US" sz="1200" b="1" kern="1200">
              <a:latin typeface="Aptos" panose="02110004020202020204"/>
              <a:ea typeface="+mn-ea"/>
              <a:cs typeface="+mn-cs"/>
            </a:rPr>
            <a:t>NCTE</a:t>
          </a:r>
          <a:endParaRPr lang="en-US" sz="1200" b="1" kern="1200" dirty="0">
            <a:latin typeface="Aptos" panose="02110004020202020204"/>
            <a:ea typeface="+mn-ea"/>
            <a:cs typeface="+mn-cs"/>
          </a:endParaRPr>
        </a:p>
      </dgm:t>
    </dgm:pt>
    <dgm:pt modelId="{154AD50E-58BB-42E5-A356-809461118B27}" type="parTrans" cxnId="{98177C6E-DE7D-4FF3-88B2-673A5C231903}">
      <dgm:prSet/>
      <dgm:spPr/>
      <dgm:t>
        <a:bodyPr/>
        <a:lstStyle/>
        <a:p>
          <a:endParaRPr lang="en-US"/>
        </a:p>
      </dgm:t>
    </dgm:pt>
    <dgm:pt modelId="{0CA78B74-D81A-4F81-9AC8-4C400AFDA384}" type="sibTrans" cxnId="{98177C6E-DE7D-4FF3-88B2-673A5C231903}">
      <dgm:prSet/>
      <dgm:spPr/>
      <dgm:t>
        <a:bodyPr/>
        <a:lstStyle/>
        <a:p>
          <a:endParaRPr lang="en-US"/>
        </a:p>
      </dgm:t>
    </dgm:pt>
    <dgm:pt modelId="{2399EEFE-A2F0-4006-B0BE-1E09D2C4DF09}">
      <dgm:prSet custT="1"/>
      <dgm:spPr/>
      <dgm: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AICTE</a:t>
          </a:r>
          <a:endParaRPr lang="en-US" sz="1200" b="1" kern="1200" dirty="0">
            <a:latin typeface="Aptos" panose="02110004020202020204"/>
            <a:ea typeface="+mn-ea"/>
            <a:cs typeface="+mn-cs"/>
          </a:endParaRPr>
        </a:p>
      </dgm:t>
    </dgm:pt>
    <dgm:pt modelId="{8826464E-825D-4A61-9ACA-FBA1A05313BF}" type="parTrans" cxnId="{DDE07166-1F63-47D9-A06A-A0BE7F889BF0}">
      <dgm:prSet/>
      <dgm:spPr/>
      <dgm:t>
        <a:bodyPr/>
        <a:lstStyle/>
        <a:p>
          <a:endParaRPr lang="en-US"/>
        </a:p>
      </dgm:t>
    </dgm:pt>
    <dgm:pt modelId="{74D4D5E0-7F0C-497F-A2D5-CD0D259549AE}" type="sibTrans" cxnId="{DDE07166-1F63-47D9-A06A-A0BE7F889BF0}">
      <dgm:prSet/>
      <dgm:spPr/>
      <dgm:t>
        <a:bodyPr/>
        <a:lstStyle/>
        <a:p>
          <a:endParaRPr lang="en-US"/>
        </a:p>
      </dgm:t>
    </dgm:pt>
    <dgm:pt modelId="{43201C69-8AE2-42E9-960B-816EF1843867}">
      <dgm:prSet custT="1"/>
      <dgm:spPr/>
      <dgm: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HSCP</a:t>
          </a:r>
          <a:endParaRPr lang="en-US" sz="1200" b="1" kern="1200" dirty="0">
            <a:latin typeface="Aptos" panose="02110004020202020204"/>
            <a:ea typeface="+mn-ea"/>
            <a:cs typeface="+mn-cs"/>
          </a:endParaRPr>
        </a:p>
      </dgm:t>
    </dgm:pt>
    <dgm:pt modelId="{30803EF7-8A24-455C-8ABF-D0B7D69328EB}" type="parTrans" cxnId="{63F632A4-4EB5-4E89-B751-42B68BE699F0}">
      <dgm:prSet/>
      <dgm:spPr/>
      <dgm:t>
        <a:bodyPr/>
        <a:lstStyle/>
        <a:p>
          <a:endParaRPr lang="en-US"/>
        </a:p>
      </dgm:t>
    </dgm:pt>
    <dgm:pt modelId="{E80BB303-4643-46B8-8D2C-63BFBD74E535}" type="sibTrans" cxnId="{63F632A4-4EB5-4E89-B751-42B68BE699F0}">
      <dgm:prSet/>
      <dgm:spPr/>
      <dgm:t>
        <a:bodyPr/>
        <a:lstStyle/>
        <a:p>
          <a:endParaRPr lang="en-US"/>
        </a:p>
      </dgm:t>
    </dgm:pt>
    <dgm:pt modelId="{C008575F-B2E7-44B2-846A-C40941BA49C4}">
      <dgm:prSet custT="1"/>
      <dgm:spPr/>
      <dgm: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ICAR</a:t>
          </a:r>
          <a:endParaRPr lang="en-US" sz="1200" b="1" kern="1200" dirty="0">
            <a:latin typeface="Aptos" panose="02110004020202020204"/>
            <a:ea typeface="+mn-ea"/>
            <a:cs typeface="+mn-cs"/>
          </a:endParaRPr>
        </a:p>
      </dgm:t>
    </dgm:pt>
    <dgm:pt modelId="{EF82AA6E-FCE3-47E0-BBA7-717793DDC4E3}" type="parTrans" cxnId="{C3E678F5-5E63-4467-AD61-364E572484FA}">
      <dgm:prSet/>
      <dgm:spPr/>
      <dgm:t>
        <a:bodyPr/>
        <a:lstStyle/>
        <a:p>
          <a:endParaRPr lang="en-US"/>
        </a:p>
      </dgm:t>
    </dgm:pt>
    <dgm:pt modelId="{EB5ACFBF-E0B4-43F3-AE4F-B347430A4009}" type="sibTrans" cxnId="{C3E678F5-5E63-4467-AD61-364E572484FA}">
      <dgm:prSet/>
      <dgm:spPr/>
      <dgm:t>
        <a:bodyPr/>
        <a:lstStyle/>
        <a:p>
          <a:endParaRPr lang="en-US"/>
        </a:p>
      </dgm:t>
    </dgm:pt>
    <dgm:pt modelId="{17B330D8-F4EF-4026-8526-B36572326309}">
      <dgm:prSet custT="1"/>
      <dgm:spPr/>
      <dgm:t>
        <a:bodyPr/>
        <a:lstStyle/>
        <a:p>
          <a:pPr marL="0" lvl="0" indent="0" algn="ctr" defTabSz="711200">
            <a:lnSpc>
              <a:spcPct val="100000"/>
            </a:lnSpc>
            <a:spcBef>
              <a:spcPct val="0"/>
            </a:spcBef>
            <a:spcAft>
              <a:spcPct val="35000"/>
            </a:spcAft>
            <a:buFont typeface="Arial" panose="020B0604020202020204" pitchFamily="34" charset="0"/>
            <a:buChar char="•"/>
          </a:pPr>
          <a:r>
            <a:rPr lang="en-US" sz="1200" b="1" kern="1200">
              <a:latin typeface="Aptos" panose="02110004020202020204"/>
              <a:ea typeface="+mn-ea"/>
              <a:cs typeface="+mn-cs"/>
            </a:rPr>
            <a:t>BCI</a:t>
          </a:r>
          <a:endParaRPr lang="en-US" sz="1200" b="1" kern="1200" dirty="0">
            <a:latin typeface="Aptos" panose="02110004020202020204"/>
            <a:ea typeface="+mn-ea"/>
            <a:cs typeface="+mn-cs"/>
          </a:endParaRPr>
        </a:p>
      </dgm:t>
    </dgm:pt>
    <dgm:pt modelId="{33864C3F-CC59-44EB-807A-9D1B40071D2D}" type="sibTrans" cxnId="{382E0F7A-E254-49E0-8E74-9AD34C4ED052}">
      <dgm:prSet/>
      <dgm:spPr/>
      <dgm:t>
        <a:bodyPr/>
        <a:lstStyle/>
        <a:p>
          <a:endParaRPr lang="en-US"/>
        </a:p>
      </dgm:t>
    </dgm:pt>
    <dgm:pt modelId="{37364832-E8E2-4C0C-95F5-5B0D63AFAC67}" type="parTrans" cxnId="{382E0F7A-E254-49E0-8E74-9AD34C4ED052}">
      <dgm:prSet/>
      <dgm:spPr/>
      <dgm:t>
        <a:bodyPr/>
        <a:lstStyle/>
        <a:p>
          <a:endParaRPr lang="en-US"/>
        </a:p>
      </dgm:t>
    </dgm:pt>
    <dgm:pt modelId="{E2393553-C5A5-4427-8A2C-CD34BE03A93F}">
      <dgm:prSet custT="1"/>
      <dgm:spPr/>
      <dgm:t>
        <a:bodyPr/>
        <a:lstStyle/>
        <a:p>
          <a:pPr marL="0" lvl="0" indent="0" algn="ctr" defTabSz="711200">
            <a:lnSpc>
              <a:spcPct val="90000"/>
            </a:lnSpc>
            <a:spcBef>
              <a:spcPct val="0"/>
            </a:spcBef>
            <a:spcAft>
              <a:spcPct val="35000"/>
            </a:spcAft>
            <a:buNone/>
          </a:pPr>
          <a:r>
            <a:rPr lang="en-US" sz="1600" b="1" kern="1200" dirty="0">
              <a:solidFill>
                <a:schemeClr val="tx1"/>
              </a:solidFill>
              <a:latin typeface="Aptos" panose="02110004020202020204"/>
              <a:ea typeface="+mn-ea"/>
              <a:cs typeface="+mn-cs"/>
            </a:rPr>
            <a:t>Compliance of Regulatory Bodies</a:t>
          </a:r>
        </a:p>
      </dgm:t>
    </dgm:pt>
    <dgm:pt modelId="{6003B046-430F-47A5-98F4-F604101AD577}" type="parTrans" cxnId="{D6CBCCA6-6815-4F67-A734-69EDA2B37070}">
      <dgm:prSet/>
      <dgm:spPr/>
      <dgm:t>
        <a:bodyPr/>
        <a:lstStyle/>
        <a:p>
          <a:endParaRPr lang="en-IN"/>
        </a:p>
      </dgm:t>
    </dgm:pt>
    <dgm:pt modelId="{C4D7A60C-67A4-411B-8FED-E06A66F25634}" type="sibTrans" cxnId="{D6CBCCA6-6815-4F67-A734-69EDA2B37070}">
      <dgm:prSet/>
      <dgm:spPr/>
      <dgm:t>
        <a:bodyPr/>
        <a:lstStyle/>
        <a:p>
          <a:endParaRPr lang="en-IN"/>
        </a:p>
      </dgm:t>
    </dgm:pt>
    <dgm:pt modelId="{7607498E-A90D-4867-B16E-DB794C05DB2F}" type="pres">
      <dgm:prSet presAssocID="{B07297BF-9BDB-4625-A3E1-70AC82CAF39B}" presName="hierChild1" presStyleCnt="0">
        <dgm:presLayoutVars>
          <dgm:orgChart val="1"/>
          <dgm:chPref val="1"/>
          <dgm:dir/>
          <dgm:animOne val="branch"/>
          <dgm:animLvl val="lvl"/>
          <dgm:resizeHandles/>
        </dgm:presLayoutVars>
      </dgm:prSet>
      <dgm:spPr/>
    </dgm:pt>
    <dgm:pt modelId="{D906C40E-9181-4FCF-9DB2-EA2ACB5E1B09}" type="pres">
      <dgm:prSet presAssocID="{C1B4F17F-FE04-4578-B771-C99A3765FA45}" presName="hierRoot1" presStyleCnt="0">
        <dgm:presLayoutVars>
          <dgm:hierBranch val="init"/>
        </dgm:presLayoutVars>
      </dgm:prSet>
      <dgm:spPr/>
    </dgm:pt>
    <dgm:pt modelId="{2DFAEBDA-79E6-4300-8577-6CF45D7BE367}" type="pres">
      <dgm:prSet presAssocID="{C1B4F17F-FE04-4578-B771-C99A3765FA45}" presName="rootComposite1" presStyleCnt="0"/>
      <dgm:spPr/>
    </dgm:pt>
    <dgm:pt modelId="{4BAC2F6D-7239-4318-8A43-0DBDA1F2B141}" type="pres">
      <dgm:prSet presAssocID="{C1B4F17F-FE04-4578-B771-C99A3765FA45}" presName="rootText1" presStyleLbl="node0" presStyleIdx="0" presStyleCnt="2" custScaleX="121160" custScaleY="109223" custLinFactX="-52047" custLinFactY="-200000" custLinFactNeighborX="-100000" custLinFactNeighborY="-245593">
        <dgm:presLayoutVars>
          <dgm:chPref val="3"/>
        </dgm:presLayoutVars>
      </dgm:prSet>
      <dgm:spPr/>
    </dgm:pt>
    <dgm:pt modelId="{1F35FE70-961C-402F-9822-3FBC88BB7D8F}" type="pres">
      <dgm:prSet presAssocID="{C1B4F17F-FE04-4578-B771-C99A3765FA45}" presName="rootConnector1" presStyleLbl="node1" presStyleIdx="0" presStyleCnt="0"/>
      <dgm:spPr/>
    </dgm:pt>
    <dgm:pt modelId="{66FC4423-2A7D-4C88-B21A-DA3469C0CEBD}" type="pres">
      <dgm:prSet presAssocID="{C1B4F17F-FE04-4578-B771-C99A3765FA45}" presName="hierChild2" presStyleCnt="0"/>
      <dgm:spPr/>
    </dgm:pt>
    <dgm:pt modelId="{04A3920E-53F3-42DC-B370-0C17AC9C1B18}" type="pres">
      <dgm:prSet presAssocID="{8E583FD9-2702-4127-B25E-339D44A46712}" presName="Name64" presStyleLbl="parChTrans1D2" presStyleIdx="0" presStyleCnt="1"/>
      <dgm:spPr/>
    </dgm:pt>
    <dgm:pt modelId="{8222B85C-2480-4B83-8703-4F422BFF50CF}" type="pres">
      <dgm:prSet presAssocID="{D7DBB0A1-C1BD-4016-A095-2679E320C3FC}" presName="hierRoot2" presStyleCnt="0">
        <dgm:presLayoutVars>
          <dgm:hierBranch val="init"/>
        </dgm:presLayoutVars>
      </dgm:prSet>
      <dgm:spPr/>
    </dgm:pt>
    <dgm:pt modelId="{6D46B8A1-18FA-4F09-94E4-D4B6B6A073A0}" type="pres">
      <dgm:prSet presAssocID="{D7DBB0A1-C1BD-4016-A095-2679E320C3FC}" presName="rootComposite" presStyleCnt="0"/>
      <dgm:spPr/>
    </dgm:pt>
    <dgm:pt modelId="{9EE5AC6D-3307-46AB-B88B-D0790300BCAA}" type="pres">
      <dgm:prSet presAssocID="{D7DBB0A1-C1BD-4016-A095-2679E320C3FC}" presName="rootText" presStyleLbl="node2" presStyleIdx="0" presStyleCnt="1" custScaleX="123211" custScaleY="109223" custLinFactY="-200000" custLinFactNeighborX="-72122" custLinFactNeighborY="-239899">
        <dgm:presLayoutVars>
          <dgm:chPref val="3"/>
        </dgm:presLayoutVars>
      </dgm:prSet>
      <dgm:spPr/>
    </dgm:pt>
    <dgm:pt modelId="{16DF414A-834C-444B-9860-1A6A7A6A21FD}" type="pres">
      <dgm:prSet presAssocID="{D7DBB0A1-C1BD-4016-A095-2679E320C3FC}" presName="rootConnector" presStyleLbl="node2" presStyleIdx="0" presStyleCnt="1"/>
      <dgm:spPr/>
    </dgm:pt>
    <dgm:pt modelId="{021256F4-020E-402E-AA3B-D3B7A01641B7}" type="pres">
      <dgm:prSet presAssocID="{D7DBB0A1-C1BD-4016-A095-2679E320C3FC}" presName="hierChild4" presStyleCnt="0"/>
      <dgm:spPr/>
    </dgm:pt>
    <dgm:pt modelId="{3EABA139-5D91-4594-A832-F8D84BFAF22B}" type="pres">
      <dgm:prSet presAssocID="{6FE8F985-0CBD-43ED-806F-63E4A44D4BEA}" presName="Name64" presStyleLbl="parChTrans1D3" presStyleIdx="0" presStyleCnt="10"/>
      <dgm:spPr/>
    </dgm:pt>
    <dgm:pt modelId="{855619B4-0BB1-4300-A2D1-A6E83D4DF897}" type="pres">
      <dgm:prSet presAssocID="{A8CCC46F-577A-439E-9FA8-A6F6AAB33ED2}" presName="hierRoot2" presStyleCnt="0">
        <dgm:presLayoutVars>
          <dgm:hierBranch val="init"/>
        </dgm:presLayoutVars>
      </dgm:prSet>
      <dgm:spPr/>
    </dgm:pt>
    <dgm:pt modelId="{E0D7621D-779A-4DB5-AE97-7D6729DE8BEE}" type="pres">
      <dgm:prSet presAssocID="{A8CCC46F-577A-439E-9FA8-A6F6AAB33ED2}" presName="rootComposite" presStyleCnt="0"/>
      <dgm:spPr/>
    </dgm:pt>
    <dgm:pt modelId="{FC14A6F7-EE25-44D2-A249-9C6EB88CA3A1}" type="pres">
      <dgm:prSet presAssocID="{A8CCC46F-577A-439E-9FA8-A6F6AAB33ED2}" presName="rootText" presStyleLbl="node3" presStyleIdx="0" presStyleCnt="10" custScaleX="191168" custScaleY="83889" custLinFactNeighborX="10117" custLinFactNeighborY="-5676">
        <dgm:presLayoutVars>
          <dgm:chPref val="3"/>
        </dgm:presLayoutVars>
      </dgm:prSet>
      <dgm:spPr/>
    </dgm:pt>
    <dgm:pt modelId="{01037FF6-A8B9-4073-975F-8358852B82DD}" type="pres">
      <dgm:prSet presAssocID="{A8CCC46F-577A-439E-9FA8-A6F6AAB33ED2}" presName="rootConnector" presStyleLbl="node3" presStyleIdx="0" presStyleCnt="10"/>
      <dgm:spPr/>
    </dgm:pt>
    <dgm:pt modelId="{24B798C8-16A8-4A22-A312-EE088B1640D5}" type="pres">
      <dgm:prSet presAssocID="{A8CCC46F-577A-439E-9FA8-A6F6AAB33ED2}" presName="hierChild4" presStyleCnt="0"/>
      <dgm:spPr/>
    </dgm:pt>
    <dgm:pt modelId="{475B5207-F70D-419D-9EA8-7515DBD5D18E}" type="pres">
      <dgm:prSet presAssocID="{A8CCC46F-577A-439E-9FA8-A6F6AAB33ED2}" presName="hierChild5" presStyleCnt="0"/>
      <dgm:spPr/>
    </dgm:pt>
    <dgm:pt modelId="{D7A0B29B-B0D2-44CA-ABA6-57FA3B40A48F}" type="pres">
      <dgm:prSet presAssocID="{B13F6432-9965-4D00-88E5-7B94CD5C6F33}" presName="Name64" presStyleLbl="parChTrans1D3" presStyleIdx="1" presStyleCnt="10"/>
      <dgm:spPr/>
    </dgm:pt>
    <dgm:pt modelId="{512DD9E5-B5E6-48C7-BC4B-6EB3B593894F}" type="pres">
      <dgm:prSet presAssocID="{966D5490-1B9C-4233-861C-4A19C5A71632}" presName="hierRoot2" presStyleCnt="0">
        <dgm:presLayoutVars>
          <dgm:hierBranch val="init"/>
        </dgm:presLayoutVars>
      </dgm:prSet>
      <dgm:spPr/>
    </dgm:pt>
    <dgm:pt modelId="{4792C34F-0DEA-444A-83E6-367D8E636BAA}" type="pres">
      <dgm:prSet presAssocID="{966D5490-1B9C-4233-861C-4A19C5A71632}" presName="rootComposite" presStyleCnt="0"/>
      <dgm:spPr/>
    </dgm:pt>
    <dgm:pt modelId="{5310BFB7-EE04-4752-9793-EB191622F6E7}" type="pres">
      <dgm:prSet presAssocID="{966D5490-1B9C-4233-861C-4A19C5A71632}" presName="rootText" presStyleLbl="node3" presStyleIdx="1" presStyleCnt="10" custScaleX="191168" custScaleY="83889" custLinFactNeighborX="10117" custLinFactNeighborY="-5676">
        <dgm:presLayoutVars>
          <dgm:chPref val="3"/>
        </dgm:presLayoutVars>
      </dgm:prSet>
      <dgm:spPr/>
    </dgm:pt>
    <dgm:pt modelId="{C805B1D5-75C9-408A-833B-B76ADE58AA5C}" type="pres">
      <dgm:prSet presAssocID="{966D5490-1B9C-4233-861C-4A19C5A71632}" presName="rootConnector" presStyleLbl="node3" presStyleIdx="1" presStyleCnt="10"/>
      <dgm:spPr/>
    </dgm:pt>
    <dgm:pt modelId="{173688A5-93FB-4084-A0F8-548A82C8610F}" type="pres">
      <dgm:prSet presAssocID="{966D5490-1B9C-4233-861C-4A19C5A71632}" presName="hierChild4" presStyleCnt="0"/>
      <dgm:spPr/>
    </dgm:pt>
    <dgm:pt modelId="{93DA8A30-5BED-44C8-8129-668DBA11CE44}" type="pres">
      <dgm:prSet presAssocID="{966D5490-1B9C-4233-861C-4A19C5A71632}" presName="hierChild5" presStyleCnt="0"/>
      <dgm:spPr/>
    </dgm:pt>
    <dgm:pt modelId="{53D5C501-45DD-4C69-B9C6-EF7CCE9C0DA0}" type="pres">
      <dgm:prSet presAssocID="{BC39EDB6-BCFF-43AB-A2D0-200498C7F54A}" presName="Name64" presStyleLbl="parChTrans1D3" presStyleIdx="2" presStyleCnt="10"/>
      <dgm:spPr/>
    </dgm:pt>
    <dgm:pt modelId="{9E9ABFCC-3339-48B5-A88F-39FE727D1294}" type="pres">
      <dgm:prSet presAssocID="{EF93BD8E-F0FF-4952-90CC-CE3EB6BDC424}" presName="hierRoot2" presStyleCnt="0">
        <dgm:presLayoutVars>
          <dgm:hierBranch val="init"/>
        </dgm:presLayoutVars>
      </dgm:prSet>
      <dgm:spPr/>
    </dgm:pt>
    <dgm:pt modelId="{25302E73-AF9D-46B1-8F76-8E7F919759B6}" type="pres">
      <dgm:prSet presAssocID="{EF93BD8E-F0FF-4952-90CC-CE3EB6BDC424}" presName="rootComposite" presStyleCnt="0"/>
      <dgm:spPr/>
    </dgm:pt>
    <dgm:pt modelId="{234DC629-952F-42AC-911F-858F436721A7}" type="pres">
      <dgm:prSet presAssocID="{EF93BD8E-F0FF-4952-90CC-CE3EB6BDC424}" presName="rootText" presStyleLbl="node3" presStyleIdx="2" presStyleCnt="10" custScaleX="191168" custScaleY="83889" custLinFactNeighborX="10117" custLinFactNeighborY="-5676">
        <dgm:presLayoutVars>
          <dgm:chPref val="3"/>
        </dgm:presLayoutVars>
      </dgm:prSet>
      <dgm:spPr/>
    </dgm:pt>
    <dgm:pt modelId="{73A2A3D3-9EAD-4841-9AAD-7BA9B3AAFED7}" type="pres">
      <dgm:prSet presAssocID="{EF93BD8E-F0FF-4952-90CC-CE3EB6BDC424}" presName="rootConnector" presStyleLbl="node3" presStyleIdx="2" presStyleCnt="10"/>
      <dgm:spPr/>
    </dgm:pt>
    <dgm:pt modelId="{C4B6718B-C283-4724-9E2B-4B8784310087}" type="pres">
      <dgm:prSet presAssocID="{EF93BD8E-F0FF-4952-90CC-CE3EB6BDC424}" presName="hierChild4" presStyleCnt="0"/>
      <dgm:spPr/>
    </dgm:pt>
    <dgm:pt modelId="{D7C9C3B8-54BB-4724-AEA0-382FB3E0E7E8}" type="pres">
      <dgm:prSet presAssocID="{EF93BD8E-F0FF-4952-90CC-CE3EB6BDC424}" presName="hierChild5" presStyleCnt="0"/>
      <dgm:spPr/>
    </dgm:pt>
    <dgm:pt modelId="{A99A4776-AB43-4297-8D6D-4164DC3E1864}" type="pres">
      <dgm:prSet presAssocID="{37364832-E8E2-4C0C-95F5-5B0D63AFAC67}" presName="Name64" presStyleLbl="parChTrans1D3" presStyleIdx="3" presStyleCnt="10"/>
      <dgm:spPr/>
    </dgm:pt>
    <dgm:pt modelId="{F4F8D04A-56E6-46A6-A21C-53F6E2CC4744}" type="pres">
      <dgm:prSet presAssocID="{17B330D8-F4EF-4026-8526-B36572326309}" presName="hierRoot2" presStyleCnt="0">
        <dgm:presLayoutVars>
          <dgm:hierBranch val="init"/>
        </dgm:presLayoutVars>
      </dgm:prSet>
      <dgm:spPr/>
    </dgm:pt>
    <dgm:pt modelId="{227AA009-3E8D-4FBD-AA68-912A836371F5}" type="pres">
      <dgm:prSet presAssocID="{17B330D8-F4EF-4026-8526-B36572326309}" presName="rootComposite" presStyleCnt="0"/>
      <dgm:spPr/>
    </dgm:pt>
    <dgm:pt modelId="{AA1EC790-49E1-43BE-B091-84499DB42BAE}" type="pres">
      <dgm:prSet presAssocID="{17B330D8-F4EF-4026-8526-B36572326309}" presName="rootText" presStyleLbl="node3" presStyleIdx="3" presStyleCnt="10" custScaleX="191168" custScaleY="83889" custLinFactNeighborX="10117" custLinFactNeighborY="-5676">
        <dgm:presLayoutVars>
          <dgm:chPref val="3"/>
        </dgm:presLayoutVars>
      </dgm:prSet>
      <dgm:spPr/>
    </dgm:pt>
    <dgm:pt modelId="{5110544C-53FF-4168-8755-0EB486B09277}" type="pres">
      <dgm:prSet presAssocID="{17B330D8-F4EF-4026-8526-B36572326309}" presName="rootConnector" presStyleLbl="node3" presStyleIdx="3" presStyleCnt="10"/>
      <dgm:spPr/>
    </dgm:pt>
    <dgm:pt modelId="{ED807347-BC44-4918-B584-377295FAD652}" type="pres">
      <dgm:prSet presAssocID="{17B330D8-F4EF-4026-8526-B36572326309}" presName="hierChild4" presStyleCnt="0"/>
      <dgm:spPr/>
    </dgm:pt>
    <dgm:pt modelId="{710E3CE0-29BD-434A-B467-94509D7DDAB1}" type="pres">
      <dgm:prSet presAssocID="{17B330D8-F4EF-4026-8526-B36572326309}" presName="hierChild5" presStyleCnt="0"/>
      <dgm:spPr/>
    </dgm:pt>
    <dgm:pt modelId="{55C56DC8-9A8A-402B-917E-73569E7F35E8}" type="pres">
      <dgm:prSet presAssocID="{CB3D87CB-E2A8-4598-8CDB-3A9F5A644984}" presName="Name64" presStyleLbl="parChTrans1D3" presStyleIdx="4" presStyleCnt="10"/>
      <dgm:spPr/>
    </dgm:pt>
    <dgm:pt modelId="{F81FBA91-D492-4D99-9F3F-2E119CAC106E}" type="pres">
      <dgm:prSet presAssocID="{2B333D85-B803-4150-A2D9-00EDDF2E5F95}" presName="hierRoot2" presStyleCnt="0">
        <dgm:presLayoutVars>
          <dgm:hierBranch val="init"/>
        </dgm:presLayoutVars>
      </dgm:prSet>
      <dgm:spPr/>
    </dgm:pt>
    <dgm:pt modelId="{90EB8134-132F-4DA2-9F5A-F4BF79A3E4C5}" type="pres">
      <dgm:prSet presAssocID="{2B333D85-B803-4150-A2D9-00EDDF2E5F95}" presName="rootComposite" presStyleCnt="0"/>
      <dgm:spPr/>
    </dgm:pt>
    <dgm:pt modelId="{ED7FC285-F6EE-4BCF-B2FD-3BA5BCF41F71}" type="pres">
      <dgm:prSet presAssocID="{2B333D85-B803-4150-A2D9-00EDDF2E5F95}" presName="rootText" presStyleLbl="node3" presStyleIdx="4" presStyleCnt="10" custScaleX="191168" custScaleY="83889" custLinFactNeighborX="10117" custLinFactNeighborY="-5676">
        <dgm:presLayoutVars>
          <dgm:chPref val="3"/>
        </dgm:presLayoutVars>
      </dgm:prSet>
      <dgm:spPr/>
    </dgm:pt>
    <dgm:pt modelId="{379758EA-40F9-402A-8F36-68F4A51C33F9}" type="pres">
      <dgm:prSet presAssocID="{2B333D85-B803-4150-A2D9-00EDDF2E5F95}" presName="rootConnector" presStyleLbl="node3" presStyleIdx="4" presStyleCnt="10"/>
      <dgm:spPr/>
    </dgm:pt>
    <dgm:pt modelId="{C5C6507A-CE72-4FF0-9008-E3CFAB60CC79}" type="pres">
      <dgm:prSet presAssocID="{2B333D85-B803-4150-A2D9-00EDDF2E5F95}" presName="hierChild4" presStyleCnt="0"/>
      <dgm:spPr/>
    </dgm:pt>
    <dgm:pt modelId="{4256F350-F6EA-4A9D-A0F7-C5F2AF341BE0}" type="pres">
      <dgm:prSet presAssocID="{2B333D85-B803-4150-A2D9-00EDDF2E5F95}" presName="hierChild5" presStyleCnt="0"/>
      <dgm:spPr/>
    </dgm:pt>
    <dgm:pt modelId="{FC8570DE-9B8A-4A89-9A13-1C7B7442D258}" type="pres">
      <dgm:prSet presAssocID="{20A36D65-4981-4028-B1E9-3CE5B9BCC9F4}" presName="Name64" presStyleLbl="parChTrans1D3" presStyleIdx="5" presStyleCnt="10"/>
      <dgm:spPr/>
    </dgm:pt>
    <dgm:pt modelId="{F608F44B-379E-47F1-9B67-BC4DB5067295}" type="pres">
      <dgm:prSet presAssocID="{B1127362-1A24-4F52-A7E1-2930982DCEE1}" presName="hierRoot2" presStyleCnt="0">
        <dgm:presLayoutVars>
          <dgm:hierBranch val="init"/>
        </dgm:presLayoutVars>
      </dgm:prSet>
      <dgm:spPr/>
    </dgm:pt>
    <dgm:pt modelId="{50ECF19E-E110-4408-A29A-67317C55DC3F}" type="pres">
      <dgm:prSet presAssocID="{B1127362-1A24-4F52-A7E1-2930982DCEE1}" presName="rootComposite" presStyleCnt="0"/>
      <dgm:spPr/>
    </dgm:pt>
    <dgm:pt modelId="{DD1F2601-086B-404B-8038-32870486FA5D}" type="pres">
      <dgm:prSet presAssocID="{B1127362-1A24-4F52-A7E1-2930982DCEE1}" presName="rootText" presStyleLbl="node3" presStyleIdx="5" presStyleCnt="10" custScaleX="191168" custScaleY="83889" custLinFactNeighborX="10117" custLinFactNeighborY="-5676">
        <dgm:presLayoutVars>
          <dgm:chPref val="3"/>
        </dgm:presLayoutVars>
      </dgm:prSet>
      <dgm:spPr/>
    </dgm:pt>
    <dgm:pt modelId="{4D2FB94E-2DB2-4714-A316-D62597348137}" type="pres">
      <dgm:prSet presAssocID="{B1127362-1A24-4F52-A7E1-2930982DCEE1}" presName="rootConnector" presStyleLbl="node3" presStyleIdx="5" presStyleCnt="10"/>
      <dgm:spPr/>
    </dgm:pt>
    <dgm:pt modelId="{42495593-2DAE-4693-A720-47F9546EA321}" type="pres">
      <dgm:prSet presAssocID="{B1127362-1A24-4F52-A7E1-2930982DCEE1}" presName="hierChild4" presStyleCnt="0"/>
      <dgm:spPr/>
    </dgm:pt>
    <dgm:pt modelId="{259DE0F2-2BAB-454B-9D1B-67735F49488E}" type="pres">
      <dgm:prSet presAssocID="{B1127362-1A24-4F52-A7E1-2930982DCEE1}" presName="hierChild5" presStyleCnt="0"/>
      <dgm:spPr/>
    </dgm:pt>
    <dgm:pt modelId="{B0A82397-3F45-45E4-A072-664F46F3898D}" type="pres">
      <dgm:prSet presAssocID="{154AD50E-58BB-42E5-A356-809461118B27}" presName="Name64" presStyleLbl="parChTrans1D3" presStyleIdx="6" presStyleCnt="10"/>
      <dgm:spPr/>
    </dgm:pt>
    <dgm:pt modelId="{518192F5-1A05-43A3-A1FC-B2DFF4C6DF8D}" type="pres">
      <dgm:prSet presAssocID="{CF1C75BE-8315-4AE0-A977-69AC67E61993}" presName="hierRoot2" presStyleCnt="0">
        <dgm:presLayoutVars>
          <dgm:hierBranch val="init"/>
        </dgm:presLayoutVars>
      </dgm:prSet>
      <dgm:spPr/>
    </dgm:pt>
    <dgm:pt modelId="{C1135881-AB2A-4935-801A-789F0A488936}" type="pres">
      <dgm:prSet presAssocID="{CF1C75BE-8315-4AE0-A977-69AC67E61993}" presName="rootComposite" presStyleCnt="0"/>
      <dgm:spPr/>
    </dgm:pt>
    <dgm:pt modelId="{920406C1-8555-448B-8583-97C0DD2E5839}" type="pres">
      <dgm:prSet presAssocID="{CF1C75BE-8315-4AE0-A977-69AC67E61993}" presName="rootText" presStyleLbl="node3" presStyleIdx="6" presStyleCnt="10" custScaleX="191168" custScaleY="83889" custLinFactNeighborX="10117" custLinFactNeighborY="-5676">
        <dgm:presLayoutVars>
          <dgm:chPref val="3"/>
        </dgm:presLayoutVars>
      </dgm:prSet>
      <dgm:spPr/>
    </dgm:pt>
    <dgm:pt modelId="{F9E712FF-AD6B-450B-9750-69AFC854DCA6}" type="pres">
      <dgm:prSet presAssocID="{CF1C75BE-8315-4AE0-A977-69AC67E61993}" presName="rootConnector" presStyleLbl="node3" presStyleIdx="6" presStyleCnt="10"/>
      <dgm:spPr/>
    </dgm:pt>
    <dgm:pt modelId="{61C9DFC3-1824-44F5-8A7D-6989A600ADB6}" type="pres">
      <dgm:prSet presAssocID="{CF1C75BE-8315-4AE0-A977-69AC67E61993}" presName="hierChild4" presStyleCnt="0"/>
      <dgm:spPr/>
    </dgm:pt>
    <dgm:pt modelId="{088277B7-FFB2-4A36-894A-1CD3B95350D2}" type="pres">
      <dgm:prSet presAssocID="{CF1C75BE-8315-4AE0-A977-69AC67E61993}" presName="hierChild5" presStyleCnt="0"/>
      <dgm:spPr/>
    </dgm:pt>
    <dgm:pt modelId="{429EF639-6F86-4E0C-AF96-4A293E6A2F13}" type="pres">
      <dgm:prSet presAssocID="{8826464E-825D-4A61-9ACA-FBA1A05313BF}" presName="Name64" presStyleLbl="parChTrans1D3" presStyleIdx="7" presStyleCnt="10"/>
      <dgm:spPr/>
    </dgm:pt>
    <dgm:pt modelId="{63E616B6-3FDC-4D16-82A6-AFE196DAA62D}" type="pres">
      <dgm:prSet presAssocID="{2399EEFE-A2F0-4006-B0BE-1E09D2C4DF09}" presName="hierRoot2" presStyleCnt="0">
        <dgm:presLayoutVars>
          <dgm:hierBranch val="init"/>
        </dgm:presLayoutVars>
      </dgm:prSet>
      <dgm:spPr/>
    </dgm:pt>
    <dgm:pt modelId="{04FD9BBA-CB78-4B1A-B353-8279A1495432}" type="pres">
      <dgm:prSet presAssocID="{2399EEFE-A2F0-4006-B0BE-1E09D2C4DF09}" presName="rootComposite" presStyleCnt="0"/>
      <dgm:spPr/>
    </dgm:pt>
    <dgm:pt modelId="{9D310779-DC4F-47B8-93CF-2E6936BC311D}" type="pres">
      <dgm:prSet presAssocID="{2399EEFE-A2F0-4006-B0BE-1E09D2C4DF09}" presName="rootText" presStyleLbl="node3" presStyleIdx="7" presStyleCnt="10" custScaleX="191168" custScaleY="83889" custLinFactNeighborX="10117" custLinFactNeighborY="-5676">
        <dgm:presLayoutVars>
          <dgm:chPref val="3"/>
        </dgm:presLayoutVars>
      </dgm:prSet>
      <dgm:spPr/>
    </dgm:pt>
    <dgm:pt modelId="{0D35C6A5-981D-475C-A16A-C3DE28E38F99}" type="pres">
      <dgm:prSet presAssocID="{2399EEFE-A2F0-4006-B0BE-1E09D2C4DF09}" presName="rootConnector" presStyleLbl="node3" presStyleIdx="7" presStyleCnt="10"/>
      <dgm:spPr/>
    </dgm:pt>
    <dgm:pt modelId="{3655335B-4C09-4E29-92A3-EE339526B3EA}" type="pres">
      <dgm:prSet presAssocID="{2399EEFE-A2F0-4006-B0BE-1E09D2C4DF09}" presName="hierChild4" presStyleCnt="0"/>
      <dgm:spPr/>
    </dgm:pt>
    <dgm:pt modelId="{33CCAD80-C5EB-4AEE-8BB0-85D81427EBFB}" type="pres">
      <dgm:prSet presAssocID="{2399EEFE-A2F0-4006-B0BE-1E09D2C4DF09}" presName="hierChild5" presStyleCnt="0"/>
      <dgm:spPr/>
    </dgm:pt>
    <dgm:pt modelId="{DA5019DE-8606-45AB-B592-4C17BC240603}" type="pres">
      <dgm:prSet presAssocID="{30803EF7-8A24-455C-8ABF-D0B7D69328EB}" presName="Name64" presStyleLbl="parChTrans1D3" presStyleIdx="8" presStyleCnt="10"/>
      <dgm:spPr/>
    </dgm:pt>
    <dgm:pt modelId="{9ED3B55A-7E6D-4111-9361-52C7C20ED6E4}" type="pres">
      <dgm:prSet presAssocID="{43201C69-8AE2-42E9-960B-816EF1843867}" presName="hierRoot2" presStyleCnt="0">
        <dgm:presLayoutVars>
          <dgm:hierBranch val="init"/>
        </dgm:presLayoutVars>
      </dgm:prSet>
      <dgm:spPr/>
    </dgm:pt>
    <dgm:pt modelId="{BDA5B4D0-85C8-46DC-BA15-01714F5D9068}" type="pres">
      <dgm:prSet presAssocID="{43201C69-8AE2-42E9-960B-816EF1843867}" presName="rootComposite" presStyleCnt="0"/>
      <dgm:spPr/>
    </dgm:pt>
    <dgm:pt modelId="{338EE25E-AE77-4B71-8792-D6047C3FA7C4}" type="pres">
      <dgm:prSet presAssocID="{43201C69-8AE2-42E9-960B-816EF1843867}" presName="rootText" presStyleLbl="node3" presStyleIdx="8" presStyleCnt="10" custScaleX="191168" custScaleY="83889" custLinFactNeighborX="10117" custLinFactNeighborY="-5676">
        <dgm:presLayoutVars>
          <dgm:chPref val="3"/>
        </dgm:presLayoutVars>
      </dgm:prSet>
      <dgm:spPr/>
    </dgm:pt>
    <dgm:pt modelId="{05B3D62B-975C-4104-AEF2-26454EE1A9C1}" type="pres">
      <dgm:prSet presAssocID="{43201C69-8AE2-42E9-960B-816EF1843867}" presName="rootConnector" presStyleLbl="node3" presStyleIdx="8" presStyleCnt="10"/>
      <dgm:spPr/>
    </dgm:pt>
    <dgm:pt modelId="{D951C83E-E556-4011-88F8-D0AAE26F7A0F}" type="pres">
      <dgm:prSet presAssocID="{43201C69-8AE2-42E9-960B-816EF1843867}" presName="hierChild4" presStyleCnt="0"/>
      <dgm:spPr/>
    </dgm:pt>
    <dgm:pt modelId="{3D872EEC-4739-4FF8-BD6E-6D1D5452D305}" type="pres">
      <dgm:prSet presAssocID="{43201C69-8AE2-42E9-960B-816EF1843867}" presName="hierChild5" presStyleCnt="0"/>
      <dgm:spPr/>
    </dgm:pt>
    <dgm:pt modelId="{89677A28-1950-4F07-813D-16FBF5748A9B}" type="pres">
      <dgm:prSet presAssocID="{EF82AA6E-FCE3-47E0-BBA7-717793DDC4E3}" presName="Name64" presStyleLbl="parChTrans1D3" presStyleIdx="9" presStyleCnt="10"/>
      <dgm:spPr/>
    </dgm:pt>
    <dgm:pt modelId="{E12F6090-94AE-4A67-BA9B-9BAA25B941DE}" type="pres">
      <dgm:prSet presAssocID="{C008575F-B2E7-44B2-846A-C40941BA49C4}" presName="hierRoot2" presStyleCnt="0">
        <dgm:presLayoutVars>
          <dgm:hierBranch val="init"/>
        </dgm:presLayoutVars>
      </dgm:prSet>
      <dgm:spPr/>
    </dgm:pt>
    <dgm:pt modelId="{0B6FA269-6D34-4AF6-A037-765525405929}" type="pres">
      <dgm:prSet presAssocID="{C008575F-B2E7-44B2-846A-C40941BA49C4}" presName="rootComposite" presStyleCnt="0"/>
      <dgm:spPr/>
    </dgm:pt>
    <dgm:pt modelId="{98E8A6FA-51B8-4859-8B26-6F849A3D50A2}" type="pres">
      <dgm:prSet presAssocID="{C008575F-B2E7-44B2-846A-C40941BA49C4}" presName="rootText" presStyleLbl="node3" presStyleIdx="9" presStyleCnt="10" custScaleX="191168" custScaleY="83889" custLinFactNeighborX="10117" custLinFactNeighborY="-5676">
        <dgm:presLayoutVars>
          <dgm:chPref val="3"/>
        </dgm:presLayoutVars>
      </dgm:prSet>
      <dgm:spPr/>
    </dgm:pt>
    <dgm:pt modelId="{09161C3B-4CF7-40D6-ACC2-F56E9CFC54B2}" type="pres">
      <dgm:prSet presAssocID="{C008575F-B2E7-44B2-846A-C40941BA49C4}" presName="rootConnector" presStyleLbl="node3" presStyleIdx="9" presStyleCnt="10"/>
      <dgm:spPr/>
    </dgm:pt>
    <dgm:pt modelId="{BD145395-BED1-40CE-B9B7-B62623D13FB8}" type="pres">
      <dgm:prSet presAssocID="{C008575F-B2E7-44B2-846A-C40941BA49C4}" presName="hierChild4" presStyleCnt="0"/>
      <dgm:spPr/>
    </dgm:pt>
    <dgm:pt modelId="{B05AB122-CF4E-4A68-B1DE-E1610D2CC1C5}" type="pres">
      <dgm:prSet presAssocID="{C008575F-B2E7-44B2-846A-C40941BA49C4}" presName="hierChild5" presStyleCnt="0"/>
      <dgm:spPr/>
    </dgm:pt>
    <dgm:pt modelId="{CF2587DF-F840-44A5-958B-6122A84CD034}" type="pres">
      <dgm:prSet presAssocID="{D7DBB0A1-C1BD-4016-A095-2679E320C3FC}" presName="hierChild5" presStyleCnt="0"/>
      <dgm:spPr/>
    </dgm:pt>
    <dgm:pt modelId="{25C5BD59-D358-48B9-86B7-7BE8332CB56D}" type="pres">
      <dgm:prSet presAssocID="{C1B4F17F-FE04-4578-B771-C99A3765FA45}" presName="hierChild3" presStyleCnt="0"/>
      <dgm:spPr/>
    </dgm:pt>
    <dgm:pt modelId="{DB0A2A2A-2689-438B-82F9-748E7473F674}" type="pres">
      <dgm:prSet presAssocID="{E2393553-C5A5-4427-8A2C-CD34BE03A93F}" presName="hierRoot1" presStyleCnt="0">
        <dgm:presLayoutVars>
          <dgm:hierBranch val="init"/>
        </dgm:presLayoutVars>
      </dgm:prSet>
      <dgm:spPr/>
    </dgm:pt>
    <dgm:pt modelId="{91F14CBF-B9DE-4D38-ABAB-FD45326716E8}" type="pres">
      <dgm:prSet presAssocID="{E2393553-C5A5-4427-8A2C-CD34BE03A93F}" presName="rootComposite1" presStyleCnt="0"/>
      <dgm:spPr/>
    </dgm:pt>
    <dgm:pt modelId="{1797E799-EAF4-4526-AE3E-2524D021457F}" type="pres">
      <dgm:prSet presAssocID="{E2393553-C5A5-4427-8A2C-CD34BE03A93F}" presName="rootText1" presStyleLbl="node0" presStyleIdx="1" presStyleCnt="2" custAng="0" custScaleX="310600" custLinFactX="-58505" custLinFactY="-261368" custLinFactNeighborX="-100000" custLinFactNeighborY="-300000">
        <dgm:presLayoutVars>
          <dgm:chPref val="3"/>
        </dgm:presLayoutVars>
      </dgm:prSet>
      <dgm:spPr/>
    </dgm:pt>
    <dgm:pt modelId="{296C70DE-DC58-4938-B0E3-4720E4E3BB8F}" type="pres">
      <dgm:prSet presAssocID="{E2393553-C5A5-4427-8A2C-CD34BE03A93F}" presName="rootConnector1" presStyleLbl="node1" presStyleIdx="0" presStyleCnt="0"/>
      <dgm:spPr/>
    </dgm:pt>
    <dgm:pt modelId="{7650A431-86A0-4D16-B52C-3A824EF37375}" type="pres">
      <dgm:prSet presAssocID="{E2393553-C5A5-4427-8A2C-CD34BE03A93F}" presName="hierChild2" presStyleCnt="0"/>
      <dgm:spPr/>
    </dgm:pt>
    <dgm:pt modelId="{2AB1FB5D-B94F-4672-A039-76530E126461}" type="pres">
      <dgm:prSet presAssocID="{E2393553-C5A5-4427-8A2C-CD34BE03A93F}" presName="hierChild3" presStyleCnt="0"/>
      <dgm:spPr/>
    </dgm:pt>
  </dgm:ptLst>
  <dgm:cxnLst>
    <dgm:cxn modelId="{AA51C60D-99D4-4450-AFBD-D91D3BB0D902}" type="presOf" srcId="{EF93BD8E-F0FF-4952-90CC-CE3EB6BDC424}" destId="{234DC629-952F-42AC-911F-858F436721A7}" srcOrd="0" destOrd="0" presId="urn:microsoft.com/office/officeart/2009/3/layout/HorizontalOrganizationChart"/>
    <dgm:cxn modelId="{8BA8920E-F5FD-4673-919A-7E067D0297F9}" type="presOf" srcId="{6FE8F985-0CBD-43ED-806F-63E4A44D4BEA}" destId="{3EABA139-5D91-4594-A832-F8D84BFAF22B}" srcOrd="0" destOrd="0" presId="urn:microsoft.com/office/officeart/2009/3/layout/HorizontalOrganizationChart"/>
    <dgm:cxn modelId="{9F5CA61E-74AD-42AE-9DB4-E53D2F9528B3}" type="presOf" srcId="{D7DBB0A1-C1BD-4016-A095-2679E320C3FC}" destId="{16DF414A-834C-444B-9860-1A6A7A6A21FD}" srcOrd="1" destOrd="0" presId="urn:microsoft.com/office/officeart/2009/3/layout/HorizontalOrganizationChart"/>
    <dgm:cxn modelId="{7CC72329-1961-4847-9A1F-8632C9725F4F}" type="presOf" srcId="{E2393553-C5A5-4427-8A2C-CD34BE03A93F}" destId="{296C70DE-DC58-4938-B0E3-4720E4E3BB8F}" srcOrd="1" destOrd="0" presId="urn:microsoft.com/office/officeart/2009/3/layout/HorizontalOrganizationChart"/>
    <dgm:cxn modelId="{F12BFC2B-B78A-4556-9F6A-CEB4A3113ADC}" type="presOf" srcId="{8E583FD9-2702-4127-B25E-339D44A46712}" destId="{04A3920E-53F3-42DC-B370-0C17AC9C1B18}" srcOrd="0" destOrd="0" presId="urn:microsoft.com/office/officeart/2009/3/layout/HorizontalOrganizationChart"/>
    <dgm:cxn modelId="{910BC032-9605-4AFA-8EEF-FA43DD98D797}" type="presOf" srcId="{A8CCC46F-577A-439E-9FA8-A6F6AAB33ED2}" destId="{01037FF6-A8B9-4073-975F-8358852B82DD}" srcOrd="1" destOrd="0" presId="urn:microsoft.com/office/officeart/2009/3/layout/HorizontalOrganizationChart"/>
    <dgm:cxn modelId="{E9AC5033-CA1A-49FC-9893-54DCD4AE9C82}" type="presOf" srcId="{E2393553-C5A5-4427-8A2C-CD34BE03A93F}" destId="{1797E799-EAF4-4526-AE3E-2524D021457F}" srcOrd="0" destOrd="0" presId="urn:microsoft.com/office/officeart/2009/3/layout/HorizontalOrganizationChart"/>
    <dgm:cxn modelId="{74EFD234-2A0B-484E-A6C6-24189D7C0131}" srcId="{B07297BF-9BDB-4625-A3E1-70AC82CAF39B}" destId="{C1B4F17F-FE04-4578-B771-C99A3765FA45}" srcOrd="0" destOrd="0" parTransId="{A55B7226-8433-4426-A66C-8FABB3D44F88}" sibTransId="{CA694757-896B-4427-8B41-CE5E8B315F34}"/>
    <dgm:cxn modelId="{2BF0EF35-077A-4B6F-8540-5A276CD34CCD}" srcId="{D7DBB0A1-C1BD-4016-A095-2679E320C3FC}" destId="{B1127362-1A24-4F52-A7E1-2930982DCEE1}" srcOrd="5" destOrd="0" parTransId="{20A36D65-4981-4028-B1E9-3CE5B9BCC9F4}" sibTransId="{A6CB50F3-21B4-4FE2-AAAD-28FB8EABF02C}"/>
    <dgm:cxn modelId="{455E9837-F25D-4550-9A00-A031B2184E7E}" type="presOf" srcId="{30803EF7-8A24-455C-8ABF-D0B7D69328EB}" destId="{DA5019DE-8606-45AB-B592-4C17BC240603}" srcOrd="0" destOrd="0" presId="urn:microsoft.com/office/officeart/2009/3/layout/HorizontalOrganizationChart"/>
    <dgm:cxn modelId="{23227C3C-D8FF-4043-AC7B-C76751FF4989}" type="presOf" srcId="{8826464E-825D-4A61-9ACA-FBA1A05313BF}" destId="{429EF639-6F86-4E0C-AF96-4A293E6A2F13}" srcOrd="0" destOrd="0" presId="urn:microsoft.com/office/officeart/2009/3/layout/HorizontalOrganizationChart"/>
    <dgm:cxn modelId="{9743FD5E-90B3-48D3-AB1A-B1ABC7A4C529}" type="presOf" srcId="{966D5490-1B9C-4233-861C-4A19C5A71632}" destId="{C805B1D5-75C9-408A-833B-B76ADE58AA5C}" srcOrd="1" destOrd="0" presId="urn:microsoft.com/office/officeart/2009/3/layout/HorizontalOrganizationChart"/>
    <dgm:cxn modelId="{6067D45F-4256-49C5-9A39-402D1AFB90FD}" type="presOf" srcId="{B1127362-1A24-4F52-A7E1-2930982DCEE1}" destId="{4D2FB94E-2DB2-4714-A316-D62597348137}" srcOrd="1" destOrd="0" presId="urn:microsoft.com/office/officeart/2009/3/layout/HorizontalOrganizationChart"/>
    <dgm:cxn modelId="{C4F7B761-6BC3-49B6-AC67-FFA3E6193DB1}" type="presOf" srcId="{D7DBB0A1-C1BD-4016-A095-2679E320C3FC}" destId="{9EE5AC6D-3307-46AB-B88B-D0790300BCAA}" srcOrd="0" destOrd="0" presId="urn:microsoft.com/office/officeart/2009/3/layout/HorizontalOrganizationChart"/>
    <dgm:cxn modelId="{DDE07166-1F63-47D9-A06A-A0BE7F889BF0}" srcId="{D7DBB0A1-C1BD-4016-A095-2679E320C3FC}" destId="{2399EEFE-A2F0-4006-B0BE-1E09D2C4DF09}" srcOrd="7" destOrd="0" parTransId="{8826464E-825D-4A61-9ACA-FBA1A05313BF}" sibTransId="{74D4D5E0-7F0C-497F-A2D5-CD0D259549AE}"/>
    <dgm:cxn modelId="{CA52E949-9808-4318-9832-3C9A1618088C}" type="presOf" srcId="{EF82AA6E-FCE3-47E0-BBA7-717793DDC4E3}" destId="{89677A28-1950-4F07-813D-16FBF5748A9B}" srcOrd="0" destOrd="0" presId="urn:microsoft.com/office/officeart/2009/3/layout/HorizontalOrganizationChart"/>
    <dgm:cxn modelId="{5F150B4A-C8C6-4FFF-BD45-263D8DEB26B6}" type="presOf" srcId="{B07297BF-9BDB-4625-A3E1-70AC82CAF39B}" destId="{7607498E-A90D-4867-B16E-DB794C05DB2F}" srcOrd="0" destOrd="0" presId="urn:microsoft.com/office/officeart/2009/3/layout/HorizontalOrganizationChart"/>
    <dgm:cxn modelId="{ECA6EB4C-490F-411A-B920-7DAD6209D297}" type="presOf" srcId="{C1B4F17F-FE04-4578-B771-C99A3765FA45}" destId="{4BAC2F6D-7239-4318-8A43-0DBDA1F2B141}" srcOrd="0" destOrd="0" presId="urn:microsoft.com/office/officeart/2009/3/layout/HorizontalOrganizationChart"/>
    <dgm:cxn modelId="{71646C6D-DFEB-4F46-B3B8-75C2B0FB1BFF}" srcId="{C1B4F17F-FE04-4578-B771-C99A3765FA45}" destId="{D7DBB0A1-C1BD-4016-A095-2679E320C3FC}" srcOrd="0" destOrd="0" parTransId="{8E583FD9-2702-4127-B25E-339D44A46712}" sibTransId="{EFC7BB58-2691-4D06-BF0F-64FC04F17A18}"/>
    <dgm:cxn modelId="{C358194E-93B3-411A-983B-D47171F16F07}" srcId="{D7DBB0A1-C1BD-4016-A095-2679E320C3FC}" destId="{EF93BD8E-F0FF-4952-90CC-CE3EB6BDC424}" srcOrd="2" destOrd="0" parTransId="{BC39EDB6-BCFF-43AB-A2D0-200498C7F54A}" sibTransId="{14E1A191-46AF-451C-8892-37D0B58BC880}"/>
    <dgm:cxn modelId="{98177C6E-DE7D-4FF3-88B2-673A5C231903}" srcId="{D7DBB0A1-C1BD-4016-A095-2679E320C3FC}" destId="{CF1C75BE-8315-4AE0-A977-69AC67E61993}" srcOrd="6" destOrd="0" parTransId="{154AD50E-58BB-42E5-A356-809461118B27}" sibTransId="{0CA78B74-D81A-4F81-9AC8-4C400AFDA384}"/>
    <dgm:cxn modelId="{05EA1A71-1C0B-4C27-B806-0ED84EBDC3A9}" type="presOf" srcId="{43201C69-8AE2-42E9-960B-816EF1843867}" destId="{338EE25E-AE77-4B71-8792-D6047C3FA7C4}" srcOrd="0" destOrd="0" presId="urn:microsoft.com/office/officeart/2009/3/layout/HorizontalOrganizationChart"/>
    <dgm:cxn modelId="{08E8AD52-BA69-4250-9862-47C987094CA1}" type="presOf" srcId="{C1B4F17F-FE04-4578-B771-C99A3765FA45}" destId="{1F35FE70-961C-402F-9822-3FBC88BB7D8F}" srcOrd="1" destOrd="0" presId="urn:microsoft.com/office/officeart/2009/3/layout/HorizontalOrganizationChart"/>
    <dgm:cxn modelId="{7F4CC553-7093-4701-8384-281223F61872}" type="presOf" srcId="{CF1C75BE-8315-4AE0-A977-69AC67E61993}" destId="{F9E712FF-AD6B-450B-9750-69AFC854DCA6}" srcOrd="1" destOrd="0" presId="urn:microsoft.com/office/officeart/2009/3/layout/HorizontalOrganizationChart"/>
    <dgm:cxn modelId="{382E0F7A-E254-49E0-8E74-9AD34C4ED052}" srcId="{D7DBB0A1-C1BD-4016-A095-2679E320C3FC}" destId="{17B330D8-F4EF-4026-8526-B36572326309}" srcOrd="3" destOrd="0" parTransId="{37364832-E8E2-4C0C-95F5-5B0D63AFAC67}" sibTransId="{33864C3F-CC59-44EB-807A-9D1B40071D2D}"/>
    <dgm:cxn modelId="{1223167B-D091-469D-A7CD-50FB9FD05216}" type="presOf" srcId="{EF93BD8E-F0FF-4952-90CC-CE3EB6BDC424}" destId="{73A2A3D3-9EAD-4841-9AAD-7BA9B3AAFED7}" srcOrd="1" destOrd="0" presId="urn:microsoft.com/office/officeart/2009/3/layout/HorizontalOrganizationChart"/>
    <dgm:cxn modelId="{19B5D886-303C-467C-8ED9-09F8AE7952BE}" type="presOf" srcId="{2B333D85-B803-4150-A2D9-00EDDF2E5F95}" destId="{379758EA-40F9-402A-8F36-68F4A51C33F9}" srcOrd="1" destOrd="0" presId="urn:microsoft.com/office/officeart/2009/3/layout/HorizontalOrganizationChart"/>
    <dgm:cxn modelId="{D036008D-B93F-4238-A682-0472A3F71174}" type="presOf" srcId="{B13F6432-9965-4D00-88E5-7B94CD5C6F33}" destId="{D7A0B29B-B0D2-44CA-ABA6-57FA3B40A48F}" srcOrd="0" destOrd="0" presId="urn:microsoft.com/office/officeart/2009/3/layout/HorizontalOrganizationChart"/>
    <dgm:cxn modelId="{4BA24599-33C0-42BC-BA76-BF2A4AFF06AC}" type="presOf" srcId="{37364832-E8E2-4C0C-95F5-5B0D63AFAC67}" destId="{A99A4776-AB43-4297-8D6D-4164DC3E1864}" srcOrd="0" destOrd="0" presId="urn:microsoft.com/office/officeart/2009/3/layout/HorizontalOrganizationChart"/>
    <dgm:cxn modelId="{C824089E-45D5-48D5-A6BA-090EA17FCFBF}" srcId="{D7DBB0A1-C1BD-4016-A095-2679E320C3FC}" destId="{A8CCC46F-577A-439E-9FA8-A6F6AAB33ED2}" srcOrd="0" destOrd="0" parTransId="{6FE8F985-0CBD-43ED-806F-63E4A44D4BEA}" sibTransId="{EB910013-2CFD-4DFE-8ED1-E2FEA7C32FC8}"/>
    <dgm:cxn modelId="{11EBEBA3-07C5-4938-A1C3-EAE7FA6CBCBC}" type="presOf" srcId="{B1127362-1A24-4F52-A7E1-2930982DCEE1}" destId="{DD1F2601-086B-404B-8038-32870486FA5D}" srcOrd="0" destOrd="0" presId="urn:microsoft.com/office/officeart/2009/3/layout/HorizontalOrganizationChart"/>
    <dgm:cxn modelId="{63F632A4-4EB5-4E89-B751-42B68BE699F0}" srcId="{D7DBB0A1-C1BD-4016-A095-2679E320C3FC}" destId="{43201C69-8AE2-42E9-960B-816EF1843867}" srcOrd="8" destOrd="0" parTransId="{30803EF7-8A24-455C-8ABF-D0B7D69328EB}" sibTransId="{E80BB303-4643-46B8-8D2C-63BFBD74E535}"/>
    <dgm:cxn modelId="{D6CBCCA6-6815-4F67-A734-69EDA2B37070}" srcId="{B07297BF-9BDB-4625-A3E1-70AC82CAF39B}" destId="{E2393553-C5A5-4427-8A2C-CD34BE03A93F}" srcOrd="1" destOrd="0" parTransId="{6003B046-430F-47A5-98F4-F604101AD577}" sibTransId="{C4D7A60C-67A4-411B-8FED-E06A66F25634}"/>
    <dgm:cxn modelId="{DC3709B5-3A97-4DEB-849D-8B6BF686B560}" type="presOf" srcId="{43201C69-8AE2-42E9-960B-816EF1843867}" destId="{05B3D62B-975C-4104-AEF2-26454EE1A9C1}" srcOrd="1" destOrd="0" presId="urn:microsoft.com/office/officeart/2009/3/layout/HorizontalOrganizationChart"/>
    <dgm:cxn modelId="{F8EC6CBA-AC9A-47C8-8206-981A35B4F2AF}" type="presOf" srcId="{CF1C75BE-8315-4AE0-A977-69AC67E61993}" destId="{920406C1-8555-448B-8583-97C0DD2E5839}" srcOrd="0" destOrd="0" presId="urn:microsoft.com/office/officeart/2009/3/layout/HorizontalOrganizationChart"/>
    <dgm:cxn modelId="{55C080BC-1520-4CF8-8C91-CCFFEB7FD038}" srcId="{D7DBB0A1-C1BD-4016-A095-2679E320C3FC}" destId="{966D5490-1B9C-4233-861C-4A19C5A71632}" srcOrd="1" destOrd="0" parTransId="{B13F6432-9965-4D00-88E5-7B94CD5C6F33}" sibTransId="{8E84D259-FE4D-4BE8-8346-60A0E50FA6AA}"/>
    <dgm:cxn modelId="{4E5C57C0-98C6-45A6-8958-8E2734F667A0}" type="presOf" srcId="{2399EEFE-A2F0-4006-B0BE-1E09D2C4DF09}" destId="{0D35C6A5-981D-475C-A16A-C3DE28E38F99}" srcOrd="1" destOrd="0" presId="urn:microsoft.com/office/officeart/2009/3/layout/HorizontalOrganizationChart"/>
    <dgm:cxn modelId="{29C0E8C5-9CBD-4106-A420-0E4C5562D5CB}" type="presOf" srcId="{2399EEFE-A2F0-4006-B0BE-1E09D2C4DF09}" destId="{9D310779-DC4F-47B8-93CF-2E6936BC311D}" srcOrd="0" destOrd="0" presId="urn:microsoft.com/office/officeart/2009/3/layout/HorizontalOrganizationChart"/>
    <dgm:cxn modelId="{E905D4C6-284B-4969-A692-903953503B4F}" type="presOf" srcId="{17B330D8-F4EF-4026-8526-B36572326309}" destId="{AA1EC790-49E1-43BE-B091-84499DB42BAE}" srcOrd="0" destOrd="0" presId="urn:microsoft.com/office/officeart/2009/3/layout/HorizontalOrganizationChart"/>
    <dgm:cxn modelId="{9E1E4BC9-4CD6-4E0A-9D63-ADB2C5A2A58C}" type="presOf" srcId="{A8CCC46F-577A-439E-9FA8-A6F6AAB33ED2}" destId="{FC14A6F7-EE25-44D2-A249-9C6EB88CA3A1}" srcOrd="0" destOrd="0" presId="urn:microsoft.com/office/officeart/2009/3/layout/HorizontalOrganizationChart"/>
    <dgm:cxn modelId="{7BFBD5CC-BDC1-4AEC-B146-11C21BDBA537}" type="presOf" srcId="{BC39EDB6-BCFF-43AB-A2D0-200498C7F54A}" destId="{53D5C501-45DD-4C69-B9C6-EF7CCE9C0DA0}" srcOrd="0" destOrd="0" presId="urn:microsoft.com/office/officeart/2009/3/layout/HorizontalOrganizationChart"/>
    <dgm:cxn modelId="{80AC16CE-3F01-4CA2-9832-0F8B7CF8FF35}" type="presOf" srcId="{2B333D85-B803-4150-A2D9-00EDDF2E5F95}" destId="{ED7FC285-F6EE-4BCF-B2FD-3BA5BCF41F71}" srcOrd="0" destOrd="0" presId="urn:microsoft.com/office/officeart/2009/3/layout/HorizontalOrganizationChart"/>
    <dgm:cxn modelId="{E679C2D5-AFBE-42B6-BA1D-0F2C51AC428F}" type="presOf" srcId="{154AD50E-58BB-42E5-A356-809461118B27}" destId="{B0A82397-3F45-45E4-A072-664F46F3898D}" srcOrd="0" destOrd="0" presId="urn:microsoft.com/office/officeart/2009/3/layout/HorizontalOrganizationChart"/>
    <dgm:cxn modelId="{F7F8F8D6-597C-46A5-B4DB-CCB2FDA2D025}" type="presOf" srcId="{C008575F-B2E7-44B2-846A-C40941BA49C4}" destId="{09161C3B-4CF7-40D6-ACC2-F56E9CFC54B2}" srcOrd="1" destOrd="0" presId="urn:microsoft.com/office/officeart/2009/3/layout/HorizontalOrganizationChart"/>
    <dgm:cxn modelId="{2958FCD7-C3AF-44DD-B195-DC6E3FBB41AC}" type="presOf" srcId="{966D5490-1B9C-4233-861C-4A19C5A71632}" destId="{5310BFB7-EE04-4752-9793-EB191622F6E7}" srcOrd="0" destOrd="0" presId="urn:microsoft.com/office/officeart/2009/3/layout/HorizontalOrganizationChart"/>
    <dgm:cxn modelId="{862325E1-1758-4E63-8C5C-9C25060458B5}" type="presOf" srcId="{20A36D65-4981-4028-B1E9-3CE5B9BCC9F4}" destId="{FC8570DE-9B8A-4A89-9A13-1C7B7442D258}" srcOrd="0" destOrd="0" presId="urn:microsoft.com/office/officeart/2009/3/layout/HorizontalOrganizationChart"/>
    <dgm:cxn modelId="{ED0E2BE5-BA21-43E9-B1E3-363189E1D14C}" type="presOf" srcId="{17B330D8-F4EF-4026-8526-B36572326309}" destId="{5110544C-53FF-4168-8755-0EB486B09277}" srcOrd="1" destOrd="0" presId="urn:microsoft.com/office/officeart/2009/3/layout/HorizontalOrganizationChart"/>
    <dgm:cxn modelId="{060214E9-2463-463D-942F-43F1311C61E2}" type="presOf" srcId="{CB3D87CB-E2A8-4598-8CDB-3A9F5A644984}" destId="{55C56DC8-9A8A-402B-917E-73569E7F35E8}" srcOrd="0" destOrd="0" presId="urn:microsoft.com/office/officeart/2009/3/layout/HorizontalOrganizationChart"/>
    <dgm:cxn modelId="{8C0BA7EC-7FB6-446C-9555-20D61B815183}" type="presOf" srcId="{C008575F-B2E7-44B2-846A-C40941BA49C4}" destId="{98E8A6FA-51B8-4859-8B26-6F849A3D50A2}" srcOrd="0" destOrd="0" presId="urn:microsoft.com/office/officeart/2009/3/layout/HorizontalOrganizationChart"/>
    <dgm:cxn modelId="{C9C417F3-D6D9-4107-B472-BC5C046563B5}" srcId="{D7DBB0A1-C1BD-4016-A095-2679E320C3FC}" destId="{2B333D85-B803-4150-A2D9-00EDDF2E5F95}" srcOrd="4" destOrd="0" parTransId="{CB3D87CB-E2A8-4598-8CDB-3A9F5A644984}" sibTransId="{6443DDEF-B04B-4575-8B7B-B84E5B54E9DF}"/>
    <dgm:cxn modelId="{C3E678F5-5E63-4467-AD61-364E572484FA}" srcId="{D7DBB0A1-C1BD-4016-A095-2679E320C3FC}" destId="{C008575F-B2E7-44B2-846A-C40941BA49C4}" srcOrd="9" destOrd="0" parTransId="{EF82AA6E-FCE3-47E0-BBA7-717793DDC4E3}" sibTransId="{EB5ACFBF-E0B4-43F3-AE4F-B347430A4009}"/>
    <dgm:cxn modelId="{1F2487FF-1DDD-4EB1-8C8E-BC948932660A}" type="presParOf" srcId="{7607498E-A90D-4867-B16E-DB794C05DB2F}" destId="{D906C40E-9181-4FCF-9DB2-EA2ACB5E1B09}" srcOrd="0" destOrd="0" presId="urn:microsoft.com/office/officeart/2009/3/layout/HorizontalOrganizationChart"/>
    <dgm:cxn modelId="{372D162C-2C50-4986-BBE9-9416A26678FA}" type="presParOf" srcId="{D906C40E-9181-4FCF-9DB2-EA2ACB5E1B09}" destId="{2DFAEBDA-79E6-4300-8577-6CF45D7BE367}" srcOrd="0" destOrd="0" presId="urn:microsoft.com/office/officeart/2009/3/layout/HorizontalOrganizationChart"/>
    <dgm:cxn modelId="{70056725-2A6E-45B4-96BB-96803F4B0437}" type="presParOf" srcId="{2DFAEBDA-79E6-4300-8577-6CF45D7BE367}" destId="{4BAC2F6D-7239-4318-8A43-0DBDA1F2B141}" srcOrd="0" destOrd="0" presId="urn:microsoft.com/office/officeart/2009/3/layout/HorizontalOrganizationChart"/>
    <dgm:cxn modelId="{39B251B5-F595-499F-84F0-CBED9760F771}" type="presParOf" srcId="{2DFAEBDA-79E6-4300-8577-6CF45D7BE367}" destId="{1F35FE70-961C-402F-9822-3FBC88BB7D8F}" srcOrd="1" destOrd="0" presId="urn:microsoft.com/office/officeart/2009/3/layout/HorizontalOrganizationChart"/>
    <dgm:cxn modelId="{8DCEC704-405F-4836-9170-7DFA3CBBC2B4}" type="presParOf" srcId="{D906C40E-9181-4FCF-9DB2-EA2ACB5E1B09}" destId="{66FC4423-2A7D-4C88-B21A-DA3469C0CEBD}" srcOrd="1" destOrd="0" presId="urn:microsoft.com/office/officeart/2009/3/layout/HorizontalOrganizationChart"/>
    <dgm:cxn modelId="{F5C863F5-500C-43E1-B662-3C46D0A3EB44}" type="presParOf" srcId="{66FC4423-2A7D-4C88-B21A-DA3469C0CEBD}" destId="{04A3920E-53F3-42DC-B370-0C17AC9C1B18}" srcOrd="0" destOrd="0" presId="urn:microsoft.com/office/officeart/2009/3/layout/HorizontalOrganizationChart"/>
    <dgm:cxn modelId="{3DD0CAD9-90FD-45C4-8002-D21B4EA319DE}" type="presParOf" srcId="{66FC4423-2A7D-4C88-B21A-DA3469C0CEBD}" destId="{8222B85C-2480-4B83-8703-4F422BFF50CF}" srcOrd="1" destOrd="0" presId="urn:microsoft.com/office/officeart/2009/3/layout/HorizontalOrganizationChart"/>
    <dgm:cxn modelId="{AB951748-AA52-4EE4-B0C2-C202597698A6}" type="presParOf" srcId="{8222B85C-2480-4B83-8703-4F422BFF50CF}" destId="{6D46B8A1-18FA-4F09-94E4-D4B6B6A073A0}" srcOrd="0" destOrd="0" presId="urn:microsoft.com/office/officeart/2009/3/layout/HorizontalOrganizationChart"/>
    <dgm:cxn modelId="{1006EECF-DFE7-4ABF-A37A-7CFD1985A5DE}" type="presParOf" srcId="{6D46B8A1-18FA-4F09-94E4-D4B6B6A073A0}" destId="{9EE5AC6D-3307-46AB-B88B-D0790300BCAA}" srcOrd="0" destOrd="0" presId="urn:microsoft.com/office/officeart/2009/3/layout/HorizontalOrganizationChart"/>
    <dgm:cxn modelId="{2CC21AAB-8E3C-45BE-B11D-62D175444875}" type="presParOf" srcId="{6D46B8A1-18FA-4F09-94E4-D4B6B6A073A0}" destId="{16DF414A-834C-444B-9860-1A6A7A6A21FD}" srcOrd="1" destOrd="0" presId="urn:microsoft.com/office/officeart/2009/3/layout/HorizontalOrganizationChart"/>
    <dgm:cxn modelId="{CFD02154-BABF-43AE-BA9E-89EAE7EB0D2C}" type="presParOf" srcId="{8222B85C-2480-4B83-8703-4F422BFF50CF}" destId="{021256F4-020E-402E-AA3B-D3B7A01641B7}" srcOrd="1" destOrd="0" presId="urn:microsoft.com/office/officeart/2009/3/layout/HorizontalOrganizationChart"/>
    <dgm:cxn modelId="{17512CF2-EEC7-41FF-AD74-F11CC6B5D883}" type="presParOf" srcId="{021256F4-020E-402E-AA3B-D3B7A01641B7}" destId="{3EABA139-5D91-4594-A832-F8D84BFAF22B}" srcOrd="0" destOrd="0" presId="urn:microsoft.com/office/officeart/2009/3/layout/HorizontalOrganizationChart"/>
    <dgm:cxn modelId="{FAC21DB6-144C-4360-BE87-26B355C43F49}" type="presParOf" srcId="{021256F4-020E-402E-AA3B-D3B7A01641B7}" destId="{855619B4-0BB1-4300-A2D1-A6E83D4DF897}" srcOrd="1" destOrd="0" presId="urn:microsoft.com/office/officeart/2009/3/layout/HorizontalOrganizationChart"/>
    <dgm:cxn modelId="{071991F5-FED1-48E7-B661-1E9AB068DBA9}" type="presParOf" srcId="{855619B4-0BB1-4300-A2D1-A6E83D4DF897}" destId="{E0D7621D-779A-4DB5-AE97-7D6729DE8BEE}" srcOrd="0" destOrd="0" presId="urn:microsoft.com/office/officeart/2009/3/layout/HorizontalOrganizationChart"/>
    <dgm:cxn modelId="{2E14B09E-FAD9-4345-AB5C-AABFB5AE963A}" type="presParOf" srcId="{E0D7621D-779A-4DB5-AE97-7D6729DE8BEE}" destId="{FC14A6F7-EE25-44D2-A249-9C6EB88CA3A1}" srcOrd="0" destOrd="0" presId="urn:microsoft.com/office/officeart/2009/3/layout/HorizontalOrganizationChart"/>
    <dgm:cxn modelId="{3A592BBA-89DD-44D0-94C9-A933A17BB1AF}" type="presParOf" srcId="{E0D7621D-779A-4DB5-AE97-7D6729DE8BEE}" destId="{01037FF6-A8B9-4073-975F-8358852B82DD}" srcOrd="1" destOrd="0" presId="urn:microsoft.com/office/officeart/2009/3/layout/HorizontalOrganizationChart"/>
    <dgm:cxn modelId="{F95125B9-FA81-41A4-87A5-A334AB7FD21A}" type="presParOf" srcId="{855619B4-0BB1-4300-A2D1-A6E83D4DF897}" destId="{24B798C8-16A8-4A22-A312-EE088B1640D5}" srcOrd="1" destOrd="0" presId="urn:microsoft.com/office/officeart/2009/3/layout/HorizontalOrganizationChart"/>
    <dgm:cxn modelId="{544F3F6D-82C7-42B7-93E9-647A323E8AF4}" type="presParOf" srcId="{855619B4-0BB1-4300-A2D1-A6E83D4DF897}" destId="{475B5207-F70D-419D-9EA8-7515DBD5D18E}" srcOrd="2" destOrd="0" presId="urn:microsoft.com/office/officeart/2009/3/layout/HorizontalOrganizationChart"/>
    <dgm:cxn modelId="{6F459DE2-A0D3-4297-977F-9E440FAE2631}" type="presParOf" srcId="{021256F4-020E-402E-AA3B-D3B7A01641B7}" destId="{D7A0B29B-B0D2-44CA-ABA6-57FA3B40A48F}" srcOrd="2" destOrd="0" presId="urn:microsoft.com/office/officeart/2009/3/layout/HorizontalOrganizationChart"/>
    <dgm:cxn modelId="{56440749-80E7-48E9-B96F-69BD8154E956}" type="presParOf" srcId="{021256F4-020E-402E-AA3B-D3B7A01641B7}" destId="{512DD9E5-B5E6-48C7-BC4B-6EB3B593894F}" srcOrd="3" destOrd="0" presId="urn:microsoft.com/office/officeart/2009/3/layout/HorizontalOrganizationChart"/>
    <dgm:cxn modelId="{E2427B27-AD6F-4A54-9B6C-A6B39AD72A2B}" type="presParOf" srcId="{512DD9E5-B5E6-48C7-BC4B-6EB3B593894F}" destId="{4792C34F-0DEA-444A-83E6-367D8E636BAA}" srcOrd="0" destOrd="0" presId="urn:microsoft.com/office/officeart/2009/3/layout/HorizontalOrganizationChart"/>
    <dgm:cxn modelId="{867E631A-B733-409D-AC0A-1A734AEDEA5B}" type="presParOf" srcId="{4792C34F-0DEA-444A-83E6-367D8E636BAA}" destId="{5310BFB7-EE04-4752-9793-EB191622F6E7}" srcOrd="0" destOrd="0" presId="urn:microsoft.com/office/officeart/2009/3/layout/HorizontalOrganizationChart"/>
    <dgm:cxn modelId="{35D52478-C76C-4C4F-9197-BAEF7D88ECF9}" type="presParOf" srcId="{4792C34F-0DEA-444A-83E6-367D8E636BAA}" destId="{C805B1D5-75C9-408A-833B-B76ADE58AA5C}" srcOrd="1" destOrd="0" presId="urn:microsoft.com/office/officeart/2009/3/layout/HorizontalOrganizationChart"/>
    <dgm:cxn modelId="{19DD86EF-D4BE-47A5-8CF0-5A88A3D9718E}" type="presParOf" srcId="{512DD9E5-B5E6-48C7-BC4B-6EB3B593894F}" destId="{173688A5-93FB-4084-A0F8-548A82C8610F}" srcOrd="1" destOrd="0" presId="urn:microsoft.com/office/officeart/2009/3/layout/HorizontalOrganizationChart"/>
    <dgm:cxn modelId="{C8F702C0-4817-4B2B-9AD9-4D0ACE50728F}" type="presParOf" srcId="{512DD9E5-B5E6-48C7-BC4B-6EB3B593894F}" destId="{93DA8A30-5BED-44C8-8129-668DBA11CE44}" srcOrd="2" destOrd="0" presId="urn:microsoft.com/office/officeart/2009/3/layout/HorizontalOrganizationChart"/>
    <dgm:cxn modelId="{43EF6FF0-7ADB-491E-A08C-0FE22B434A21}" type="presParOf" srcId="{021256F4-020E-402E-AA3B-D3B7A01641B7}" destId="{53D5C501-45DD-4C69-B9C6-EF7CCE9C0DA0}" srcOrd="4" destOrd="0" presId="urn:microsoft.com/office/officeart/2009/3/layout/HorizontalOrganizationChart"/>
    <dgm:cxn modelId="{871ADC95-B2DA-4162-B11C-FE463A26226F}" type="presParOf" srcId="{021256F4-020E-402E-AA3B-D3B7A01641B7}" destId="{9E9ABFCC-3339-48B5-A88F-39FE727D1294}" srcOrd="5" destOrd="0" presId="urn:microsoft.com/office/officeart/2009/3/layout/HorizontalOrganizationChart"/>
    <dgm:cxn modelId="{B6C52767-1F14-434A-8E4D-E4C14BF76049}" type="presParOf" srcId="{9E9ABFCC-3339-48B5-A88F-39FE727D1294}" destId="{25302E73-AF9D-46B1-8F76-8E7F919759B6}" srcOrd="0" destOrd="0" presId="urn:microsoft.com/office/officeart/2009/3/layout/HorizontalOrganizationChart"/>
    <dgm:cxn modelId="{4133D413-B59A-40B7-847D-382409871336}" type="presParOf" srcId="{25302E73-AF9D-46B1-8F76-8E7F919759B6}" destId="{234DC629-952F-42AC-911F-858F436721A7}" srcOrd="0" destOrd="0" presId="urn:microsoft.com/office/officeart/2009/3/layout/HorizontalOrganizationChart"/>
    <dgm:cxn modelId="{78DDD26D-691B-4042-A1CE-BA636F6F990C}" type="presParOf" srcId="{25302E73-AF9D-46B1-8F76-8E7F919759B6}" destId="{73A2A3D3-9EAD-4841-9AAD-7BA9B3AAFED7}" srcOrd="1" destOrd="0" presId="urn:microsoft.com/office/officeart/2009/3/layout/HorizontalOrganizationChart"/>
    <dgm:cxn modelId="{A5497CE7-904D-4675-86D7-CF282B4E9D1C}" type="presParOf" srcId="{9E9ABFCC-3339-48B5-A88F-39FE727D1294}" destId="{C4B6718B-C283-4724-9E2B-4B8784310087}" srcOrd="1" destOrd="0" presId="urn:microsoft.com/office/officeart/2009/3/layout/HorizontalOrganizationChart"/>
    <dgm:cxn modelId="{1B7C17F8-72F8-4F88-88E6-E83054161708}" type="presParOf" srcId="{9E9ABFCC-3339-48B5-A88F-39FE727D1294}" destId="{D7C9C3B8-54BB-4724-AEA0-382FB3E0E7E8}" srcOrd="2" destOrd="0" presId="urn:microsoft.com/office/officeart/2009/3/layout/HorizontalOrganizationChart"/>
    <dgm:cxn modelId="{1198CBB7-A9D5-4E8A-B985-76B110A59673}" type="presParOf" srcId="{021256F4-020E-402E-AA3B-D3B7A01641B7}" destId="{A99A4776-AB43-4297-8D6D-4164DC3E1864}" srcOrd="6" destOrd="0" presId="urn:microsoft.com/office/officeart/2009/3/layout/HorizontalOrganizationChart"/>
    <dgm:cxn modelId="{A4268AA3-05E2-4E76-B841-A77900CBA123}" type="presParOf" srcId="{021256F4-020E-402E-AA3B-D3B7A01641B7}" destId="{F4F8D04A-56E6-46A6-A21C-53F6E2CC4744}" srcOrd="7" destOrd="0" presId="urn:microsoft.com/office/officeart/2009/3/layout/HorizontalOrganizationChart"/>
    <dgm:cxn modelId="{7887178E-C226-43BF-9B74-4306E8ED22AE}" type="presParOf" srcId="{F4F8D04A-56E6-46A6-A21C-53F6E2CC4744}" destId="{227AA009-3E8D-4FBD-AA68-912A836371F5}" srcOrd="0" destOrd="0" presId="urn:microsoft.com/office/officeart/2009/3/layout/HorizontalOrganizationChart"/>
    <dgm:cxn modelId="{DEE3502D-CB64-4CAB-AA21-7F9650093E5D}" type="presParOf" srcId="{227AA009-3E8D-4FBD-AA68-912A836371F5}" destId="{AA1EC790-49E1-43BE-B091-84499DB42BAE}" srcOrd="0" destOrd="0" presId="urn:microsoft.com/office/officeart/2009/3/layout/HorizontalOrganizationChart"/>
    <dgm:cxn modelId="{11B43584-2EBD-4D09-BADC-15CB6444682B}" type="presParOf" srcId="{227AA009-3E8D-4FBD-AA68-912A836371F5}" destId="{5110544C-53FF-4168-8755-0EB486B09277}" srcOrd="1" destOrd="0" presId="urn:microsoft.com/office/officeart/2009/3/layout/HorizontalOrganizationChart"/>
    <dgm:cxn modelId="{1A5420BD-43E4-42FD-8EB7-5D05DC6B2A5F}" type="presParOf" srcId="{F4F8D04A-56E6-46A6-A21C-53F6E2CC4744}" destId="{ED807347-BC44-4918-B584-377295FAD652}" srcOrd="1" destOrd="0" presId="urn:microsoft.com/office/officeart/2009/3/layout/HorizontalOrganizationChart"/>
    <dgm:cxn modelId="{55F3B7B5-2BE5-4D98-8D1C-C7100F643CE6}" type="presParOf" srcId="{F4F8D04A-56E6-46A6-A21C-53F6E2CC4744}" destId="{710E3CE0-29BD-434A-B467-94509D7DDAB1}" srcOrd="2" destOrd="0" presId="urn:microsoft.com/office/officeart/2009/3/layout/HorizontalOrganizationChart"/>
    <dgm:cxn modelId="{5689BEDB-7606-4FE7-B8D0-3956EC267625}" type="presParOf" srcId="{021256F4-020E-402E-AA3B-D3B7A01641B7}" destId="{55C56DC8-9A8A-402B-917E-73569E7F35E8}" srcOrd="8" destOrd="0" presId="urn:microsoft.com/office/officeart/2009/3/layout/HorizontalOrganizationChart"/>
    <dgm:cxn modelId="{B55C119A-A8FE-46DA-893F-F172E5F420CA}" type="presParOf" srcId="{021256F4-020E-402E-AA3B-D3B7A01641B7}" destId="{F81FBA91-D492-4D99-9F3F-2E119CAC106E}" srcOrd="9" destOrd="0" presId="urn:microsoft.com/office/officeart/2009/3/layout/HorizontalOrganizationChart"/>
    <dgm:cxn modelId="{6977DB8F-B8DD-4BD4-ADBE-24911325A49B}" type="presParOf" srcId="{F81FBA91-D492-4D99-9F3F-2E119CAC106E}" destId="{90EB8134-132F-4DA2-9F5A-F4BF79A3E4C5}" srcOrd="0" destOrd="0" presId="urn:microsoft.com/office/officeart/2009/3/layout/HorizontalOrganizationChart"/>
    <dgm:cxn modelId="{B4FA726E-8C92-40DE-9A3C-75F0111130E9}" type="presParOf" srcId="{90EB8134-132F-4DA2-9F5A-F4BF79A3E4C5}" destId="{ED7FC285-F6EE-4BCF-B2FD-3BA5BCF41F71}" srcOrd="0" destOrd="0" presId="urn:microsoft.com/office/officeart/2009/3/layout/HorizontalOrganizationChart"/>
    <dgm:cxn modelId="{3DDA2C3C-47D0-4B13-BBA9-6BE93F76E917}" type="presParOf" srcId="{90EB8134-132F-4DA2-9F5A-F4BF79A3E4C5}" destId="{379758EA-40F9-402A-8F36-68F4A51C33F9}" srcOrd="1" destOrd="0" presId="urn:microsoft.com/office/officeart/2009/3/layout/HorizontalOrganizationChart"/>
    <dgm:cxn modelId="{3814EDDF-0E6F-434F-8C5F-EB93AEFB9886}" type="presParOf" srcId="{F81FBA91-D492-4D99-9F3F-2E119CAC106E}" destId="{C5C6507A-CE72-4FF0-9008-E3CFAB60CC79}" srcOrd="1" destOrd="0" presId="urn:microsoft.com/office/officeart/2009/3/layout/HorizontalOrganizationChart"/>
    <dgm:cxn modelId="{57C43EF7-E218-4AD6-8512-4240E85444F5}" type="presParOf" srcId="{F81FBA91-D492-4D99-9F3F-2E119CAC106E}" destId="{4256F350-F6EA-4A9D-A0F7-C5F2AF341BE0}" srcOrd="2" destOrd="0" presId="urn:microsoft.com/office/officeart/2009/3/layout/HorizontalOrganizationChart"/>
    <dgm:cxn modelId="{FEC5DB01-621F-4DA9-8D7E-FC7CAE415BCB}" type="presParOf" srcId="{021256F4-020E-402E-AA3B-D3B7A01641B7}" destId="{FC8570DE-9B8A-4A89-9A13-1C7B7442D258}" srcOrd="10" destOrd="0" presId="urn:microsoft.com/office/officeart/2009/3/layout/HorizontalOrganizationChart"/>
    <dgm:cxn modelId="{B14FDA06-08AF-41A1-8B2B-9EEC56617699}" type="presParOf" srcId="{021256F4-020E-402E-AA3B-D3B7A01641B7}" destId="{F608F44B-379E-47F1-9B67-BC4DB5067295}" srcOrd="11" destOrd="0" presId="urn:microsoft.com/office/officeart/2009/3/layout/HorizontalOrganizationChart"/>
    <dgm:cxn modelId="{B04EBDD7-B51C-4374-B842-7975E333F04A}" type="presParOf" srcId="{F608F44B-379E-47F1-9B67-BC4DB5067295}" destId="{50ECF19E-E110-4408-A29A-67317C55DC3F}" srcOrd="0" destOrd="0" presId="urn:microsoft.com/office/officeart/2009/3/layout/HorizontalOrganizationChart"/>
    <dgm:cxn modelId="{CAEF5A6D-A361-45CD-885E-112F1F0B0887}" type="presParOf" srcId="{50ECF19E-E110-4408-A29A-67317C55DC3F}" destId="{DD1F2601-086B-404B-8038-32870486FA5D}" srcOrd="0" destOrd="0" presId="urn:microsoft.com/office/officeart/2009/3/layout/HorizontalOrganizationChart"/>
    <dgm:cxn modelId="{7C6C0F11-EB7E-4300-9EB2-1499AC5BE12F}" type="presParOf" srcId="{50ECF19E-E110-4408-A29A-67317C55DC3F}" destId="{4D2FB94E-2DB2-4714-A316-D62597348137}" srcOrd="1" destOrd="0" presId="urn:microsoft.com/office/officeart/2009/3/layout/HorizontalOrganizationChart"/>
    <dgm:cxn modelId="{FBF2B536-31C3-49F9-90F6-68E08909B8C3}" type="presParOf" srcId="{F608F44B-379E-47F1-9B67-BC4DB5067295}" destId="{42495593-2DAE-4693-A720-47F9546EA321}" srcOrd="1" destOrd="0" presId="urn:microsoft.com/office/officeart/2009/3/layout/HorizontalOrganizationChart"/>
    <dgm:cxn modelId="{9DC301F0-8AF5-453C-99C4-C731D5D7ADA9}" type="presParOf" srcId="{F608F44B-379E-47F1-9B67-BC4DB5067295}" destId="{259DE0F2-2BAB-454B-9D1B-67735F49488E}" srcOrd="2" destOrd="0" presId="urn:microsoft.com/office/officeart/2009/3/layout/HorizontalOrganizationChart"/>
    <dgm:cxn modelId="{13AEB8B6-AD50-45E7-9563-C99B94231519}" type="presParOf" srcId="{021256F4-020E-402E-AA3B-D3B7A01641B7}" destId="{B0A82397-3F45-45E4-A072-664F46F3898D}" srcOrd="12" destOrd="0" presId="urn:microsoft.com/office/officeart/2009/3/layout/HorizontalOrganizationChart"/>
    <dgm:cxn modelId="{7887F1DE-EDBA-4CCB-B79D-B8D21C8D55A2}" type="presParOf" srcId="{021256F4-020E-402E-AA3B-D3B7A01641B7}" destId="{518192F5-1A05-43A3-A1FC-B2DFF4C6DF8D}" srcOrd="13" destOrd="0" presId="urn:microsoft.com/office/officeart/2009/3/layout/HorizontalOrganizationChart"/>
    <dgm:cxn modelId="{40C78F4F-E469-437B-8DAD-840E630772DC}" type="presParOf" srcId="{518192F5-1A05-43A3-A1FC-B2DFF4C6DF8D}" destId="{C1135881-AB2A-4935-801A-789F0A488936}" srcOrd="0" destOrd="0" presId="urn:microsoft.com/office/officeart/2009/3/layout/HorizontalOrganizationChart"/>
    <dgm:cxn modelId="{E834C7D3-447B-4C6E-8850-82EA76E560A8}" type="presParOf" srcId="{C1135881-AB2A-4935-801A-789F0A488936}" destId="{920406C1-8555-448B-8583-97C0DD2E5839}" srcOrd="0" destOrd="0" presId="urn:microsoft.com/office/officeart/2009/3/layout/HorizontalOrganizationChart"/>
    <dgm:cxn modelId="{14E490C4-DACE-4AA5-BC6D-695203A47631}" type="presParOf" srcId="{C1135881-AB2A-4935-801A-789F0A488936}" destId="{F9E712FF-AD6B-450B-9750-69AFC854DCA6}" srcOrd="1" destOrd="0" presId="urn:microsoft.com/office/officeart/2009/3/layout/HorizontalOrganizationChart"/>
    <dgm:cxn modelId="{9A558A34-8A4C-4975-89FB-6F48CE1DCE90}" type="presParOf" srcId="{518192F5-1A05-43A3-A1FC-B2DFF4C6DF8D}" destId="{61C9DFC3-1824-44F5-8A7D-6989A600ADB6}" srcOrd="1" destOrd="0" presId="urn:microsoft.com/office/officeart/2009/3/layout/HorizontalOrganizationChart"/>
    <dgm:cxn modelId="{66D76E2A-DF73-4025-887A-EF354782BF89}" type="presParOf" srcId="{518192F5-1A05-43A3-A1FC-B2DFF4C6DF8D}" destId="{088277B7-FFB2-4A36-894A-1CD3B95350D2}" srcOrd="2" destOrd="0" presId="urn:microsoft.com/office/officeart/2009/3/layout/HorizontalOrganizationChart"/>
    <dgm:cxn modelId="{44869BD5-D34C-4467-9099-6BE0E13B3839}" type="presParOf" srcId="{021256F4-020E-402E-AA3B-D3B7A01641B7}" destId="{429EF639-6F86-4E0C-AF96-4A293E6A2F13}" srcOrd="14" destOrd="0" presId="urn:microsoft.com/office/officeart/2009/3/layout/HorizontalOrganizationChart"/>
    <dgm:cxn modelId="{4C28AB0C-E33F-49DE-BA52-16A2D4B0E349}" type="presParOf" srcId="{021256F4-020E-402E-AA3B-D3B7A01641B7}" destId="{63E616B6-3FDC-4D16-82A6-AFE196DAA62D}" srcOrd="15" destOrd="0" presId="urn:microsoft.com/office/officeart/2009/3/layout/HorizontalOrganizationChart"/>
    <dgm:cxn modelId="{60416BDE-583C-4469-9426-0D8D1A4571A6}" type="presParOf" srcId="{63E616B6-3FDC-4D16-82A6-AFE196DAA62D}" destId="{04FD9BBA-CB78-4B1A-B353-8279A1495432}" srcOrd="0" destOrd="0" presId="urn:microsoft.com/office/officeart/2009/3/layout/HorizontalOrganizationChart"/>
    <dgm:cxn modelId="{E70DC8EB-5EE6-4AA2-8AB5-E92F8BDA189A}" type="presParOf" srcId="{04FD9BBA-CB78-4B1A-B353-8279A1495432}" destId="{9D310779-DC4F-47B8-93CF-2E6936BC311D}" srcOrd="0" destOrd="0" presId="urn:microsoft.com/office/officeart/2009/3/layout/HorizontalOrganizationChart"/>
    <dgm:cxn modelId="{86414A87-C28D-4DB5-A5D4-C068BD0155EE}" type="presParOf" srcId="{04FD9BBA-CB78-4B1A-B353-8279A1495432}" destId="{0D35C6A5-981D-475C-A16A-C3DE28E38F99}" srcOrd="1" destOrd="0" presId="urn:microsoft.com/office/officeart/2009/3/layout/HorizontalOrganizationChart"/>
    <dgm:cxn modelId="{DBE00E41-CE0C-460C-903B-5F85A6077080}" type="presParOf" srcId="{63E616B6-3FDC-4D16-82A6-AFE196DAA62D}" destId="{3655335B-4C09-4E29-92A3-EE339526B3EA}" srcOrd="1" destOrd="0" presId="urn:microsoft.com/office/officeart/2009/3/layout/HorizontalOrganizationChart"/>
    <dgm:cxn modelId="{55120FAF-DF43-45DF-B293-3EF1BA97A5A2}" type="presParOf" srcId="{63E616B6-3FDC-4D16-82A6-AFE196DAA62D}" destId="{33CCAD80-C5EB-4AEE-8BB0-85D81427EBFB}" srcOrd="2" destOrd="0" presId="urn:microsoft.com/office/officeart/2009/3/layout/HorizontalOrganizationChart"/>
    <dgm:cxn modelId="{53F12137-6A8F-431C-B6F0-4CA45333EB20}" type="presParOf" srcId="{021256F4-020E-402E-AA3B-D3B7A01641B7}" destId="{DA5019DE-8606-45AB-B592-4C17BC240603}" srcOrd="16" destOrd="0" presId="urn:microsoft.com/office/officeart/2009/3/layout/HorizontalOrganizationChart"/>
    <dgm:cxn modelId="{75936A49-E95F-46B0-9F74-7705E73C2C10}" type="presParOf" srcId="{021256F4-020E-402E-AA3B-D3B7A01641B7}" destId="{9ED3B55A-7E6D-4111-9361-52C7C20ED6E4}" srcOrd="17" destOrd="0" presId="urn:microsoft.com/office/officeart/2009/3/layout/HorizontalOrganizationChart"/>
    <dgm:cxn modelId="{98B16BB8-040A-4035-A258-F13C91B0C316}" type="presParOf" srcId="{9ED3B55A-7E6D-4111-9361-52C7C20ED6E4}" destId="{BDA5B4D0-85C8-46DC-BA15-01714F5D9068}" srcOrd="0" destOrd="0" presId="urn:microsoft.com/office/officeart/2009/3/layout/HorizontalOrganizationChart"/>
    <dgm:cxn modelId="{6DA6B4D4-1E3E-4301-92D0-7CD1BDA50D77}" type="presParOf" srcId="{BDA5B4D0-85C8-46DC-BA15-01714F5D9068}" destId="{338EE25E-AE77-4B71-8792-D6047C3FA7C4}" srcOrd="0" destOrd="0" presId="urn:microsoft.com/office/officeart/2009/3/layout/HorizontalOrganizationChart"/>
    <dgm:cxn modelId="{D3B87425-3284-4D66-9F6E-9A4965F6791B}" type="presParOf" srcId="{BDA5B4D0-85C8-46DC-BA15-01714F5D9068}" destId="{05B3D62B-975C-4104-AEF2-26454EE1A9C1}" srcOrd="1" destOrd="0" presId="urn:microsoft.com/office/officeart/2009/3/layout/HorizontalOrganizationChart"/>
    <dgm:cxn modelId="{60D6C084-B9B8-4AD9-BFDE-3C03AE7429E7}" type="presParOf" srcId="{9ED3B55A-7E6D-4111-9361-52C7C20ED6E4}" destId="{D951C83E-E556-4011-88F8-D0AAE26F7A0F}" srcOrd="1" destOrd="0" presId="urn:microsoft.com/office/officeart/2009/3/layout/HorizontalOrganizationChart"/>
    <dgm:cxn modelId="{A9727337-86C4-4F96-BF04-C02647282B4E}" type="presParOf" srcId="{9ED3B55A-7E6D-4111-9361-52C7C20ED6E4}" destId="{3D872EEC-4739-4FF8-BD6E-6D1D5452D305}" srcOrd="2" destOrd="0" presId="urn:microsoft.com/office/officeart/2009/3/layout/HorizontalOrganizationChart"/>
    <dgm:cxn modelId="{078DD370-9452-42CC-94F2-7EEA043A22F3}" type="presParOf" srcId="{021256F4-020E-402E-AA3B-D3B7A01641B7}" destId="{89677A28-1950-4F07-813D-16FBF5748A9B}" srcOrd="18" destOrd="0" presId="urn:microsoft.com/office/officeart/2009/3/layout/HorizontalOrganizationChart"/>
    <dgm:cxn modelId="{C82F3587-6C4C-4D44-B4A9-654FC5769D5C}" type="presParOf" srcId="{021256F4-020E-402E-AA3B-D3B7A01641B7}" destId="{E12F6090-94AE-4A67-BA9B-9BAA25B941DE}" srcOrd="19" destOrd="0" presId="urn:microsoft.com/office/officeart/2009/3/layout/HorizontalOrganizationChart"/>
    <dgm:cxn modelId="{9C088A21-7D79-4233-9CF6-2DA51B7154E8}" type="presParOf" srcId="{E12F6090-94AE-4A67-BA9B-9BAA25B941DE}" destId="{0B6FA269-6D34-4AF6-A037-765525405929}" srcOrd="0" destOrd="0" presId="urn:microsoft.com/office/officeart/2009/3/layout/HorizontalOrganizationChart"/>
    <dgm:cxn modelId="{1CDCADF5-5C45-4AE4-9302-996D50442BB3}" type="presParOf" srcId="{0B6FA269-6D34-4AF6-A037-765525405929}" destId="{98E8A6FA-51B8-4859-8B26-6F849A3D50A2}" srcOrd="0" destOrd="0" presId="urn:microsoft.com/office/officeart/2009/3/layout/HorizontalOrganizationChart"/>
    <dgm:cxn modelId="{F78FE04B-2DB7-47EE-84C6-0C83C85A0A33}" type="presParOf" srcId="{0B6FA269-6D34-4AF6-A037-765525405929}" destId="{09161C3B-4CF7-40D6-ACC2-F56E9CFC54B2}" srcOrd="1" destOrd="0" presId="urn:microsoft.com/office/officeart/2009/3/layout/HorizontalOrganizationChart"/>
    <dgm:cxn modelId="{F617BA71-69A2-4213-8F3C-E651FE943ED0}" type="presParOf" srcId="{E12F6090-94AE-4A67-BA9B-9BAA25B941DE}" destId="{BD145395-BED1-40CE-B9B7-B62623D13FB8}" srcOrd="1" destOrd="0" presId="urn:microsoft.com/office/officeart/2009/3/layout/HorizontalOrganizationChart"/>
    <dgm:cxn modelId="{CA7F09C1-0E6C-490A-BEE5-0319F5F46273}" type="presParOf" srcId="{E12F6090-94AE-4A67-BA9B-9BAA25B941DE}" destId="{B05AB122-CF4E-4A68-B1DE-E1610D2CC1C5}" srcOrd="2" destOrd="0" presId="urn:microsoft.com/office/officeart/2009/3/layout/HorizontalOrganizationChart"/>
    <dgm:cxn modelId="{7C07AABE-54AD-4146-8CC7-D32294607992}" type="presParOf" srcId="{8222B85C-2480-4B83-8703-4F422BFF50CF}" destId="{CF2587DF-F840-44A5-958B-6122A84CD034}" srcOrd="2" destOrd="0" presId="urn:microsoft.com/office/officeart/2009/3/layout/HorizontalOrganizationChart"/>
    <dgm:cxn modelId="{9BEE7565-C749-4B83-A3BD-B406D6140FED}" type="presParOf" srcId="{D906C40E-9181-4FCF-9DB2-EA2ACB5E1B09}" destId="{25C5BD59-D358-48B9-86B7-7BE8332CB56D}" srcOrd="2" destOrd="0" presId="urn:microsoft.com/office/officeart/2009/3/layout/HorizontalOrganizationChart"/>
    <dgm:cxn modelId="{2F6DF05D-205A-4E84-83D2-267560352BCE}" type="presParOf" srcId="{7607498E-A90D-4867-B16E-DB794C05DB2F}" destId="{DB0A2A2A-2689-438B-82F9-748E7473F674}" srcOrd="1" destOrd="0" presId="urn:microsoft.com/office/officeart/2009/3/layout/HorizontalOrganizationChart"/>
    <dgm:cxn modelId="{FBF3B00C-75CA-4CF6-94BC-E0ED0D4330DB}" type="presParOf" srcId="{DB0A2A2A-2689-438B-82F9-748E7473F674}" destId="{91F14CBF-B9DE-4D38-ABAB-FD45326716E8}" srcOrd="0" destOrd="0" presId="urn:microsoft.com/office/officeart/2009/3/layout/HorizontalOrganizationChart"/>
    <dgm:cxn modelId="{188902A5-F041-494B-846C-97C6275DE067}" type="presParOf" srcId="{91F14CBF-B9DE-4D38-ABAB-FD45326716E8}" destId="{1797E799-EAF4-4526-AE3E-2524D021457F}" srcOrd="0" destOrd="0" presId="urn:microsoft.com/office/officeart/2009/3/layout/HorizontalOrganizationChart"/>
    <dgm:cxn modelId="{383F62FB-2AE4-4FFB-B2D7-208CE50379BA}" type="presParOf" srcId="{91F14CBF-B9DE-4D38-ABAB-FD45326716E8}" destId="{296C70DE-DC58-4938-B0E3-4720E4E3BB8F}" srcOrd="1" destOrd="0" presId="urn:microsoft.com/office/officeart/2009/3/layout/HorizontalOrganizationChart"/>
    <dgm:cxn modelId="{541B27C4-AD16-419D-BF64-FFAFB43615C3}" type="presParOf" srcId="{DB0A2A2A-2689-438B-82F9-748E7473F674}" destId="{7650A431-86A0-4D16-B52C-3A824EF37375}" srcOrd="1" destOrd="0" presId="urn:microsoft.com/office/officeart/2009/3/layout/HorizontalOrganizationChart"/>
    <dgm:cxn modelId="{EB6D5F6F-1EE5-4FB4-8CC2-95D74FEDC299}" type="presParOf" srcId="{DB0A2A2A-2689-438B-82F9-748E7473F674}" destId="{2AB1FB5D-B94F-4672-A039-76530E12646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1E08F-AD11-4BDE-BF74-F1B68F2AA12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IN"/>
        </a:p>
      </dgm:t>
    </dgm:pt>
    <dgm:pt modelId="{4BCC9AFC-0482-4F5E-A93E-208972E8BC75}">
      <dgm:prSet phldrT="[Text]" custT="1"/>
      <dgm:spPr/>
      <dgm:t>
        <a:bodyPr/>
        <a:lstStyle/>
        <a:p>
          <a:r>
            <a:rPr lang="en-IN" sz="1600" dirty="0"/>
            <a:t>Step 1</a:t>
          </a:r>
        </a:p>
      </dgm:t>
    </dgm:pt>
    <dgm:pt modelId="{7AB8EC53-DD65-4D1F-ACA7-921146722F75}" type="parTrans" cxnId="{9C340D2C-FF38-450D-996C-954E52D0F6CA}">
      <dgm:prSet/>
      <dgm:spPr/>
      <dgm:t>
        <a:bodyPr/>
        <a:lstStyle/>
        <a:p>
          <a:endParaRPr lang="en-IN" sz="2000"/>
        </a:p>
      </dgm:t>
    </dgm:pt>
    <dgm:pt modelId="{234361DE-7E55-490F-937B-9E0D0DA7B29D}" type="sibTrans" cxnId="{9C340D2C-FF38-450D-996C-954E52D0F6CA}">
      <dgm:prSet/>
      <dgm:spPr/>
      <dgm:t>
        <a:bodyPr/>
        <a:lstStyle/>
        <a:p>
          <a:endParaRPr lang="en-IN" sz="2000"/>
        </a:p>
      </dgm:t>
    </dgm:pt>
    <dgm:pt modelId="{5DE6E62B-2865-4B1D-B07F-F3CBFCCE6F72}">
      <dgm:prSet phldrT="[Text]" custT="1"/>
      <dgm:spPr/>
      <dgm:t>
        <a:bodyPr/>
        <a:lstStyle/>
        <a:p>
          <a:r>
            <a:rPr lang="en-US" sz="1600" b="1" dirty="0"/>
            <a:t>All the Faculty Members who are eligible for the Promotion have to submit an application for Promotion</a:t>
          </a:r>
          <a:endParaRPr lang="en-IN" sz="1600" b="1" dirty="0"/>
        </a:p>
      </dgm:t>
    </dgm:pt>
    <dgm:pt modelId="{9698F98D-FE5F-4B85-8216-26CB89225F43}" type="parTrans" cxnId="{FC9C5D9E-9237-4FF2-91D0-13BAD6360145}">
      <dgm:prSet/>
      <dgm:spPr/>
      <dgm:t>
        <a:bodyPr/>
        <a:lstStyle/>
        <a:p>
          <a:endParaRPr lang="en-IN" sz="2000"/>
        </a:p>
      </dgm:t>
    </dgm:pt>
    <dgm:pt modelId="{8C5C0F31-DA45-43A8-95A2-182817387893}" type="sibTrans" cxnId="{FC9C5D9E-9237-4FF2-91D0-13BAD6360145}">
      <dgm:prSet/>
      <dgm:spPr/>
      <dgm:t>
        <a:bodyPr/>
        <a:lstStyle/>
        <a:p>
          <a:endParaRPr lang="en-IN" sz="2000"/>
        </a:p>
      </dgm:t>
    </dgm:pt>
    <dgm:pt modelId="{EDF9E476-37F5-4A80-A377-FA759D724FFA}">
      <dgm:prSet phldrT="[Text]" custT="1"/>
      <dgm:spPr/>
      <dgm:t>
        <a:bodyPr/>
        <a:lstStyle/>
        <a:p>
          <a:r>
            <a:rPr lang="en-IN" sz="1600" dirty="0"/>
            <a:t>Step 2</a:t>
          </a:r>
        </a:p>
      </dgm:t>
    </dgm:pt>
    <dgm:pt modelId="{9C7CDC09-7FF8-4B3E-8739-0A187447C2E2}" type="parTrans" cxnId="{32636D5D-67B5-4D5B-9CB8-A5EDFA299A95}">
      <dgm:prSet/>
      <dgm:spPr/>
      <dgm:t>
        <a:bodyPr/>
        <a:lstStyle/>
        <a:p>
          <a:endParaRPr lang="en-IN" sz="2000"/>
        </a:p>
      </dgm:t>
    </dgm:pt>
    <dgm:pt modelId="{73722053-4847-4793-9885-2523D6E15D04}" type="sibTrans" cxnId="{32636D5D-67B5-4D5B-9CB8-A5EDFA299A95}">
      <dgm:prSet/>
      <dgm:spPr/>
      <dgm:t>
        <a:bodyPr/>
        <a:lstStyle/>
        <a:p>
          <a:endParaRPr lang="en-IN" sz="2000"/>
        </a:p>
      </dgm:t>
    </dgm:pt>
    <dgm:pt modelId="{1F187852-9766-4E4C-A748-50874D03571D}">
      <dgm:prSet phldrT="[Text]" custT="1"/>
      <dgm:spPr/>
      <dgm:t>
        <a:bodyPr/>
        <a:lstStyle/>
        <a:p>
          <a:r>
            <a:rPr lang="en-US" sz="1600" b="1" dirty="0"/>
            <a:t>The Application and the Form is then forwarded to HR &amp; RDC for further process of Interview.</a:t>
          </a:r>
          <a:endParaRPr lang="en-IN" sz="1600" b="1" dirty="0"/>
        </a:p>
      </dgm:t>
    </dgm:pt>
    <dgm:pt modelId="{50CBD5CD-2A06-4081-BAFE-B7BCA2830F51}" type="parTrans" cxnId="{6289959E-E454-459B-AB41-50BA5C3A3311}">
      <dgm:prSet/>
      <dgm:spPr/>
      <dgm:t>
        <a:bodyPr/>
        <a:lstStyle/>
        <a:p>
          <a:endParaRPr lang="en-IN" sz="2000"/>
        </a:p>
      </dgm:t>
    </dgm:pt>
    <dgm:pt modelId="{2E6ADA02-A63C-4CCB-BF62-7D183820B403}" type="sibTrans" cxnId="{6289959E-E454-459B-AB41-50BA5C3A3311}">
      <dgm:prSet/>
      <dgm:spPr/>
      <dgm:t>
        <a:bodyPr/>
        <a:lstStyle/>
        <a:p>
          <a:endParaRPr lang="en-IN" sz="2000"/>
        </a:p>
      </dgm:t>
    </dgm:pt>
    <dgm:pt modelId="{FA319105-51C6-4414-9FB5-CC986F33334A}">
      <dgm:prSet phldrT="[Text]" custT="1"/>
      <dgm:spPr/>
      <dgm:t>
        <a:bodyPr/>
        <a:lstStyle/>
        <a:p>
          <a:r>
            <a:rPr lang="en-IN" sz="1600" dirty="0"/>
            <a:t>Step 3</a:t>
          </a:r>
        </a:p>
      </dgm:t>
    </dgm:pt>
    <dgm:pt modelId="{F52E2A14-FA46-4F52-988B-32F83AB91103}" type="parTrans" cxnId="{E405D78B-F32F-4112-9559-FE1926A95C2A}">
      <dgm:prSet/>
      <dgm:spPr/>
      <dgm:t>
        <a:bodyPr/>
        <a:lstStyle/>
        <a:p>
          <a:endParaRPr lang="en-IN" sz="2000"/>
        </a:p>
      </dgm:t>
    </dgm:pt>
    <dgm:pt modelId="{C0E5DB3A-B334-4C7D-B5BC-F6D350778ABB}" type="sibTrans" cxnId="{E405D78B-F32F-4112-9559-FE1926A95C2A}">
      <dgm:prSet/>
      <dgm:spPr/>
      <dgm:t>
        <a:bodyPr/>
        <a:lstStyle/>
        <a:p>
          <a:endParaRPr lang="en-IN" sz="2000"/>
        </a:p>
      </dgm:t>
    </dgm:pt>
    <dgm:pt modelId="{FFA09FF3-A31C-4C9B-88E6-57020C2CF2CB}">
      <dgm:prSet phldrT="[Text]" custT="1"/>
      <dgm:spPr/>
      <dgm:t>
        <a:bodyPr/>
        <a:lstStyle/>
        <a:p>
          <a:r>
            <a:rPr lang="en-US" sz="1600" b="1" dirty="0"/>
            <a:t>The Interview is conducted by the Selection Committee which comprises of One External Subject Expert and One Internal Subject Expert along with the Panel (Hon'ble Vice Chancellor, Pro Vice Chancellor, Dean Academics, School Dean &amp; Registrar)</a:t>
          </a:r>
          <a:endParaRPr lang="en-IN" sz="1600" b="1" dirty="0"/>
        </a:p>
      </dgm:t>
    </dgm:pt>
    <dgm:pt modelId="{D79D460C-F555-4D8F-8F65-E64FF24416F7}" type="parTrans" cxnId="{7E1B6AF1-E57E-4944-92B9-41112D3965DA}">
      <dgm:prSet/>
      <dgm:spPr/>
      <dgm:t>
        <a:bodyPr/>
        <a:lstStyle/>
        <a:p>
          <a:endParaRPr lang="en-IN" sz="2000"/>
        </a:p>
      </dgm:t>
    </dgm:pt>
    <dgm:pt modelId="{C7D60AB4-1CE1-40A3-B060-749857203CEC}" type="sibTrans" cxnId="{7E1B6AF1-E57E-4944-92B9-41112D3965DA}">
      <dgm:prSet/>
      <dgm:spPr/>
      <dgm:t>
        <a:bodyPr/>
        <a:lstStyle/>
        <a:p>
          <a:endParaRPr lang="en-IN" sz="2000"/>
        </a:p>
      </dgm:t>
    </dgm:pt>
    <dgm:pt modelId="{2C69641B-EE84-4B69-ABAC-DC67FBF6D4B3}">
      <dgm:prSet custT="1"/>
      <dgm:spPr/>
      <dgm:t>
        <a:bodyPr/>
        <a:lstStyle/>
        <a:p>
          <a:r>
            <a:rPr lang="en-IN" sz="1600" dirty="0"/>
            <a:t>Step 4</a:t>
          </a:r>
        </a:p>
      </dgm:t>
    </dgm:pt>
    <dgm:pt modelId="{225CBA01-671F-437D-A43F-A58C1DAB0126}" type="parTrans" cxnId="{EBD8E2BD-A77D-4CD9-B101-9F3477134881}">
      <dgm:prSet/>
      <dgm:spPr/>
      <dgm:t>
        <a:bodyPr/>
        <a:lstStyle/>
        <a:p>
          <a:endParaRPr lang="en-IN" sz="2000"/>
        </a:p>
      </dgm:t>
    </dgm:pt>
    <dgm:pt modelId="{E18162BF-FF7B-4FE5-B344-F2F171C664B9}" type="sibTrans" cxnId="{EBD8E2BD-A77D-4CD9-B101-9F3477134881}">
      <dgm:prSet/>
      <dgm:spPr/>
      <dgm:t>
        <a:bodyPr/>
        <a:lstStyle/>
        <a:p>
          <a:endParaRPr lang="en-IN" sz="2000"/>
        </a:p>
      </dgm:t>
    </dgm:pt>
    <dgm:pt modelId="{3D62DAC0-F569-427A-8F32-1FD28FC50905}">
      <dgm:prSet custT="1"/>
      <dgm:spPr/>
      <dgm:t>
        <a:bodyPr/>
        <a:lstStyle/>
        <a:p>
          <a:r>
            <a:rPr lang="en-US" sz="1600" b="1" dirty="0"/>
            <a:t>The Recommended applications are sent for the Final Approval of </a:t>
          </a:r>
          <a:r>
            <a:rPr lang="en-US" sz="1800" b="1" dirty="0"/>
            <a:t>Hon'ble</a:t>
          </a:r>
          <a:r>
            <a:rPr lang="en-US" sz="1600" b="1" dirty="0"/>
            <a:t> Vice Chancellor.</a:t>
          </a:r>
          <a:endParaRPr lang="en-IN" sz="1600" b="1" dirty="0"/>
        </a:p>
      </dgm:t>
    </dgm:pt>
    <dgm:pt modelId="{632189F5-027E-41C1-AE2B-4186D6714374}" type="parTrans" cxnId="{BC9BAAEF-ABE5-48CD-86BF-61E678E97543}">
      <dgm:prSet/>
      <dgm:spPr/>
      <dgm:t>
        <a:bodyPr/>
        <a:lstStyle/>
        <a:p>
          <a:endParaRPr lang="en-IN" sz="2000"/>
        </a:p>
      </dgm:t>
    </dgm:pt>
    <dgm:pt modelId="{8C5C2674-2C22-4812-BD10-D39E6FB8101D}" type="sibTrans" cxnId="{BC9BAAEF-ABE5-48CD-86BF-61E678E97543}">
      <dgm:prSet/>
      <dgm:spPr/>
      <dgm:t>
        <a:bodyPr/>
        <a:lstStyle/>
        <a:p>
          <a:endParaRPr lang="en-IN" sz="2000"/>
        </a:p>
      </dgm:t>
    </dgm:pt>
    <dgm:pt modelId="{7321003B-9B42-4E12-B3E0-AF2C8297933F}" type="pres">
      <dgm:prSet presAssocID="{70D1E08F-AD11-4BDE-BF74-F1B68F2AA12C}" presName="linearFlow" presStyleCnt="0">
        <dgm:presLayoutVars>
          <dgm:dir/>
          <dgm:animLvl val="lvl"/>
          <dgm:resizeHandles val="exact"/>
        </dgm:presLayoutVars>
      </dgm:prSet>
      <dgm:spPr/>
    </dgm:pt>
    <dgm:pt modelId="{4EF17B50-4A85-476A-B249-128E12A4280C}" type="pres">
      <dgm:prSet presAssocID="{4BCC9AFC-0482-4F5E-A93E-208972E8BC75}" presName="composite" presStyleCnt="0"/>
      <dgm:spPr/>
    </dgm:pt>
    <dgm:pt modelId="{B1DC32E8-B564-4C39-9480-3396807274D8}" type="pres">
      <dgm:prSet presAssocID="{4BCC9AFC-0482-4F5E-A93E-208972E8BC75}" presName="parentText" presStyleLbl="alignNode1" presStyleIdx="0" presStyleCnt="4">
        <dgm:presLayoutVars>
          <dgm:chMax val="1"/>
          <dgm:bulletEnabled val="1"/>
        </dgm:presLayoutVars>
      </dgm:prSet>
      <dgm:spPr/>
    </dgm:pt>
    <dgm:pt modelId="{BAEC712D-E5EF-4B3F-B602-87B1397BD977}" type="pres">
      <dgm:prSet presAssocID="{4BCC9AFC-0482-4F5E-A93E-208972E8BC75}" presName="descendantText" presStyleLbl="alignAcc1" presStyleIdx="0" presStyleCnt="4">
        <dgm:presLayoutVars>
          <dgm:bulletEnabled val="1"/>
        </dgm:presLayoutVars>
      </dgm:prSet>
      <dgm:spPr/>
    </dgm:pt>
    <dgm:pt modelId="{33AE24E7-D0F3-4672-AABD-A1EE8460FD58}" type="pres">
      <dgm:prSet presAssocID="{234361DE-7E55-490F-937B-9E0D0DA7B29D}" presName="sp" presStyleCnt="0"/>
      <dgm:spPr/>
    </dgm:pt>
    <dgm:pt modelId="{A02AB7CD-8D2F-4420-BFD9-D534C5BFD69C}" type="pres">
      <dgm:prSet presAssocID="{EDF9E476-37F5-4A80-A377-FA759D724FFA}" presName="composite" presStyleCnt="0"/>
      <dgm:spPr/>
    </dgm:pt>
    <dgm:pt modelId="{F3E8866D-3E4C-407E-8734-1DF05EB97B32}" type="pres">
      <dgm:prSet presAssocID="{EDF9E476-37F5-4A80-A377-FA759D724FFA}" presName="parentText" presStyleLbl="alignNode1" presStyleIdx="1" presStyleCnt="4">
        <dgm:presLayoutVars>
          <dgm:chMax val="1"/>
          <dgm:bulletEnabled val="1"/>
        </dgm:presLayoutVars>
      </dgm:prSet>
      <dgm:spPr/>
    </dgm:pt>
    <dgm:pt modelId="{C3770538-5920-4733-BBC4-369A901F2E4C}" type="pres">
      <dgm:prSet presAssocID="{EDF9E476-37F5-4A80-A377-FA759D724FFA}" presName="descendantText" presStyleLbl="alignAcc1" presStyleIdx="1" presStyleCnt="4" custLinFactNeighborY="-5283">
        <dgm:presLayoutVars>
          <dgm:bulletEnabled val="1"/>
        </dgm:presLayoutVars>
      </dgm:prSet>
      <dgm:spPr/>
    </dgm:pt>
    <dgm:pt modelId="{2CC77A51-E262-4D2E-BE28-51D517D7034A}" type="pres">
      <dgm:prSet presAssocID="{73722053-4847-4793-9885-2523D6E15D04}" presName="sp" presStyleCnt="0"/>
      <dgm:spPr/>
    </dgm:pt>
    <dgm:pt modelId="{2E87FAFA-0BAE-4107-A7C1-A9C1E784EFB7}" type="pres">
      <dgm:prSet presAssocID="{FA319105-51C6-4414-9FB5-CC986F33334A}" presName="composite" presStyleCnt="0"/>
      <dgm:spPr/>
    </dgm:pt>
    <dgm:pt modelId="{ECC2B655-04D6-4E07-B658-C8CCDBC89E8D}" type="pres">
      <dgm:prSet presAssocID="{FA319105-51C6-4414-9FB5-CC986F33334A}" presName="parentText" presStyleLbl="alignNode1" presStyleIdx="2" presStyleCnt="4">
        <dgm:presLayoutVars>
          <dgm:chMax val="1"/>
          <dgm:bulletEnabled val="1"/>
        </dgm:presLayoutVars>
      </dgm:prSet>
      <dgm:spPr/>
    </dgm:pt>
    <dgm:pt modelId="{4E9D6F0C-D52F-4401-BEE2-903E850DD178}" type="pres">
      <dgm:prSet presAssocID="{FA319105-51C6-4414-9FB5-CC986F33334A}" presName="descendantText" presStyleLbl="alignAcc1" presStyleIdx="2" presStyleCnt="4" custScaleY="176923" custLinFactNeighborX="244" custLinFactNeighborY="-26126">
        <dgm:presLayoutVars>
          <dgm:bulletEnabled val="1"/>
        </dgm:presLayoutVars>
      </dgm:prSet>
      <dgm:spPr/>
    </dgm:pt>
    <dgm:pt modelId="{8BD71339-2041-4BD0-8891-0ACAC9B513CA}" type="pres">
      <dgm:prSet presAssocID="{C0E5DB3A-B334-4C7D-B5BC-F6D350778ABB}" presName="sp" presStyleCnt="0"/>
      <dgm:spPr/>
    </dgm:pt>
    <dgm:pt modelId="{CB44F53F-9146-4D53-A35A-C154A6DEB1CB}" type="pres">
      <dgm:prSet presAssocID="{2C69641B-EE84-4B69-ABAC-DC67FBF6D4B3}" presName="composite" presStyleCnt="0"/>
      <dgm:spPr/>
    </dgm:pt>
    <dgm:pt modelId="{E891B04E-5D23-4006-BF63-10B5F455876C}" type="pres">
      <dgm:prSet presAssocID="{2C69641B-EE84-4B69-ABAC-DC67FBF6D4B3}" presName="parentText" presStyleLbl="alignNode1" presStyleIdx="3" presStyleCnt="4">
        <dgm:presLayoutVars>
          <dgm:chMax val="1"/>
          <dgm:bulletEnabled val="1"/>
        </dgm:presLayoutVars>
      </dgm:prSet>
      <dgm:spPr/>
    </dgm:pt>
    <dgm:pt modelId="{F7E0F362-1927-4EDD-83D2-13283CDBE101}" type="pres">
      <dgm:prSet presAssocID="{2C69641B-EE84-4B69-ABAC-DC67FBF6D4B3}" presName="descendantText" presStyleLbl="alignAcc1" presStyleIdx="3" presStyleCnt="4" custScaleY="127344">
        <dgm:presLayoutVars>
          <dgm:bulletEnabled val="1"/>
        </dgm:presLayoutVars>
      </dgm:prSet>
      <dgm:spPr/>
    </dgm:pt>
  </dgm:ptLst>
  <dgm:cxnLst>
    <dgm:cxn modelId="{B354D802-9EA7-40D5-BCE6-9F960CDEEA93}" type="presOf" srcId="{2C69641B-EE84-4B69-ABAC-DC67FBF6D4B3}" destId="{E891B04E-5D23-4006-BF63-10B5F455876C}" srcOrd="0" destOrd="0" presId="urn:microsoft.com/office/officeart/2005/8/layout/chevron2"/>
    <dgm:cxn modelId="{E0867003-B94A-49F4-9C70-2D4D342D00D8}" type="presOf" srcId="{EDF9E476-37F5-4A80-A377-FA759D724FFA}" destId="{F3E8866D-3E4C-407E-8734-1DF05EB97B32}" srcOrd="0" destOrd="0" presId="urn:microsoft.com/office/officeart/2005/8/layout/chevron2"/>
    <dgm:cxn modelId="{E6CCC913-8290-4E65-B080-431BBD2107D8}" type="presOf" srcId="{3D62DAC0-F569-427A-8F32-1FD28FC50905}" destId="{F7E0F362-1927-4EDD-83D2-13283CDBE101}" srcOrd="0" destOrd="0" presId="urn:microsoft.com/office/officeart/2005/8/layout/chevron2"/>
    <dgm:cxn modelId="{9C340D2C-FF38-450D-996C-954E52D0F6CA}" srcId="{70D1E08F-AD11-4BDE-BF74-F1B68F2AA12C}" destId="{4BCC9AFC-0482-4F5E-A93E-208972E8BC75}" srcOrd="0" destOrd="0" parTransId="{7AB8EC53-DD65-4D1F-ACA7-921146722F75}" sibTransId="{234361DE-7E55-490F-937B-9E0D0DA7B29D}"/>
    <dgm:cxn modelId="{32636D5D-67B5-4D5B-9CB8-A5EDFA299A95}" srcId="{70D1E08F-AD11-4BDE-BF74-F1B68F2AA12C}" destId="{EDF9E476-37F5-4A80-A377-FA759D724FFA}" srcOrd="1" destOrd="0" parTransId="{9C7CDC09-7FF8-4B3E-8739-0A187447C2E2}" sibTransId="{73722053-4847-4793-9885-2523D6E15D04}"/>
    <dgm:cxn modelId="{776BB542-C9F3-4482-BF54-5E8F34EFE844}" type="presOf" srcId="{FA319105-51C6-4414-9FB5-CC986F33334A}" destId="{ECC2B655-04D6-4E07-B658-C8CCDBC89E8D}" srcOrd="0" destOrd="0" presId="urn:microsoft.com/office/officeart/2005/8/layout/chevron2"/>
    <dgm:cxn modelId="{7411AA4F-1802-4A09-8FBC-56E35F696C56}" type="presOf" srcId="{4BCC9AFC-0482-4F5E-A93E-208972E8BC75}" destId="{B1DC32E8-B564-4C39-9480-3396807274D8}" srcOrd="0" destOrd="0" presId="urn:microsoft.com/office/officeart/2005/8/layout/chevron2"/>
    <dgm:cxn modelId="{E405D78B-F32F-4112-9559-FE1926A95C2A}" srcId="{70D1E08F-AD11-4BDE-BF74-F1B68F2AA12C}" destId="{FA319105-51C6-4414-9FB5-CC986F33334A}" srcOrd="2" destOrd="0" parTransId="{F52E2A14-FA46-4F52-988B-32F83AB91103}" sibTransId="{C0E5DB3A-B334-4C7D-B5BC-F6D350778ABB}"/>
    <dgm:cxn modelId="{8BF67694-C3DE-481A-987D-077C0A0A39C3}" type="presOf" srcId="{5DE6E62B-2865-4B1D-B07F-F3CBFCCE6F72}" destId="{BAEC712D-E5EF-4B3F-B602-87B1397BD977}" srcOrd="0" destOrd="0" presId="urn:microsoft.com/office/officeart/2005/8/layout/chevron2"/>
    <dgm:cxn modelId="{FC9C5D9E-9237-4FF2-91D0-13BAD6360145}" srcId="{4BCC9AFC-0482-4F5E-A93E-208972E8BC75}" destId="{5DE6E62B-2865-4B1D-B07F-F3CBFCCE6F72}" srcOrd="0" destOrd="0" parTransId="{9698F98D-FE5F-4B85-8216-26CB89225F43}" sibTransId="{8C5C0F31-DA45-43A8-95A2-182817387893}"/>
    <dgm:cxn modelId="{6289959E-E454-459B-AB41-50BA5C3A3311}" srcId="{EDF9E476-37F5-4A80-A377-FA759D724FFA}" destId="{1F187852-9766-4E4C-A748-50874D03571D}" srcOrd="0" destOrd="0" parTransId="{50CBD5CD-2A06-4081-BAFE-B7BCA2830F51}" sibTransId="{2E6ADA02-A63C-4CCB-BF62-7D183820B403}"/>
    <dgm:cxn modelId="{92FC5DBB-E96E-4774-9585-532411CC775F}" type="presOf" srcId="{FFA09FF3-A31C-4C9B-88E6-57020C2CF2CB}" destId="{4E9D6F0C-D52F-4401-BEE2-903E850DD178}" srcOrd="0" destOrd="0" presId="urn:microsoft.com/office/officeart/2005/8/layout/chevron2"/>
    <dgm:cxn modelId="{EBD8E2BD-A77D-4CD9-B101-9F3477134881}" srcId="{70D1E08F-AD11-4BDE-BF74-F1B68F2AA12C}" destId="{2C69641B-EE84-4B69-ABAC-DC67FBF6D4B3}" srcOrd="3" destOrd="0" parTransId="{225CBA01-671F-437D-A43F-A58C1DAB0126}" sibTransId="{E18162BF-FF7B-4FE5-B344-F2F171C664B9}"/>
    <dgm:cxn modelId="{C9E940D0-DCA3-4C90-AC3E-6B250143ABFA}" type="presOf" srcId="{1F187852-9766-4E4C-A748-50874D03571D}" destId="{C3770538-5920-4733-BBC4-369A901F2E4C}" srcOrd="0" destOrd="0" presId="urn:microsoft.com/office/officeart/2005/8/layout/chevron2"/>
    <dgm:cxn modelId="{3D90CCD7-8888-4973-B37E-44238D79D626}" type="presOf" srcId="{70D1E08F-AD11-4BDE-BF74-F1B68F2AA12C}" destId="{7321003B-9B42-4E12-B3E0-AF2C8297933F}" srcOrd="0" destOrd="0" presId="urn:microsoft.com/office/officeart/2005/8/layout/chevron2"/>
    <dgm:cxn modelId="{BC9BAAEF-ABE5-48CD-86BF-61E678E97543}" srcId="{2C69641B-EE84-4B69-ABAC-DC67FBF6D4B3}" destId="{3D62DAC0-F569-427A-8F32-1FD28FC50905}" srcOrd="0" destOrd="0" parTransId="{632189F5-027E-41C1-AE2B-4186D6714374}" sibTransId="{8C5C2674-2C22-4812-BD10-D39E6FB8101D}"/>
    <dgm:cxn modelId="{7E1B6AF1-E57E-4944-92B9-41112D3965DA}" srcId="{FA319105-51C6-4414-9FB5-CC986F33334A}" destId="{FFA09FF3-A31C-4C9B-88E6-57020C2CF2CB}" srcOrd="0" destOrd="0" parTransId="{D79D460C-F555-4D8F-8F65-E64FF24416F7}" sibTransId="{C7D60AB4-1CE1-40A3-B060-749857203CEC}"/>
    <dgm:cxn modelId="{153C3A4E-8771-4CCA-9C4E-948ECD566B55}" type="presParOf" srcId="{7321003B-9B42-4E12-B3E0-AF2C8297933F}" destId="{4EF17B50-4A85-476A-B249-128E12A4280C}" srcOrd="0" destOrd="0" presId="urn:microsoft.com/office/officeart/2005/8/layout/chevron2"/>
    <dgm:cxn modelId="{F3124C2D-D569-4869-ABBC-2ACAE2864FDE}" type="presParOf" srcId="{4EF17B50-4A85-476A-B249-128E12A4280C}" destId="{B1DC32E8-B564-4C39-9480-3396807274D8}" srcOrd="0" destOrd="0" presId="urn:microsoft.com/office/officeart/2005/8/layout/chevron2"/>
    <dgm:cxn modelId="{26F6499D-6A17-4CC8-A008-9199DA30CF3A}" type="presParOf" srcId="{4EF17B50-4A85-476A-B249-128E12A4280C}" destId="{BAEC712D-E5EF-4B3F-B602-87B1397BD977}" srcOrd="1" destOrd="0" presId="urn:microsoft.com/office/officeart/2005/8/layout/chevron2"/>
    <dgm:cxn modelId="{EAB283A5-E103-4F9E-92CB-C52F31B522FF}" type="presParOf" srcId="{7321003B-9B42-4E12-B3E0-AF2C8297933F}" destId="{33AE24E7-D0F3-4672-AABD-A1EE8460FD58}" srcOrd="1" destOrd="0" presId="urn:microsoft.com/office/officeart/2005/8/layout/chevron2"/>
    <dgm:cxn modelId="{2CAC50E7-9295-444F-A6CB-8B755F490A4C}" type="presParOf" srcId="{7321003B-9B42-4E12-B3E0-AF2C8297933F}" destId="{A02AB7CD-8D2F-4420-BFD9-D534C5BFD69C}" srcOrd="2" destOrd="0" presId="urn:microsoft.com/office/officeart/2005/8/layout/chevron2"/>
    <dgm:cxn modelId="{2CDFEF30-E173-49AB-81AE-AF54EA57AD3D}" type="presParOf" srcId="{A02AB7CD-8D2F-4420-BFD9-D534C5BFD69C}" destId="{F3E8866D-3E4C-407E-8734-1DF05EB97B32}" srcOrd="0" destOrd="0" presId="urn:microsoft.com/office/officeart/2005/8/layout/chevron2"/>
    <dgm:cxn modelId="{988E0E6D-6968-42E6-90EC-E7F11390AEA5}" type="presParOf" srcId="{A02AB7CD-8D2F-4420-BFD9-D534C5BFD69C}" destId="{C3770538-5920-4733-BBC4-369A901F2E4C}" srcOrd="1" destOrd="0" presId="urn:microsoft.com/office/officeart/2005/8/layout/chevron2"/>
    <dgm:cxn modelId="{7CFA3699-4BE7-4E19-934A-84E7F8F4953A}" type="presParOf" srcId="{7321003B-9B42-4E12-B3E0-AF2C8297933F}" destId="{2CC77A51-E262-4D2E-BE28-51D517D7034A}" srcOrd="3" destOrd="0" presId="urn:microsoft.com/office/officeart/2005/8/layout/chevron2"/>
    <dgm:cxn modelId="{F42F22A5-EAF1-4836-9AC0-8D92AA6DA8B6}" type="presParOf" srcId="{7321003B-9B42-4E12-B3E0-AF2C8297933F}" destId="{2E87FAFA-0BAE-4107-A7C1-A9C1E784EFB7}" srcOrd="4" destOrd="0" presId="urn:microsoft.com/office/officeart/2005/8/layout/chevron2"/>
    <dgm:cxn modelId="{1C71655A-B0A8-4D64-8500-079C2A5AABDB}" type="presParOf" srcId="{2E87FAFA-0BAE-4107-A7C1-A9C1E784EFB7}" destId="{ECC2B655-04D6-4E07-B658-C8CCDBC89E8D}" srcOrd="0" destOrd="0" presId="urn:microsoft.com/office/officeart/2005/8/layout/chevron2"/>
    <dgm:cxn modelId="{BB49CF9B-1A25-4D8F-A0AE-E31C76D693BD}" type="presParOf" srcId="{2E87FAFA-0BAE-4107-A7C1-A9C1E784EFB7}" destId="{4E9D6F0C-D52F-4401-BEE2-903E850DD178}" srcOrd="1" destOrd="0" presId="urn:microsoft.com/office/officeart/2005/8/layout/chevron2"/>
    <dgm:cxn modelId="{849C2B56-3D12-46E6-93A5-BF6CE1094F0C}" type="presParOf" srcId="{7321003B-9B42-4E12-B3E0-AF2C8297933F}" destId="{8BD71339-2041-4BD0-8891-0ACAC9B513CA}" srcOrd="5" destOrd="0" presId="urn:microsoft.com/office/officeart/2005/8/layout/chevron2"/>
    <dgm:cxn modelId="{FC67A1E8-E055-4DF1-90FD-D87E4A896762}" type="presParOf" srcId="{7321003B-9B42-4E12-B3E0-AF2C8297933F}" destId="{CB44F53F-9146-4D53-A35A-C154A6DEB1CB}" srcOrd="6" destOrd="0" presId="urn:microsoft.com/office/officeart/2005/8/layout/chevron2"/>
    <dgm:cxn modelId="{A13022DF-BD26-4DFA-80BC-835B4E28F7C6}" type="presParOf" srcId="{CB44F53F-9146-4D53-A35A-C154A6DEB1CB}" destId="{E891B04E-5D23-4006-BF63-10B5F455876C}" srcOrd="0" destOrd="0" presId="urn:microsoft.com/office/officeart/2005/8/layout/chevron2"/>
    <dgm:cxn modelId="{D9F694C8-790E-4C2A-90D0-A8B4FA3A1A34}" type="presParOf" srcId="{CB44F53F-9146-4D53-A35A-C154A6DEB1CB}" destId="{F7E0F362-1927-4EDD-83D2-13283CDBE10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77A28-1950-4F07-813D-16FBF5748A9B}">
      <dsp:nvSpPr>
        <dsp:cNvPr id="0" name=""/>
        <dsp:cNvSpPr/>
      </dsp:nvSpPr>
      <dsp:spPr>
        <a:xfrm>
          <a:off x="3669709" y="657410"/>
          <a:ext cx="1338974" cy="3979056"/>
        </a:xfrm>
        <a:custGeom>
          <a:avLst/>
          <a:gdLst/>
          <a:ahLst/>
          <a:cxnLst/>
          <a:rect l="0" t="0" r="0" b="0"/>
          <a:pathLst>
            <a:path>
              <a:moveTo>
                <a:pt x="0" y="0"/>
              </a:moveTo>
              <a:lnTo>
                <a:pt x="1208009" y="0"/>
              </a:lnTo>
              <a:lnTo>
                <a:pt x="1208009" y="3979056"/>
              </a:lnTo>
              <a:lnTo>
                <a:pt x="1338974" y="397905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5019DE-8606-45AB-B592-4C17BC240603}">
      <dsp:nvSpPr>
        <dsp:cNvPr id="0" name=""/>
        <dsp:cNvSpPr/>
      </dsp:nvSpPr>
      <dsp:spPr>
        <a:xfrm>
          <a:off x="3669709" y="657410"/>
          <a:ext cx="1338974" cy="3480260"/>
        </a:xfrm>
        <a:custGeom>
          <a:avLst/>
          <a:gdLst/>
          <a:ahLst/>
          <a:cxnLst/>
          <a:rect l="0" t="0" r="0" b="0"/>
          <a:pathLst>
            <a:path>
              <a:moveTo>
                <a:pt x="0" y="0"/>
              </a:moveTo>
              <a:lnTo>
                <a:pt x="1208009" y="0"/>
              </a:lnTo>
              <a:lnTo>
                <a:pt x="1208009" y="3480260"/>
              </a:lnTo>
              <a:lnTo>
                <a:pt x="1338974" y="348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9EF639-6F86-4E0C-AF96-4A293E6A2F13}">
      <dsp:nvSpPr>
        <dsp:cNvPr id="0" name=""/>
        <dsp:cNvSpPr/>
      </dsp:nvSpPr>
      <dsp:spPr>
        <a:xfrm>
          <a:off x="3669709" y="657410"/>
          <a:ext cx="1338974" cy="2981464"/>
        </a:xfrm>
        <a:custGeom>
          <a:avLst/>
          <a:gdLst/>
          <a:ahLst/>
          <a:cxnLst/>
          <a:rect l="0" t="0" r="0" b="0"/>
          <a:pathLst>
            <a:path>
              <a:moveTo>
                <a:pt x="0" y="0"/>
              </a:moveTo>
              <a:lnTo>
                <a:pt x="1208009" y="0"/>
              </a:lnTo>
              <a:lnTo>
                <a:pt x="1208009" y="2981464"/>
              </a:lnTo>
              <a:lnTo>
                <a:pt x="1338974" y="298146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A82397-3F45-45E4-A072-664F46F3898D}">
      <dsp:nvSpPr>
        <dsp:cNvPr id="0" name=""/>
        <dsp:cNvSpPr/>
      </dsp:nvSpPr>
      <dsp:spPr>
        <a:xfrm>
          <a:off x="3669709" y="657410"/>
          <a:ext cx="1338974" cy="2482669"/>
        </a:xfrm>
        <a:custGeom>
          <a:avLst/>
          <a:gdLst/>
          <a:ahLst/>
          <a:cxnLst/>
          <a:rect l="0" t="0" r="0" b="0"/>
          <a:pathLst>
            <a:path>
              <a:moveTo>
                <a:pt x="0" y="0"/>
              </a:moveTo>
              <a:lnTo>
                <a:pt x="1208009" y="0"/>
              </a:lnTo>
              <a:lnTo>
                <a:pt x="1208009" y="2482669"/>
              </a:lnTo>
              <a:lnTo>
                <a:pt x="1338974" y="248266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8570DE-9B8A-4A89-9A13-1C7B7442D258}">
      <dsp:nvSpPr>
        <dsp:cNvPr id="0" name=""/>
        <dsp:cNvSpPr/>
      </dsp:nvSpPr>
      <dsp:spPr>
        <a:xfrm>
          <a:off x="3669709" y="657410"/>
          <a:ext cx="1338974" cy="1983873"/>
        </a:xfrm>
        <a:custGeom>
          <a:avLst/>
          <a:gdLst/>
          <a:ahLst/>
          <a:cxnLst/>
          <a:rect l="0" t="0" r="0" b="0"/>
          <a:pathLst>
            <a:path>
              <a:moveTo>
                <a:pt x="0" y="0"/>
              </a:moveTo>
              <a:lnTo>
                <a:pt x="1208009" y="0"/>
              </a:lnTo>
              <a:lnTo>
                <a:pt x="1208009" y="1983873"/>
              </a:lnTo>
              <a:lnTo>
                <a:pt x="1338974" y="19838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C56DC8-9A8A-402B-917E-73569E7F35E8}">
      <dsp:nvSpPr>
        <dsp:cNvPr id="0" name=""/>
        <dsp:cNvSpPr/>
      </dsp:nvSpPr>
      <dsp:spPr>
        <a:xfrm>
          <a:off x="3669709" y="657410"/>
          <a:ext cx="1338974" cy="1485078"/>
        </a:xfrm>
        <a:custGeom>
          <a:avLst/>
          <a:gdLst/>
          <a:ahLst/>
          <a:cxnLst/>
          <a:rect l="0" t="0" r="0" b="0"/>
          <a:pathLst>
            <a:path>
              <a:moveTo>
                <a:pt x="0" y="0"/>
              </a:moveTo>
              <a:lnTo>
                <a:pt x="1208009" y="0"/>
              </a:lnTo>
              <a:lnTo>
                <a:pt x="1208009" y="1485078"/>
              </a:lnTo>
              <a:lnTo>
                <a:pt x="1338974" y="14850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A4776-AB43-4297-8D6D-4164DC3E1864}">
      <dsp:nvSpPr>
        <dsp:cNvPr id="0" name=""/>
        <dsp:cNvSpPr/>
      </dsp:nvSpPr>
      <dsp:spPr>
        <a:xfrm>
          <a:off x="3669709" y="657410"/>
          <a:ext cx="1338974" cy="986282"/>
        </a:xfrm>
        <a:custGeom>
          <a:avLst/>
          <a:gdLst/>
          <a:ahLst/>
          <a:cxnLst/>
          <a:rect l="0" t="0" r="0" b="0"/>
          <a:pathLst>
            <a:path>
              <a:moveTo>
                <a:pt x="0" y="0"/>
              </a:moveTo>
              <a:lnTo>
                <a:pt x="1208009" y="0"/>
              </a:lnTo>
              <a:lnTo>
                <a:pt x="1208009" y="986282"/>
              </a:lnTo>
              <a:lnTo>
                <a:pt x="1338974" y="98628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D5C501-45DD-4C69-B9C6-EF7CCE9C0DA0}">
      <dsp:nvSpPr>
        <dsp:cNvPr id="0" name=""/>
        <dsp:cNvSpPr/>
      </dsp:nvSpPr>
      <dsp:spPr>
        <a:xfrm>
          <a:off x="3669709" y="657410"/>
          <a:ext cx="1338974" cy="487486"/>
        </a:xfrm>
        <a:custGeom>
          <a:avLst/>
          <a:gdLst/>
          <a:ahLst/>
          <a:cxnLst/>
          <a:rect l="0" t="0" r="0" b="0"/>
          <a:pathLst>
            <a:path>
              <a:moveTo>
                <a:pt x="0" y="0"/>
              </a:moveTo>
              <a:lnTo>
                <a:pt x="1208009" y="0"/>
              </a:lnTo>
              <a:lnTo>
                <a:pt x="1208009" y="487486"/>
              </a:lnTo>
              <a:lnTo>
                <a:pt x="1338974" y="48748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A0B29B-B0D2-44CA-ABA6-57FA3B40A48F}">
      <dsp:nvSpPr>
        <dsp:cNvPr id="0" name=""/>
        <dsp:cNvSpPr/>
      </dsp:nvSpPr>
      <dsp:spPr>
        <a:xfrm>
          <a:off x="3669709" y="600381"/>
          <a:ext cx="1338974" cy="91440"/>
        </a:xfrm>
        <a:custGeom>
          <a:avLst/>
          <a:gdLst/>
          <a:ahLst/>
          <a:cxnLst/>
          <a:rect l="0" t="0" r="0" b="0"/>
          <a:pathLst>
            <a:path>
              <a:moveTo>
                <a:pt x="0" y="57028"/>
              </a:moveTo>
              <a:lnTo>
                <a:pt x="1208009" y="57028"/>
              </a:lnTo>
              <a:lnTo>
                <a:pt x="1208009" y="45720"/>
              </a:lnTo>
              <a:lnTo>
                <a:pt x="1338974"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ABA139-5D91-4594-A832-F8D84BFAF22B}">
      <dsp:nvSpPr>
        <dsp:cNvPr id="0" name=""/>
        <dsp:cNvSpPr/>
      </dsp:nvSpPr>
      <dsp:spPr>
        <a:xfrm>
          <a:off x="3669709" y="167544"/>
          <a:ext cx="1338974" cy="489866"/>
        </a:xfrm>
        <a:custGeom>
          <a:avLst/>
          <a:gdLst/>
          <a:ahLst/>
          <a:cxnLst/>
          <a:rect l="0" t="0" r="0" b="0"/>
          <a:pathLst>
            <a:path>
              <a:moveTo>
                <a:pt x="0" y="489866"/>
              </a:moveTo>
              <a:lnTo>
                <a:pt x="1208009" y="489866"/>
              </a:lnTo>
              <a:lnTo>
                <a:pt x="1208009" y="0"/>
              </a:lnTo>
              <a:lnTo>
                <a:pt x="133897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3920E-53F3-42DC-B370-0C17AC9C1B18}">
      <dsp:nvSpPr>
        <dsp:cNvPr id="0" name=""/>
        <dsp:cNvSpPr/>
      </dsp:nvSpPr>
      <dsp:spPr>
        <a:xfrm>
          <a:off x="1586773" y="588946"/>
          <a:ext cx="469302" cy="91440"/>
        </a:xfrm>
        <a:custGeom>
          <a:avLst/>
          <a:gdLst/>
          <a:ahLst/>
          <a:cxnLst/>
          <a:rect l="0" t="0" r="0" b="0"/>
          <a:pathLst>
            <a:path>
              <a:moveTo>
                <a:pt x="0" y="45720"/>
              </a:moveTo>
              <a:lnTo>
                <a:pt x="338337" y="45720"/>
              </a:lnTo>
              <a:lnTo>
                <a:pt x="338337" y="68464"/>
              </a:lnTo>
              <a:lnTo>
                <a:pt x="469302" y="68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C2F6D-7239-4318-8A43-0DBDA1F2B141}">
      <dsp:nvSpPr>
        <dsp:cNvPr id="0" name=""/>
        <dsp:cNvSpPr/>
      </dsp:nvSpPr>
      <dsp:spPr>
        <a:xfrm>
          <a:off x="0" y="416524"/>
          <a:ext cx="1586773" cy="4362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dirty="0">
              <a:latin typeface="Aptos" panose="02110004020202020204"/>
              <a:ea typeface="+mn-ea"/>
              <a:cs typeface="+mn-cs"/>
            </a:rPr>
            <a:t>(Registrar)</a:t>
          </a:r>
        </a:p>
      </dsp:txBody>
      <dsp:txXfrm>
        <a:off x="0" y="416524"/>
        <a:ext cx="1586773" cy="436284"/>
      </dsp:txXfrm>
    </dsp:sp>
    <dsp:sp modelId="{9EE5AC6D-3307-46AB-B88B-D0790300BCAA}">
      <dsp:nvSpPr>
        <dsp:cNvPr id="0" name=""/>
        <dsp:cNvSpPr/>
      </dsp:nvSpPr>
      <dsp:spPr>
        <a:xfrm>
          <a:off x="2056075" y="439268"/>
          <a:ext cx="1613634" cy="43628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Deputy Registrar</a:t>
          </a:r>
          <a:endParaRPr lang="en-US" sz="1200" b="1" kern="1200" dirty="0">
            <a:latin typeface="Aptos" panose="02110004020202020204"/>
            <a:ea typeface="+mn-ea"/>
            <a:cs typeface="+mn-cs"/>
          </a:endParaRPr>
        </a:p>
      </dsp:txBody>
      <dsp:txXfrm>
        <a:off x="2056075" y="439268"/>
        <a:ext cx="1613634" cy="436284"/>
      </dsp:txXfrm>
    </dsp:sp>
    <dsp:sp modelId="{FC14A6F7-EE25-44D2-A249-9C6EB88CA3A1}">
      <dsp:nvSpPr>
        <dsp:cNvPr id="0" name=""/>
        <dsp:cNvSpPr/>
      </dsp:nvSpPr>
      <dsp:spPr>
        <a:xfrm>
          <a:off x="5008683" y="0"/>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Font typeface="Arial" panose="020B0604020202020204" pitchFamily="34" charset="0"/>
            <a:buNone/>
          </a:pPr>
          <a:r>
            <a:rPr lang="en-US" sz="1200" b="1" kern="1200">
              <a:latin typeface="Aptos" panose="02110004020202020204"/>
              <a:ea typeface="+mn-ea"/>
              <a:cs typeface="+mn-cs"/>
            </a:rPr>
            <a:t>UGC</a:t>
          </a:r>
          <a:endParaRPr lang="en-US" sz="1200" b="1" kern="1200" dirty="0">
            <a:latin typeface="Aptos" panose="02110004020202020204"/>
            <a:ea typeface="+mn-ea"/>
            <a:cs typeface="+mn-cs"/>
          </a:endParaRPr>
        </a:p>
      </dsp:txBody>
      <dsp:txXfrm>
        <a:off x="5008683" y="0"/>
        <a:ext cx="2503633" cy="335089"/>
      </dsp:txXfrm>
    </dsp:sp>
    <dsp:sp modelId="{5310BFB7-EE04-4752-9793-EB191622F6E7}">
      <dsp:nvSpPr>
        <dsp:cNvPr id="0" name=""/>
        <dsp:cNvSpPr/>
      </dsp:nvSpPr>
      <dsp:spPr>
        <a:xfrm>
          <a:off x="5008683" y="478557"/>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MOE (Govt. of India)</a:t>
          </a:r>
          <a:endParaRPr lang="en-US" sz="1200" b="1" kern="1200" dirty="0">
            <a:latin typeface="Aptos" panose="02110004020202020204"/>
            <a:ea typeface="+mn-ea"/>
            <a:cs typeface="+mn-cs"/>
          </a:endParaRPr>
        </a:p>
      </dsp:txBody>
      <dsp:txXfrm>
        <a:off x="5008683" y="478557"/>
        <a:ext cx="2503633" cy="335089"/>
      </dsp:txXfrm>
    </dsp:sp>
    <dsp:sp modelId="{234DC629-952F-42AC-911F-858F436721A7}">
      <dsp:nvSpPr>
        <dsp:cNvPr id="0" name=""/>
        <dsp:cNvSpPr/>
      </dsp:nvSpPr>
      <dsp:spPr>
        <a:xfrm>
          <a:off x="5008683" y="977352"/>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DHE (Govt. of Haryana)</a:t>
          </a:r>
          <a:endParaRPr lang="en-US" sz="1200" b="1" kern="1200" dirty="0">
            <a:latin typeface="Aptos" panose="02110004020202020204"/>
            <a:ea typeface="+mn-ea"/>
            <a:cs typeface="+mn-cs"/>
          </a:endParaRPr>
        </a:p>
      </dsp:txBody>
      <dsp:txXfrm>
        <a:off x="5008683" y="977352"/>
        <a:ext cx="2503633" cy="335089"/>
      </dsp:txXfrm>
    </dsp:sp>
    <dsp:sp modelId="{AA1EC790-49E1-43BE-B091-84499DB42BAE}">
      <dsp:nvSpPr>
        <dsp:cNvPr id="0" name=""/>
        <dsp:cNvSpPr/>
      </dsp:nvSpPr>
      <dsp:spPr>
        <a:xfrm>
          <a:off x="5008683" y="1476148"/>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Font typeface="Arial" panose="020B0604020202020204" pitchFamily="34" charset="0"/>
            <a:buNone/>
          </a:pPr>
          <a:r>
            <a:rPr lang="en-US" sz="1200" b="1" kern="1200">
              <a:latin typeface="Aptos" panose="02110004020202020204"/>
              <a:ea typeface="+mn-ea"/>
              <a:cs typeface="+mn-cs"/>
            </a:rPr>
            <a:t>BCI</a:t>
          </a:r>
          <a:endParaRPr lang="en-US" sz="1200" b="1" kern="1200" dirty="0">
            <a:latin typeface="Aptos" panose="02110004020202020204"/>
            <a:ea typeface="+mn-ea"/>
            <a:cs typeface="+mn-cs"/>
          </a:endParaRPr>
        </a:p>
      </dsp:txBody>
      <dsp:txXfrm>
        <a:off x="5008683" y="1476148"/>
        <a:ext cx="2503633" cy="335089"/>
      </dsp:txXfrm>
    </dsp:sp>
    <dsp:sp modelId="{ED7FC285-F6EE-4BCF-B2FD-3BA5BCF41F71}">
      <dsp:nvSpPr>
        <dsp:cNvPr id="0" name=""/>
        <dsp:cNvSpPr/>
      </dsp:nvSpPr>
      <dsp:spPr>
        <a:xfrm>
          <a:off x="5008683" y="1974944"/>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PCI</a:t>
          </a:r>
          <a:endParaRPr lang="en-US" sz="1200" b="1" kern="1200" dirty="0">
            <a:latin typeface="Aptos" panose="02110004020202020204"/>
            <a:ea typeface="+mn-ea"/>
            <a:cs typeface="+mn-cs"/>
          </a:endParaRPr>
        </a:p>
      </dsp:txBody>
      <dsp:txXfrm>
        <a:off x="5008683" y="1974944"/>
        <a:ext cx="2503633" cy="335089"/>
      </dsp:txXfrm>
    </dsp:sp>
    <dsp:sp modelId="{DD1F2601-086B-404B-8038-32870486FA5D}">
      <dsp:nvSpPr>
        <dsp:cNvPr id="0" name=""/>
        <dsp:cNvSpPr/>
      </dsp:nvSpPr>
      <dsp:spPr>
        <a:xfrm>
          <a:off x="5008683" y="2473739"/>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100000"/>
            </a:lnSpc>
            <a:spcBef>
              <a:spcPct val="0"/>
            </a:spcBef>
            <a:spcAft>
              <a:spcPct val="35000"/>
            </a:spcAft>
            <a:buNone/>
          </a:pPr>
          <a:r>
            <a:rPr lang="en-US" sz="1200" b="1" kern="1200">
              <a:latin typeface="Aptos" panose="02110004020202020204"/>
              <a:ea typeface="+mn-ea"/>
              <a:cs typeface="+mn-cs"/>
            </a:rPr>
            <a:t>COA</a:t>
          </a:r>
          <a:endParaRPr lang="en-US" sz="1200" b="1" kern="1200" dirty="0">
            <a:latin typeface="Aptos" panose="02110004020202020204"/>
            <a:ea typeface="+mn-ea"/>
            <a:cs typeface="+mn-cs"/>
          </a:endParaRPr>
        </a:p>
      </dsp:txBody>
      <dsp:txXfrm>
        <a:off x="5008683" y="2473739"/>
        <a:ext cx="2503633" cy="335089"/>
      </dsp:txXfrm>
    </dsp:sp>
    <dsp:sp modelId="{920406C1-8555-448B-8583-97C0DD2E5839}">
      <dsp:nvSpPr>
        <dsp:cNvPr id="0" name=""/>
        <dsp:cNvSpPr/>
      </dsp:nvSpPr>
      <dsp:spPr>
        <a:xfrm>
          <a:off x="5008683" y="2972535"/>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ptos" panose="02110004020202020204"/>
              <a:ea typeface="+mn-ea"/>
              <a:cs typeface="+mn-cs"/>
            </a:rPr>
            <a:t>NCTE</a:t>
          </a:r>
          <a:endParaRPr lang="en-US" sz="1200" b="1" kern="1200" dirty="0">
            <a:latin typeface="Aptos" panose="02110004020202020204"/>
            <a:ea typeface="+mn-ea"/>
            <a:cs typeface="+mn-cs"/>
          </a:endParaRPr>
        </a:p>
      </dsp:txBody>
      <dsp:txXfrm>
        <a:off x="5008683" y="2972535"/>
        <a:ext cx="2503633" cy="335089"/>
      </dsp:txXfrm>
    </dsp:sp>
    <dsp:sp modelId="{9D310779-DC4F-47B8-93CF-2E6936BC311D}">
      <dsp:nvSpPr>
        <dsp:cNvPr id="0" name=""/>
        <dsp:cNvSpPr/>
      </dsp:nvSpPr>
      <dsp:spPr>
        <a:xfrm>
          <a:off x="5008683" y="3471331"/>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AICTE</a:t>
          </a:r>
          <a:endParaRPr lang="en-US" sz="1200" b="1" kern="1200" dirty="0">
            <a:latin typeface="Aptos" panose="02110004020202020204"/>
            <a:ea typeface="+mn-ea"/>
            <a:cs typeface="+mn-cs"/>
          </a:endParaRPr>
        </a:p>
      </dsp:txBody>
      <dsp:txXfrm>
        <a:off x="5008683" y="3471331"/>
        <a:ext cx="2503633" cy="335089"/>
      </dsp:txXfrm>
    </dsp:sp>
    <dsp:sp modelId="{338EE25E-AE77-4B71-8792-D6047C3FA7C4}">
      <dsp:nvSpPr>
        <dsp:cNvPr id="0" name=""/>
        <dsp:cNvSpPr/>
      </dsp:nvSpPr>
      <dsp:spPr>
        <a:xfrm>
          <a:off x="5008683" y="3970126"/>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HSCP</a:t>
          </a:r>
          <a:endParaRPr lang="en-US" sz="1200" b="1" kern="1200" dirty="0">
            <a:latin typeface="Aptos" panose="02110004020202020204"/>
            <a:ea typeface="+mn-ea"/>
            <a:cs typeface="+mn-cs"/>
          </a:endParaRPr>
        </a:p>
      </dsp:txBody>
      <dsp:txXfrm>
        <a:off x="5008683" y="3970126"/>
        <a:ext cx="2503633" cy="335089"/>
      </dsp:txXfrm>
    </dsp:sp>
    <dsp:sp modelId="{98E8A6FA-51B8-4859-8B26-6F849A3D50A2}">
      <dsp:nvSpPr>
        <dsp:cNvPr id="0" name=""/>
        <dsp:cNvSpPr/>
      </dsp:nvSpPr>
      <dsp:spPr>
        <a:xfrm>
          <a:off x="5008683" y="4468922"/>
          <a:ext cx="2503633" cy="33508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711200">
            <a:lnSpc>
              <a:spcPct val="90000"/>
            </a:lnSpc>
            <a:spcBef>
              <a:spcPct val="0"/>
            </a:spcBef>
            <a:spcAft>
              <a:spcPct val="35000"/>
            </a:spcAft>
            <a:buNone/>
          </a:pPr>
          <a:r>
            <a:rPr lang="en-US" sz="1200" b="1" kern="1200">
              <a:latin typeface="Aptos" panose="02110004020202020204"/>
              <a:ea typeface="+mn-ea"/>
              <a:cs typeface="+mn-cs"/>
            </a:rPr>
            <a:t>ICAR</a:t>
          </a:r>
          <a:endParaRPr lang="en-US" sz="1200" b="1" kern="1200" dirty="0">
            <a:latin typeface="Aptos" panose="02110004020202020204"/>
            <a:ea typeface="+mn-ea"/>
            <a:cs typeface="+mn-cs"/>
          </a:endParaRPr>
        </a:p>
      </dsp:txBody>
      <dsp:txXfrm>
        <a:off x="5008683" y="4468922"/>
        <a:ext cx="2503633" cy="335089"/>
      </dsp:txXfrm>
    </dsp:sp>
    <dsp:sp modelId="{1797E799-EAF4-4526-AE3E-2524D021457F}">
      <dsp:nvSpPr>
        <dsp:cNvPr id="0" name=""/>
        <dsp:cNvSpPr/>
      </dsp:nvSpPr>
      <dsp:spPr>
        <a:xfrm>
          <a:off x="0" y="2748041"/>
          <a:ext cx="4067776" cy="3994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Aptos" panose="02110004020202020204"/>
              <a:ea typeface="+mn-ea"/>
              <a:cs typeface="+mn-cs"/>
            </a:rPr>
            <a:t>Compliance of Regulatory Bodies</a:t>
          </a:r>
        </a:p>
      </dsp:txBody>
      <dsp:txXfrm>
        <a:off x="0" y="2748041"/>
        <a:ext cx="4067776" cy="399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C32E8-B564-4C39-9480-3396807274D8}">
      <dsp:nvSpPr>
        <dsp:cNvPr id="0" name=""/>
        <dsp:cNvSpPr/>
      </dsp:nvSpPr>
      <dsp:spPr>
        <a:xfrm rot="5400000">
          <a:off x="-118765" y="122849"/>
          <a:ext cx="791773" cy="5542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dirty="0"/>
            <a:t>Step 1</a:t>
          </a:r>
        </a:p>
      </dsp:txBody>
      <dsp:txXfrm rot="-5400000">
        <a:off x="2" y="281204"/>
        <a:ext cx="554241" cy="237532"/>
      </dsp:txXfrm>
    </dsp:sp>
    <dsp:sp modelId="{BAEC712D-E5EF-4B3F-B602-87B1397BD977}">
      <dsp:nvSpPr>
        <dsp:cNvPr id="0" name=""/>
        <dsp:cNvSpPr/>
      </dsp:nvSpPr>
      <dsp:spPr>
        <a:xfrm rot="5400000">
          <a:off x="3829659" y="-3271334"/>
          <a:ext cx="514923" cy="70657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All the Faculty Members who are eligible for the Promotion have to submit an application for Promotion</a:t>
          </a:r>
          <a:endParaRPr lang="en-IN" sz="1600" b="1" kern="1200" dirty="0"/>
        </a:p>
      </dsp:txBody>
      <dsp:txXfrm rot="-5400000">
        <a:off x="554242" y="29219"/>
        <a:ext cx="7040622" cy="464651"/>
      </dsp:txXfrm>
    </dsp:sp>
    <dsp:sp modelId="{F3E8866D-3E4C-407E-8734-1DF05EB97B32}">
      <dsp:nvSpPr>
        <dsp:cNvPr id="0" name=""/>
        <dsp:cNvSpPr/>
      </dsp:nvSpPr>
      <dsp:spPr>
        <a:xfrm rot="5400000">
          <a:off x="-118765" y="774300"/>
          <a:ext cx="791773" cy="5542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dirty="0"/>
            <a:t>Step 2</a:t>
          </a:r>
        </a:p>
      </dsp:txBody>
      <dsp:txXfrm rot="-5400000">
        <a:off x="2" y="932655"/>
        <a:ext cx="554241" cy="237532"/>
      </dsp:txXfrm>
    </dsp:sp>
    <dsp:sp modelId="{C3770538-5920-4733-BBC4-369A901F2E4C}">
      <dsp:nvSpPr>
        <dsp:cNvPr id="0" name=""/>
        <dsp:cNvSpPr/>
      </dsp:nvSpPr>
      <dsp:spPr>
        <a:xfrm rot="5400000">
          <a:off x="3829794" y="-2647207"/>
          <a:ext cx="514652" cy="70657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The Application and the Form is then forwarded to HR &amp; RDC for further process of Interview.</a:t>
          </a:r>
          <a:endParaRPr lang="en-IN" sz="1600" b="1" kern="1200" dirty="0"/>
        </a:p>
      </dsp:txBody>
      <dsp:txXfrm rot="-5400000">
        <a:off x="554242" y="653468"/>
        <a:ext cx="7040635" cy="464406"/>
      </dsp:txXfrm>
    </dsp:sp>
    <dsp:sp modelId="{ECC2B655-04D6-4E07-B658-C8CCDBC89E8D}">
      <dsp:nvSpPr>
        <dsp:cNvPr id="0" name=""/>
        <dsp:cNvSpPr/>
      </dsp:nvSpPr>
      <dsp:spPr>
        <a:xfrm rot="5400000">
          <a:off x="-118765" y="1623694"/>
          <a:ext cx="791773" cy="5542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dirty="0"/>
            <a:t>Step 3</a:t>
          </a:r>
        </a:p>
      </dsp:txBody>
      <dsp:txXfrm rot="-5400000">
        <a:off x="2" y="1782049"/>
        <a:ext cx="554241" cy="237532"/>
      </dsp:txXfrm>
    </dsp:sp>
    <dsp:sp modelId="{4E9D6F0C-D52F-4401-BEE2-903E850DD178}">
      <dsp:nvSpPr>
        <dsp:cNvPr id="0" name=""/>
        <dsp:cNvSpPr/>
      </dsp:nvSpPr>
      <dsp:spPr>
        <a:xfrm rot="5400000">
          <a:off x="3631851" y="-1905082"/>
          <a:ext cx="910538" cy="70657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The Interview is conducted by the Selection Committee which comprises of One External Subject Expert and One Internal Subject Expert along with the Panel (Hon'ble Vice Chancellor, Pro Vice Chancellor, Dean Academics, School Dean &amp; Registrar)</a:t>
          </a:r>
          <a:endParaRPr lang="en-IN" sz="1600" b="1" kern="1200" dirty="0"/>
        </a:p>
      </dsp:txBody>
      <dsp:txXfrm rot="-5400000">
        <a:off x="554242" y="1216976"/>
        <a:ext cx="7021309" cy="821640"/>
      </dsp:txXfrm>
    </dsp:sp>
    <dsp:sp modelId="{E891B04E-5D23-4006-BF63-10B5F455876C}">
      <dsp:nvSpPr>
        <dsp:cNvPr id="0" name=""/>
        <dsp:cNvSpPr/>
      </dsp:nvSpPr>
      <dsp:spPr>
        <a:xfrm rot="5400000">
          <a:off x="-118765" y="2345509"/>
          <a:ext cx="791773" cy="5542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dirty="0"/>
            <a:t>Step 4</a:t>
          </a:r>
        </a:p>
      </dsp:txBody>
      <dsp:txXfrm rot="-5400000">
        <a:off x="2" y="2503864"/>
        <a:ext cx="554241" cy="237532"/>
      </dsp:txXfrm>
    </dsp:sp>
    <dsp:sp modelId="{F7E0F362-1927-4EDD-83D2-13283CDBE101}">
      <dsp:nvSpPr>
        <dsp:cNvPr id="0" name=""/>
        <dsp:cNvSpPr/>
      </dsp:nvSpPr>
      <dsp:spPr>
        <a:xfrm rot="5400000">
          <a:off x="3759431" y="-1048809"/>
          <a:ext cx="655379" cy="70657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The Recommended applications are sent for the Final Approval of </a:t>
          </a:r>
          <a:r>
            <a:rPr lang="en-US" sz="1800" b="1" kern="1200" dirty="0"/>
            <a:t>Hon'ble</a:t>
          </a:r>
          <a:r>
            <a:rPr lang="en-US" sz="1600" b="1" kern="1200" dirty="0"/>
            <a:t> Vice Chancellor.</a:t>
          </a:r>
          <a:endParaRPr lang="en-IN" sz="1600" b="1" kern="1200" dirty="0"/>
        </a:p>
      </dsp:txBody>
      <dsp:txXfrm rot="-5400000">
        <a:off x="554242" y="2188373"/>
        <a:ext cx="7033765" cy="59139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F8D89CA-02C4-4FF5-BF1D-BA8A5BC299C5}" type="datetimeFigureOut">
              <a:rPr lang="en-US" smtClean="0"/>
              <a:pPr/>
              <a:t>6/16/2025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6CB3866-5ACD-47E8-9D39-B6F385809623}" type="slidenum">
              <a:rPr lang="en-US" smtClean="0"/>
              <a:pPr/>
              <a:t>‹#›</a:t>
            </a:fld>
            <a:endParaRPr lang="en-US"/>
          </a:p>
        </p:txBody>
      </p:sp>
    </p:spTree>
    <p:extLst>
      <p:ext uri="{BB962C8B-B14F-4D97-AF65-F5344CB8AC3E}">
        <p14:creationId xmlns:p14="http://schemas.microsoft.com/office/powerpoint/2010/main" val="12417278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35F0FF-7CB4-4E61-BEB8-A91FBA86D51D}" type="datetimeFigureOut">
              <a:rPr lang="en-IN" smtClean="0"/>
              <a:t>16-06-2025</a:t>
            </a:fld>
            <a:endParaRPr lang="en-IN"/>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IN"/>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5275F9-3BF7-46A8-945C-A5F9D90020D0}" type="slidenum">
              <a:rPr lang="en-IN" smtClean="0"/>
              <a:t>‹#›</a:t>
            </a:fld>
            <a:endParaRPr lang="en-IN"/>
          </a:p>
        </p:txBody>
      </p:sp>
    </p:spTree>
    <p:extLst>
      <p:ext uri="{BB962C8B-B14F-4D97-AF65-F5344CB8AC3E}">
        <p14:creationId xmlns:p14="http://schemas.microsoft.com/office/powerpoint/2010/main" val="284686439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Courses replaced with New Programmes</a:t>
            </a:r>
            <a:endParaRPr lang="en-IN" dirty="0"/>
          </a:p>
        </p:txBody>
      </p:sp>
      <p:sp>
        <p:nvSpPr>
          <p:cNvPr id="4" name="Slide Number Placeholder 3"/>
          <p:cNvSpPr>
            <a:spLocks noGrp="1"/>
          </p:cNvSpPr>
          <p:nvPr>
            <p:ph type="sldNum" sz="quarter" idx="5"/>
          </p:nvPr>
        </p:nvSpPr>
        <p:spPr/>
        <p:txBody>
          <a:bodyPr/>
          <a:lstStyle/>
          <a:p>
            <a:fld id="{DAB949B3-C4AB-4FB2-8B24-B07A558BD59F}" type="slidenum">
              <a:rPr lang="en-IN" smtClean="0"/>
              <a:t>2</a:t>
            </a:fld>
            <a:endParaRPr lang="en-IN"/>
          </a:p>
        </p:txBody>
      </p:sp>
      <p:sp>
        <p:nvSpPr>
          <p:cNvPr id="5" name="Footer Placeholder 4">
            <a:extLst>
              <a:ext uri="{FF2B5EF4-FFF2-40B4-BE49-F238E27FC236}">
                <a16:creationId xmlns:a16="http://schemas.microsoft.com/office/drawing/2014/main" id="{4CB9DA63-8CB7-21AA-517F-840AB7AE077A}"/>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357015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31</a:t>
            </a:fld>
            <a:endParaRPr lang="en-IN"/>
          </a:p>
        </p:txBody>
      </p:sp>
      <p:sp>
        <p:nvSpPr>
          <p:cNvPr id="5" name="Footer Placeholder 4">
            <a:extLst>
              <a:ext uri="{FF2B5EF4-FFF2-40B4-BE49-F238E27FC236}">
                <a16:creationId xmlns:a16="http://schemas.microsoft.com/office/drawing/2014/main" id="{4FB1D7BE-B81E-5302-13D4-7AC1CFF1583E}"/>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3455550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10A2E-B0F9-E2C3-5B86-A5E119DC9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0605F-AD35-1BB8-2E00-14133D3D5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BB8F9-C2D2-344F-FEAA-64BEB5CBE05C}"/>
              </a:ext>
            </a:extLst>
          </p:cNvPr>
          <p:cNvSpPr>
            <a:spLocks noGrp="1"/>
          </p:cNvSpPr>
          <p:nvPr>
            <p:ph type="body" idx="1"/>
          </p:nvPr>
        </p:nvSpPr>
        <p:spPr/>
        <p:txBody>
          <a:bodyPr/>
          <a:lstStyle/>
          <a:p>
            <a:r>
              <a:rPr lang="en-US"/>
              <a:t>Glimpses instead of Glimpse </a:t>
            </a:r>
            <a:endParaRPr lang="en-IN"/>
          </a:p>
        </p:txBody>
      </p:sp>
      <p:sp>
        <p:nvSpPr>
          <p:cNvPr id="4" name="Slide Number Placeholder 3">
            <a:extLst>
              <a:ext uri="{FF2B5EF4-FFF2-40B4-BE49-F238E27FC236}">
                <a16:creationId xmlns:a16="http://schemas.microsoft.com/office/drawing/2014/main" id="{29EC2F8F-90D9-22A6-6439-5AE97C8B2354}"/>
              </a:ext>
            </a:extLst>
          </p:cNvPr>
          <p:cNvSpPr>
            <a:spLocks noGrp="1"/>
          </p:cNvSpPr>
          <p:nvPr>
            <p:ph type="sldNum" sz="quarter" idx="5"/>
          </p:nvPr>
        </p:nvSpPr>
        <p:spPr/>
        <p:txBody>
          <a:bodyPr/>
          <a:lstStyle/>
          <a:p>
            <a:fld id="{DAB949B3-C4AB-4FB2-8B24-B07A558BD59F}" type="slidenum">
              <a:rPr lang="en-IN" smtClean="0"/>
              <a:t>32</a:t>
            </a:fld>
            <a:endParaRPr lang="en-IN"/>
          </a:p>
        </p:txBody>
      </p:sp>
      <p:sp>
        <p:nvSpPr>
          <p:cNvPr id="5" name="Footer Placeholder 4">
            <a:extLst>
              <a:ext uri="{FF2B5EF4-FFF2-40B4-BE49-F238E27FC236}">
                <a16:creationId xmlns:a16="http://schemas.microsoft.com/office/drawing/2014/main" id="{D329BD2F-821C-A112-1651-BF14B8892623}"/>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331462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6E9E8-CFCA-C24F-2158-CF5461B7E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33A56-3741-C5F7-B67E-65421CCC1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20F0-F0DD-2663-3135-265438E75DD3}"/>
              </a:ext>
            </a:extLst>
          </p:cNvPr>
          <p:cNvSpPr>
            <a:spLocks noGrp="1"/>
          </p:cNvSpPr>
          <p:nvPr>
            <p:ph type="body" idx="1"/>
          </p:nvPr>
        </p:nvSpPr>
        <p:spPr/>
        <p:txBody>
          <a:bodyPr/>
          <a:lstStyle/>
          <a:p>
            <a:r>
              <a:rPr lang="en-US"/>
              <a:t>Glimpses instead of Glimpse </a:t>
            </a:r>
            <a:endParaRPr lang="en-IN"/>
          </a:p>
        </p:txBody>
      </p:sp>
      <p:sp>
        <p:nvSpPr>
          <p:cNvPr id="4" name="Slide Number Placeholder 3">
            <a:extLst>
              <a:ext uri="{FF2B5EF4-FFF2-40B4-BE49-F238E27FC236}">
                <a16:creationId xmlns:a16="http://schemas.microsoft.com/office/drawing/2014/main" id="{A11FB0A4-1B45-826A-9C6B-80A93500765F}"/>
              </a:ext>
            </a:extLst>
          </p:cNvPr>
          <p:cNvSpPr>
            <a:spLocks noGrp="1"/>
          </p:cNvSpPr>
          <p:nvPr>
            <p:ph type="sldNum" sz="quarter" idx="5"/>
          </p:nvPr>
        </p:nvSpPr>
        <p:spPr/>
        <p:txBody>
          <a:bodyPr/>
          <a:lstStyle/>
          <a:p>
            <a:fld id="{DAB949B3-C4AB-4FB2-8B24-B07A558BD59F}" type="slidenum">
              <a:rPr lang="en-IN" smtClean="0"/>
              <a:t>33</a:t>
            </a:fld>
            <a:endParaRPr lang="en-IN"/>
          </a:p>
        </p:txBody>
      </p:sp>
      <p:sp>
        <p:nvSpPr>
          <p:cNvPr id="5" name="Footer Placeholder 4">
            <a:extLst>
              <a:ext uri="{FF2B5EF4-FFF2-40B4-BE49-F238E27FC236}">
                <a16:creationId xmlns:a16="http://schemas.microsoft.com/office/drawing/2014/main" id="{685EB1AA-FB14-3237-7A83-85B9A83EF721}"/>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317161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1994-91D2-386A-1EC4-04839C56D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2AF54-5E4A-F900-8AF0-91E264C0EBA9}"/>
              </a:ext>
            </a:extLst>
          </p:cNvPr>
          <p:cNvSpPr>
            <a:spLocks noGrp="1" noRot="1" noChangeAspect="1"/>
          </p:cNvSpPr>
          <p:nvPr>
            <p:ph type="sldImg"/>
          </p:nvPr>
        </p:nvSpPr>
        <p:spPr>
          <a:xfrm>
            <a:off x="1412875" y="1162050"/>
            <a:ext cx="4184650" cy="3138488"/>
          </a:xfrm>
        </p:spPr>
      </p:sp>
      <p:sp>
        <p:nvSpPr>
          <p:cNvPr id="3" name="Notes Placeholder 2">
            <a:extLst>
              <a:ext uri="{FF2B5EF4-FFF2-40B4-BE49-F238E27FC236}">
                <a16:creationId xmlns:a16="http://schemas.microsoft.com/office/drawing/2014/main" id="{6CB550C7-1E0C-79D0-F999-2F0CDECEE081}"/>
              </a:ext>
            </a:extLst>
          </p:cNvPr>
          <p:cNvSpPr>
            <a:spLocks noGrp="1"/>
          </p:cNvSpPr>
          <p:nvPr>
            <p:ph type="body" idx="1"/>
          </p:nvPr>
        </p:nvSpPr>
        <p:spPr/>
        <p:txBody>
          <a:bodyPr/>
          <a:lstStyle/>
          <a:p>
            <a:r>
              <a:rPr lang="en-US" dirty="0"/>
              <a:t>New Courses replaced with New Programmes</a:t>
            </a:r>
            <a:endParaRPr lang="en-IN" dirty="0"/>
          </a:p>
        </p:txBody>
      </p:sp>
      <p:sp>
        <p:nvSpPr>
          <p:cNvPr id="4" name="Slide Number Placeholder 3">
            <a:extLst>
              <a:ext uri="{FF2B5EF4-FFF2-40B4-BE49-F238E27FC236}">
                <a16:creationId xmlns:a16="http://schemas.microsoft.com/office/drawing/2014/main" id="{42B74FD7-AD03-5F1A-C4DE-1ECDE88107C9}"/>
              </a:ext>
            </a:extLst>
          </p:cNvPr>
          <p:cNvSpPr>
            <a:spLocks noGrp="1"/>
          </p:cNvSpPr>
          <p:nvPr>
            <p:ph type="sldNum" sz="quarter" idx="5"/>
          </p:nvPr>
        </p:nvSpPr>
        <p:spPr/>
        <p:txBody>
          <a:bodyPr/>
          <a:lstStyle/>
          <a:p>
            <a:fld id="{DAB949B3-C4AB-4FB2-8B24-B07A558BD59F}" type="slidenum">
              <a:rPr lang="en-IN" smtClean="0"/>
              <a:t>34</a:t>
            </a:fld>
            <a:endParaRPr lang="en-IN"/>
          </a:p>
        </p:txBody>
      </p:sp>
      <p:sp>
        <p:nvSpPr>
          <p:cNvPr id="5" name="Footer Placeholder 4">
            <a:extLst>
              <a:ext uri="{FF2B5EF4-FFF2-40B4-BE49-F238E27FC236}">
                <a16:creationId xmlns:a16="http://schemas.microsoft.com/office/drawing/2014/main" id="{69699196-51BC-7EE9-259A-809F14CB07D7}"/>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324458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3DE4F-8723-7EB8-A679-A7422C00B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9C07D-FB90-C807-4E1C-9DF6E856C545}"/>
              </a:ext>
            </a:extLst>
          </p:cNvPr>
          <p:cNvSpPr>
            <a:spLocks noGrp="1" noRot="1" noChangeAspect="1"/>
          </p:cNvSpPr>
          <p:nvPr>
            <p:ph type="sldImg"/>
          </p:nvPr>
        </p:nvSpPr>
        <p:spPr>
          <a:xfrm>
            <a:off x="1412875" y="1162050"/>
            <a:ext cx="4184650" cy="3138488"/>
          </a:xfrm>
        </p:spPr>
      </p:sp>
      <p:sp>
        <p:nvSpPr>
          <p:cNvPr id="3" name="Notes Placeholder 2">
            <a:extLst>
              <a:ext uri="{FF2B5EF4-FFF2-40B4-BE49-F238E27FC236}">
                <a16:creationId xmlns:a16="http://schemas.microsoft.com/office/drawing/2014/main" id="{6E0C6D7D-394D-80E9-1835-CE2630DC5FAE}"/>
              </a:ext>
            </a:extLst>
          </p:cNvPr>
          <p:cNvSpPr>
            <a:spLocks noGrp="1"/>
          </p:cNvSpPr>
          <p:nvPr>
            <p:ph type="body" idx="1"/>
          </p:nvPr>
        </p:nvSpPr>
        <p:spPr/>
        <p:txBody>
          <a:bodyPr/>
          <a:lstStyle/>
          <a:p>
            <a:r>
              <a:rPr lang="en-US" dirty="0"/>
              <a:t>New Courses replaced with New Programmes</a:t>
            </a:r>
            <a:endParaRPr lang="en-IN" dirty="0"/>
          </a:p>
        </p:txBody>
      </p:sp>
      <p:sp>
        <p:nvSpPr>
          <p:cNvPr id="4" name="Slide Number Placeholder 3">
            <a:extLst>
              <a:ext uri="{FF2B5EF4-FFF2-40B4-BE49-F238E27FC236}">
                <a16:creationId xmlns:a16="http://schemas.microsoft.com/office/drawing/2014/main" id="{8C110077-B3D2-16E1-C0BC-B9CB809E9E2B}"/>
              </a:ext>
            </a:extLst>
          </p:cNvPr>
          <p:cNvSpPr>
            <a:spLocks noGrp="1"/>
          </p:cNvSpPr>
          <p:nvPr>
            <p:ph type="sldNum" sz="quarter" idx="5"/>
          </p:nvPr>
        </p:nvSpPr>
        <p:spPr/>
        <p:txBody>
          <a:bodyPr/>
          <a:lstStyle/>
          <a:p>
            <a:fld id="{DAB949B3-C4AB-4FB2-8B24-B07A558BD59F}" type="slidenum">
              <a:rPr lang="en-IN" smtClean="0"/>
              <a:t>35</a:t>
            </a:fld>
            <a:endParaRPr lang="en-IN"/>
          </a:p>
        </p:txBody>
      </p:sp>
      <p:sp>
        <p:nvSpPr>
          <p:cNvPr id="5" name="Footer Placeholder 4">
            <a:extLst>
              <a:ext uri="{FF2B5EF4-FFF2-40B4-BE49-F238E27FC236}">
                <a16:creationId xmlns:a16="http://schemas.microsoft.com/office/drawing/2014/main" id="{A8DD66BC-8BF8-0007-B8D6-23F2BFF562D1}"/>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234746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D065-1FC2-D40C-A3F8-6BA872BDA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6C23C-82C7-5E49-F36B-5521A8928D05}"/>
              </a:ext>
            </a:extLst>
          </p:cNvPr>
          <p:cNvSpPr>
            <a:spLocks noGrp="1" noRot="1" noChangeAspect="1"/>
          </p:cNvSpPr>
          <p:nvPr>
            <p:ph type="sldImg"/>
          </p:nvPr>
        </p:nvSpPr>
        <p:spPr>
          <a:xfrm>
            <a:off x="1412875" y="1162050"/>
            <a:ext cx="4184650" cy="3138488"/>
          </a:xfrm>
        </p:spPr>
      </p:sp>
      <p:sp>
        <p:nvSpPr>
          <p:cNvPr id="3" name="Notes Placeholder 2">
            <a:extLst>
              <a:ext uri="{FF2B5EF4-FFF2-40B4-BE49-F238E27FC236}">
                <a16:creationId xmlns:a16="http://schemas.microsoft.com/office/drawing/2014/main" id="{BF50661C-7FA2-3662-EE2C-91BB9630C21B}"/>
              </a:ext>
            </a:extLst>
          </p:cNvPr>
          <p:cNvSpPr>
            <a:spLocks noGrp="1"/>
          </p:cNvSpPr>
          <p:nvPr>
            <p:ph type="body" idx="1"/>
          </p:nvPr>
        </p:nvSpPr>
        <p:spPr/>
        <p:txBody>
          <a:bodyPr/>
          <a:lstStyle/>
          <a:p>
            <a:r>
              <a:rPr lang="en-US" dirty="0"/>
              <a:t>New Courses replaced with New Programmes</a:t>
            </a:r>
            <a:endParaRPr lang="en-IN" dirty="0"/>
          </a:p>
        </p:txBody>
      </p:sp>
      <p:sp>
        <p:nvSpPr>
          <p:cNvPr id="4" name="Slide Number Placeholder 3">
            <a:extLst>
              <a:ext uri="{FF2B5EF4-FFF2-40B4-BE49-F238E27FC236}">
                <a16:creationId xmlns:a16="http://schemas.microsoft.com/office/drawing/2014/main" id="{332EAA3F-0367-0F43-B37C-B48133840463}"/>
              </a:ext>
            </a:extLst>
          </p:cNvPr>
          <p:cNvSpPr>
            <a:spLocks noGrp="1"/>
          </p:cNvSpPr>
          <p:nvPr>
            <p:ph type="sldNum" sz="quarter" idx="5"/>
          </p:nvPr>
        </p:nvSpPr>
        <p:spPr/>
        <p:txBody>
          <a:bodyPr/>
          <a:lstStyle/>
          <a:p>
            <a:fld id="{DAB949B3-C4AB-4FB2-8B24-B07A558BD59F}" type="slidenum">
              <a:rPr lang="en-IN" smtClean="0"/>
              <a:t>36</a:t>
            </a:fld>
            <a:endParaRPr lang="en-IN"/>
          </a:p>
        </p:txBody>
      </p:sp>
      <p:sp>
        <p:nvSpPr>
          <p:cNvPr id="5" name="Footer Placeholder 4">
            <a:extLst>
              <a:ext uri="{FF2B5EF4-FFF2-40B4-BE49-F238E27FC236}">
                <a16:creationId xmlns:a16="http://schemas.microsoft.com/office/drawing/2014/main" id="{19D27F1C-F4E0-4014-DBA6-8B2C5DBB2980}"/>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212169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5275F9-3BF7-46A8-945C-A5F9D90020D0}" type="slidenum">
              <a:rPr lang="en-IN" smtClean="0"/>
              <a:t>3</a:t>
            </a:fld>
            <a:endParaRPr lang="en-IN"/>
          </a:p>
        </p:txBody>
      </p:sp>
      <p:sp>
        <p:nvSpPr>
          <p:cNvPr id="5" name="Footer Placeholder 4">
            <a:extLst>
              <a:ext uri="{FF2B5EF4-FFF2-40B4-BE49-F238E27FC236}">
                <a16:creationId xmlns:a16="http://schemas.microsoft.com/office/drawing/2014/main" id="{80BBF320-1AB3-2E4F-5D90-8A82700C7659}"/>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174181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68241-E1DF-98BA-7C3C-211D4B5D9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C179D-40A5-5EE3-71A7-71844F1B3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41C7B-DA0C-2223-FCCC-9707D32B5CF8}"/>
              </a:ext>
            </a:extLst>
          </p:cNvPr>
          <p:cNvSpPr>
            <a:spLocks noGrp="1"/>
          </p:cNvSpPr>
          <p:nvPr>
            <p:ph type="body" idx="1"/>
          </p:nvPr>
        </p:nvSpPr>
        <p:spPr/>
        <p:txBody>
          <a:bodyPr/>
          <a:lstStyle/>
          <a:p>
            <a:r>
              <a:rPr lang="en-US"/>
              <a:t>Glimpses instead of Glimpse </a:t>
            </a:r>
            <a:endParaRPr lang="en-IN"/>
          </a:p>
        </p:txBody>
      </p:sp>
      <p:sp>
        <p:nvSpPr>
          <p:cNvPr id="4" name="Slide Number Placeholder 3">
            <a:extLst>
              <a:ext uri="{FF2B5EF4-FFF2-40B4-BE49-F238E27FC236}">
                <a16:creationId xmlns:a16="http://schemas.microsoft.com/office/drawing/2014/main" id="{A2A916D6-B299-D815-B3DC-0E3C94E466C6}"/>
              </a:ext>
            </a:extLst>
          </p:cNvPr>
          <p:cNvSpPr>
            <a:spLocks noGrp="1"/>
          </p:cNvSpPr>
          <p:nvPr>
            <p:ph type="sldNum" sz="quarter" idx="5"/>
          </p:nvPr>
        </p:nvSpPr>
        <p:spPr/>
        <p:txBody>
          <a:bodyPr/>
          <a:lstStyle/>
          <a:p>
            <a:fld id="{DAB949B3-C4AB-4FB2-8B24-B07A558BD59F}" type="slidenum">
              <a:rPr lang="en-IN" smtClean="0"/>
              <a:t>4</a:t>
            </a:fld>
            <a:endParaRPr lang="en-IN"/>
          </a:p>
        </p:txBody>
      </p:sp>
      <p:sp>
        <p:nvSpPr>
          <p:cNvPr id="5" name="Footer Placeholder 4">
            <a:extLst>
              <a:ext uri="{FF2B5EF4-FFF2-40B4-BE49-F238E27FC236}">
                <a16:creationId xmlns:a16="http://schemas.microsoft.com/office/drawing/2014/main" id="{E1EB8996-F213-62F3-AA13-863278EA595E}"/>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24977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IN"/>
          </a:p>
        </p:txBody>
      </p:sp>
      <p:sp>
        <p:nvSpPr>
          <p:cNvPr id="5" name="Slide Number Placeholder 4"/>
          <p:cNvSpPr>
            <a:spLocks noGrp="1"/>
          </p:cNvSpPr>
          <p:nvPr>
            <p:ph type="sldNum" sz="quarter" idx="5"/>
          </p:nvPr>
        </p:nvSpPr>
        <p:spPr/>
        <p:txBody>
          <a:bodyPr/>
          <a:lstStyle/>
          <a:p>
            <a:fld id="{C85275F9-3BF7-46A8-945C-A5F9D90020D0}" type="slidenum">
              <a:rPr lang="en-IN" smtClean="0"/>
              <a:t>5</a:t>
            </a:fld>
            <a:endParaRPr lang="en-IN"/>
          </a:p>
        </p:txBody>
      </p:sp>
    </p:spTree>
    <p:extLst>
      <p:ext uri="{BB962C8B-B14F-4D97-AF65-F5344CB8AC3E}">
        <p14:creationId xmlns:p14="http://schemas.microsoft.com/office/powerpoint/2010/main" val="34836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IN"/>
          </a:p>
        </p:txBody>
      </p:sp>
      <p:sp>
        <p:nvSpPr>
          <p:cNvPr id="5" name="Slide Number Placeholder 4"/>
          <p:cNvSpPr>
            <a:spLocks noGrp="1"/>
          </p:cNvSpPr>
          <p:nvPr>
            <p:ph type="sldNum" sz="quarter" idx="5"/>
          </p:nvPr>
        </p:nvSpPr>
        <p:spPr/>
        <p:txBody>
          <a:bodyPr/>
          <a:lstStyle/>
          <a:p>
            <a:fld id="{C85275F9-3BF7-46A8-945C-A5F9D90020D0}" type="slidenum">
              <a:rPr lang="en-IN" smtClean="0"/>
              <a:t>15</a:t>
            </a:fld>
            <a:endParaRPr lang="en-IN"/>
          </a:p>
        </p:txBody>
      </p:sp>
    </p:spTree>
    <p:extLst>
      <p:ext uri="{BB962C8B-B14F-4D97-AF65-F5344CB8AC3E}">
        <p14:creationId xmlns:p14="http://schemas.microsoft.com/office/powerpoint/2010/main" val="291880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Glimpses instead of Glimpse </a:t>
            </a:r>
            <a:endParaRPr lang="en-IN" dirty="0"/>
          </a:p>
        </p:txBody>
      </p:sp>
      <p:sp>
        <p:nvSpPr>
          <p:cNvPr id="4" name="Slide Number Placeholder 3"/>
          <p:cNvSpPr>
            <a:spLocks noGrp="1"/>
          </p:cNvSpPr>
          <p:nvPr>
            <p:ph type="sldNum" sz="quarter" idx="5"/>
          </p:nvPr>
        </p:nvSpPr>
        <p:spPr/>
        <p:txBody>
          <a:bodyPr/>
          <a:lstStyle/>
          <a:p>
            <a:fld id="{DAB949B3-C4AB-4FB2-8B24-B07A558BD59F}" type="slidenum">
              <a:rPr lang="en-IN" smtClean="0"/>
              <a:t>17</a:t>
            </a:fld>
            <a:endParaRPr lang="en-IN"/>
          </a:p>
        </p:txBody>
      </p:sp>
    </p:spTree>
    <p:extLst>
      <p:ext uri="{BB962C8B-B14F-4D97-AF65-F5344CB8AC3E}">
        <p14:creationId xmlns:p14="http://schemas.microsoft.com/office/powerpoint/2010/main" val="80383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3B81-69EC-3A79-ADDA-F5C26C223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22286-E8BF-AB5A-1A88-DAD37D4FA33C}"/>
              </a:ext>
            </a:extLst>
          </p:cNvPr>
          <p:cNvSpPr>
            <a:spLocks noGrp="1" noRot="1" noChangeAspect="1"/>
          </p:cNvSpPr>
          <p:nvPr>
            <p:ph type="sldImg"/>
          </p:nvPr>
        </p:nvSpPr>
        <p:spPr>
          <a:xfrm>
            <a:off x="1412875" y="1162050"/>
            <a:ext cx="4184650" cy="3138488"/>
          </a:xfrm>
        </p:spPr>
      </p:sp>
      <p:sp>
        <p:nvSpPr>
          <p:cNvPr id="3" name="Notes Placeholder 2">
            <a:extLst>
              <a:ext uri="{FF2B5EF4-FFF2-40B4-BE49-F238E27FC236}">
                <a16:creationId xmlns:a16="http://schemas.microsoft.com/office/drawing/2014/main" id="{BBE21D19-EA7C-5488-3C56-C37D986F0D0A}"/>
              </a:ext>
            </a:extLst>
          </p:cNvPr>
          <p:cNvSpPr>
            <a:spLocks noGrp="1"/>
          </p:cNvSpPr>
          <p:nvPr>
            <p:ph type="body" idx="1"/>
          </p:nvPr>
        </p:nvSpPr>
        <p:spPr/>
        <p:txBody>
          <a:bodyPr/>
          <a:lstStyle/>
          <a:p>
            <a:r>
              <a:rPr lang="en-US" dirty="0"/>
              <a:t>New Courses replaced with New Programmes</a:t>
            </a:r>
            <a:endParaRPr lang="en-IN" dirty="0"/>
          </a:p>
        </p:txBody>
      </p:sp>
      <p:sp>
        <p:nvSpPr>
          <p:cNvPr id="4" name="Slide Number Placeholder 3">
            <a:extLst>
              <a:ext uri="{FF2B5EF4-FFF2-40B4-BE49-F238E27FC236}">
                <a16:creationId xmlns:a16="http://schemas.microsoft.com/office/drawing/2014/main" id="{3A929495-B50A-6663-C9BB-3C08530282E4}"/>
              </a:ext>
            </a:extLst>
          </p:cNvPr>
          <p:cNvSpPr>
            <a:spLocks noGrp="1"/>
          </p:cNvSpPr>
          <p:nvPr>
            <p:ph type="sldNum" sz="quarter" idx="5"/>
          </p:nvPr>
        </p:nvSpPr>
        <p:spPr/>
        <p:txBody>
          <a:bodyPr/>
          <a:lstStyle/>
          <a:p>
            <a:fld id="{DAB949B3-C4AB-4FB2-8B24-B07A558BD59F}" type="slidenum">
              <a:rPr lang="en-IN" smtClean="0"/>
              <a:t>25</a:t>
            </a:fld>
            <a:endParaRPr lang="en-IN"/>
          </a:p>
        </p:txBody>
      </p:sp>
      <p:sp>
        <p:nvSpPr>
          <p:cNvPr id="5" name="Footer Placeholder 4">
            <a:extLst>
              <a:ext uri="{FF2B5EF4-FFF2-40B4-BE49-F238E27FC236}">
                <a16:creationId xmlns:a16="http://schemas.microsoft.com/office/drawing/2014/main" id="{5509F095-0339-E669-6972-ABA7EE3C119C}"/>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272389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38869-208D-EF94-9E1F-08FB1E89D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A8C28-16CA-8B35-CDC5-00F40B0BEFD1}"/>
              </a:ext>
            </a:extLst>
          </p:cNvPr>
          <p:cNvSpPr>
            <a:spLocks noGrp="1" noRot="1" noChangeAspect="1"/>
          </p:cNvSpPr>
          <p:nvPr>
            <p:ph type="sldImg"/>
          </p:nvPr>
        </p:nvSpPr>
        <p:spPr>
          <a:xfrm>
            <a:off x="1412875" y="1162050"/>
            <a:ext cx="4184650" cy="3138488"/>
          </a:xfrm>
        </p:spPr>
      </p:sp>
      <p:sp>
        <p:nvSpPr>
          <p:cNvPr id="3" name="Notes Placeholder 2">
            <a:extLst>
              <a:ext uri="{FF2B5EF4-FFF2-40B4-BE49-F238E27FC236}">
                <a16:creationId xmlns:a16="http://schemas.microsoft.com/office/drawing/2014/main" id="{769E825F-CB0F-2470-BE2B-D0963FBFE3E3}"/>
              </a:ext>
            </a:extLst>
          </p:cNvPr>
          <p:cNvSpPr>
            <a:spLocks noGrp="1"/>
          </p:cNvSpPr>
          <p:nvPr>
            <p:ph type="body" idx="1"/>
          </p:nvPr>
        </p:nvSpPr>
        <p:spPr/>
        <p:txBody>
          <a:bodyPr/>
          <a:lstStyle/>
          <a:p>
            <a:r>
              <a:rPr lang="en-US" dirty="0"/>
              <a:t>New Courses replaced with New Programmes</a:t>
            </a:r>
            <a:endParaRPr lang="en-IN" dirty="0"/>
          </a:p>
        </p:txBody>
      </p:sp>
      <p:sp>
        <p:nvSpPr>
          <p:cNvPr id="4" name="Slide Number Placeholder 3">
            <a:extLst>
              <a:ext uri="{FF2B5EF4-FFF2-40B4-BE49-F238E27FC236}">
                <a16:creationId xmlns:a16="http://schemas.microsoft.com/office/drawing/2014/main" id="{7C39105F-8A51-E02F-C7BC-5A8110440382}"/>
              </a:ext>
            </a:extLst>
          </p:cNvPr>
          <p:cNvSpPr>
            <a:spLocks noGrp="1"/>
          </p:cNvSpPr>
          <p:nvPr>
            <p:ph type="sldNum" sz="quarter" idx="5"/>
          </p:nvPr>
        </p:nvSpPr>
        <p:spPr/>
        <p:txBody>
          <a:bodyPr/>
          <a:lstStyle/>
          <a:p>
            <a:fld id="{DAB949B3-C4AB-4FB2-8B24-B07A558BD59F}" type="slidenum">
              <a:rPr lang="en-IN" smtClean="0"/>
              <a:t>26</a:t>
            </a:fld>
            <a:endParaRPr lang="en-IN"/>
          </a:p>
        </p:txBody>
      </p:sp>
      <p:sp>
        <p:nvSpPr>
          <p:cNvPr id="5" name="Footer Placeholder 4">
            <a:extLst>
              <a:ext uri="{FF2B5EF4-FFF2-40B4-BE49-F238E27FC236}">
                <a16:creationId xmlns:a16="http://schemas.microsoft.com/office/drawing/2014/main" id="{398AD97E-B148-0A9B-49A1-A005F33A69CA}"/>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127490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28</a:t>
            </a:fld>
            <a:endParaRPr lang="en-IN"/>
          </a:p>
        </p:txBody>
      </p:sp>
      <p:sp>
        <p:nvSpPr>
          <p:cNvPr id="5" name="Footer Placeholder 4">
            <a:extLst>
              <a:ext uri="{FF2B5EF4-FFF2-40B4-BE49-F238E27FC236}">
                <a16:creationId xmlns:a16="http://schemas.microsoft.com/office/drawing/2014/main" id="{5BF0F228-8728-0023-5D36-27B9EA6395BA}"/>
              </a:ext>
            </a:extLst>
          </p:cNvPr>
          <p:cNvSpPr>
            <a:spLocks noGrp="1"/>
          </p:cNvSpPr>
          <p:nvPr>
            <p:ph type="ftr" sz="quarter" idx="4"/>
          </p:nvPr>
        </p:nvSpPr>
        <p:spPr/>
        <p:txBody>
          <a:bodyPr/>
          <a:lstStyle/>
          <a:p>
            <a:endParaRPr lang="en-IN"/>
          </a:p>
        </p:txBody>
      </p:sp>
    </p:spTree>
    <p:extLst>
      <p:ext uri="{BB962C8B-B14F-4D97-AF65-F5344CB8AC3E}">
        <p14:creationId xmlns:p14="http://schemas.microsoft.com/office/powerpoint/2010/main" val="55634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0BDC8-E0F8-4A6B-B9F2-FDDFC5D16E42}"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522D6-9010-4A1D-9ACB-B9F26AF91715}"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4B402-F399-4EE0-A0BF-D8522FB1F91C}"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5B5FF-9918-4105-A4CF-85148AA64803}"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FFEFE0-D312-4CF0-AC33-9EA6DE35248C}"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0B2735-FBAC-4AED-B22E-0EEF077E4B9A}" type="datetime1">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74CAA5-737C-4D93-AADC-DD93A874C5E2}" type="datetime1">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845EA5-5520-404B-82DE-16AAF53F5859}" type="datetime1">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C9039-883F-46BF-A0CD-D4D86B912EB6}" type="datetime1">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DD40B-FEAA-4473-8BF4-890F51381070}" type="datetime1">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199990-9CAC-4526-8568-2A781C9CDAE8}" type="datetime1">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FFD2B-9D2D-43A7-BDC6-314BE8432F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94B6-7107-44C6-ABE7-8449F8056170}" type="datetime1">
              <a:rPr lang="en-US" smtClean="0"/>
              <a:t>6/16/2025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FD2B-9D2D-43A7-BDC6-314BE8432F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Compliance%20Report%20UGC.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113293-DE62-38B0-8F1D-98AE25BEE73B}"/>
              </a:ext>
            </a:extLst>
          </p:cNvPr>
          <p:cNvPicPr>
            <a:picLocks noChangeAspect="1"/>
          </p:cNvPicPr>
          <p:nvPr/>
        </p:nvPicPr>
        <p:blipFill>
          <a:blip r:embed="rId2"/>
          <a:stretch>
            <a:fillRect/>
          </a:stretch>
        </p:blipFill>
        <p:spPr>
          <a:xfrm>
            <a:off x="9144" y="0"/>
            <a:ext cx="9134856" cy="6858000"/>
          </a:xfrm>
          <a:prstGeom prst="rect">
            <a:avLst/>
          </a:prstGeom>
        </p:spPr>
      </p:pic>
      <p:sp>
        <p:nvSpPr>
          <p:cNvPr id="2" name="Slide Number Placeholder 1">
            <a:extLst>
              <a:ext uri="{FF2B5EF4-FFF2-40B4-BE49-F238E27FC236}">
                <a16:creationId xmlns:a16="http://schemas.microsoft.com/office/drawing/2014/main" id="{61EE5E54-8797-95E6-7A74-A4ECBE076F71}"/>
              </a:ext>
            </a:extLst>
          </p:cNvPr>
          <p:cNvSpPr>
            <a:spLocks noGrp="1"/>
          </p:cNvSpPr>
          <p:nvPr>
            <p:ph type="sldNum" sz="quarter" idx="12"/>
          </p:nvPr>
        </p:nvSpPr>
        <p:spPr/>
        <p:txBody>
          <a:bodyPr/>
          <a:lstStyle/>
          <a:p>
            <a:fld id="{4A2FFD2B-9D2D-43A7-BDC6-314BE8432FDC}" type="slidenum">
              <a:rPr lang="en-US" smtClean="0"/>
              <a:pPr/>
              <a:t>1</a:t>
            </a:fld>
            <a:endParaRPr lang="en-US"/>
          </a:p>
        </p:txBody>
      </p:sp>
      <p:sp>
        <p:nvSpPr>
          <p:cNvPr id="3" name="Date Placeholder 2">
            <a:extLst>
              <a:ext uri="{FF2B5EF4-FFF2-40B4-BE49-F238E27FC236}">
                <a16:creationId xmlns:a16="http://schemas.microsoft.com/office/drawing/2014/main" id="{28A5A432-7C6E-34AE-7326-D7CD1C617F87}"/>
              </a:ext>
            </a:extLst>
          </p:cNvPr>
          <p:cNvSpPr>
            <a:spLocks noGrp="1"/>
          </p:cNvSpPr>
          <p:nvPr>
            <p:ph type="dt" sz="half" idx="10"/>
          </p:nvPr>
        </p:nvSpPr>
        <p:spPr/>
        <p:txBody>
          <a:bodyPr/>
          <a:lstStyle/>
          <a:p>
            <a:fld id="{3E510E4D-924B-44E8-9172-2D72655DE9C8}" type="datetime1">
              <a:rPr lang="en-US" smtClean="0"/>
              <a:t>6/16/2025</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63C5-451C-C1F1-B184-51CF3F042F33}"/>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680E7746-8070-6D34-4B01-A81B07EA6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79772"/>
            <a:ext cx="9144000" cy="6858000"/>
          </a:xfrm>
          <a:prstGeom prst="rect">
            <a:avLst/>
          </a:prstGeom>
        </p:spPr>
      </p:pic>
      <p:sp>
        <p:nvSpPr>
          <p:cNvPr id="12" name="Title 1">
            <a:extLst>
              <a:ext uri="{FF2B5EF4-FFF2-40B4-BE49-F238E27FC236}">
                <a16:creationId xmlns:a16="http://schemas.microsoft.com/office/drawing/2014/main" id="{ECF06FCD-CCBD-AF35-F835-62E1B592DCF7}"/>
              </a:ext>
            </a:extLst>
          </p:cNvPr>
          <p:cNvSpPr txBox="1">
            <a:spLocks/>
          </p:cNvSpPr>
          <p:nvPr/>
        </p:nvSpPr>
        <p:spPr>
          <a:xfrm>
            <a:off x="419100" y="549274"/>
            <a:ext cx="7886700" cy="365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p:txBody>
      </p:sp>
      <p:sp>
        <p:nvSpPr>
          <p:cNvPr id="3" name="Slide Number Placeholder 2">
            <a:extLst>
              <a:ext uri="{FF2B5EF4-FFF2-40B4-BE49-F238E27FC236}">
                <a16:creationId xmlns:a16="http://schemas.microsoft.com/office/drawing/2014/main" id="{02C71422-4B09-A6DD-F1E5-CA34E4104DDD}"/>
              </a:ext>
            </a:extLst>
          </p:cNvPr>
          <p:cNvSpPr>
            <a:spLocks noGrp="1"/>
          </p:cNvSpPr>
          <p:nvPr>
            <p:ph type="sldNum" sz="quarter" idx="12"/>
          </p:nvPr>
        </p:nvSpPr>
        <p:spPr/>
        <p:txBody>
          <a:bodyPr/>
          <a:lstStyle/>
          <a:p>
            <a:fld id="{4A2FFD2B-9D2D-43A7-BDC6-314BE8432FDC}" type="slidenum">
              <a:rPr lang="en-US" smtClean="0"/>
              <a:pPr/>
              <a:t>10</a:t>
            </a:fld>
            <a:endParaRPr lang="en-US"/>
          </a:p>
        </p:txBody>
      </p:sp>
      <p:pic>
        <p:nvPicPr>
          <p:cNvPr id="4" name="Picture 3">
            <a:extLst>
              <a:ext uri="{FF2B5EF4-FFF2-40B4-BE49-F238E27FC236}">
                <a16:creationId xmlns:a16="http://schemas.microsoft.com/office/drawing/2014/main" id="{E0F76C80-C220-FB56-7065-7DFAC6991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084E4C21-DC2B-E517-19A8-4DF79D5EA412}"/>
              </a:ext>
            </a:extLst>
          </p:cNvPr>
          <p:cNvSpPr>
            <a:spLocks noGrp="1"/>
          </p:cNvSpPr>
          <p:nvPr>
            <p:ph type="dt" sz="half" idx="10"/>
          </p:nvPr>
        </p:nvSpPr>
        <p:spPr/>
        <p:txBody>
          <a:bodyPr/>
          <a:lstStyle/>
          <a:p>
            <a:fld id="{60FCEBF7-B056-4A23-B5C6-4A60953E8F79}" type="datetime1">
              <a:rPr lang="en-US" smtClean="0"/>
              <a:t>6/16/2025</a:t>
            </a:fld>
            <a:endParaRPr lang="en-US"/>
          </a:p>
        </p:txBody>
      </p:sp>
      <p:sp>
        <p:nvSpPr>
          <p:cNvPr id="7" name="Content Placeholder 6">
            <a:extLst>
              <a:ext uri="{FF2B5EF4-FFF2-40B4-BE49-F238E27FC236}">
                <a16:creationId xmlns:a16="http://schemas.microsoft.com/office/drawing/2014/main" id="{269B9716-439E-024D-54A4-0006B6C933D9}"/>
              </a:ext>
            </a:extLst>
          </p:cNvPr>
          <p:cNvSpPr>
            <a:spLocks noGrp="1"/>
          </p:cNvSpPr>
          <p:nvPr>
            <p:ph idx="1"/>
          </p:nvPr>
        </p:nvSpPr>
        <p:spPr/>
        <p:txBody>
          <a:bodyPr>
            <a:normAutofit/>
          </a:bodyPr>
          <a:lstStyle/>
          <a:p>
            <a:pPr>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1</a:t>
            </a:r>
            <a:r>
              <a:rPr lang="en-IN"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IN" sz="2000" b="1" u="sng" kern="100" dirty="0">
                <a:latin typeface="Aptos" panose="020B0004020202020204" pitchFamily="34" charset="0"/>
                <a:cs typeface="Times New Roman" panose="02020603050405020304" pitchFamily="18" charset="0"/>
              </a:rPr>
              <a:t>Custodian of University Records</a:t>
            </a:r>
          </a:p>
          <a:p>
            <a:pPr algn="just">
              <a:lnSpc>
                <a:spcPct val="115000"/>
              </a:lnSpc>
              <a:spcAft>
                <a:spcPts val="800"/>
              </a:spcAft>
              <a:buNone/>
            </a:pPr>
            <a:r>
              <a:rPr lang="en-IN" sz="2000" kern="100" dirty="0">
                <a:latin typeface="Aptos" panose="020B0004020202020204" pitchFamily="34" charset="0"/>
                <a:cs typeface="Times New Roman" panose="02020603050405020304" pitchFamily="18" charset="0"/>
              </a:rPr>
              <a:t>•	Maintain official records of the university including student records, Statutory Bodies Records.</a:t>
            </a:r>
          </a:p>
          <a:p>
            <a:pPr algn="just">
              <a:lnSpc>
                <a:spcPct val="115000"/>
              </a:lnSpc>
              <a:spcAft>
                <a:spcPts val="800"/>
              </a:spcAft>
              <a:buNone/>
            </a:pPr>
            <a:r>
              <a:rPr lang="en-IN" sz="2000" kern="100" dirty="0">
                <a:latin typeface="Aptos" panose="020B0004020202020204" pitchFamily="34" charset="0"/>
                <a:cs typeface="Times New Roman" panose="02020603050405020304" pitchFamily="18" charset="0"/>
              </a:rPr>
              <a:t>•	Safe custody of common seal and official documents.</a:t>
            </a:r>
          </a:p>
          <a:p>
            <a:pPr algn="just">
              <a:lnSpc>
                <a:spcPct val="115000"/>
              </a:lnSpc>
              <a:spcAft>
                <a:spcPts val="800"/>
              </a:spcAft>
              <a:buNone/>
            </a:pPr>
            <a:r>
              <a:rPr lang="en-IN" sz="2000" b="1" u="sng" kern="100" dirty="0">
                <a:latin typeface="Aptos" panose="020B0004020202020204" pitchFamily="34" charset="0"/>
                <a:cs typeface="Times New Roman" panose="02020603050405020304" pitchFamily="18" charset="0"/>
              </a:rPr>
              <a:t>2. Statutory Body Coordination</a:t>
            </a:r>
          </a:p>
          <a:p>
            <a:pPr algn="just">
              <a:lnSpc>
                <a:spcPct val="115000"/>
              </a:lnSpc>
              <a:spcAft>
                <a:spcPts val="800"/>
              </a:spcAft>
              <a:buNone/>
            </a:pPr>
            <a:r>
              <a:rPr lang="en-IN" sz="2400" kern="100" dirty="0">
                <a:effectLst/>
                <a:latin typeface="Aptos" panose="020B0004020202020204" pitchFamily="34" charset="0"/>
                <a:ea typeface="Aptos" panose="020B0004020202020204" pitchFamily="34" charset="0"/>
                <a:cs typeface="Times New Roman" panose="02020603050405020304" pitchFamily="18" charset="0"/>
              </a:rPr>
              <a:t>•	</a:t>
            </a:r>
            <a:r>
              <a:rPr lang="en-IN" sz="2000" kern="100" dirty="0">
                <a:latin typeface="Aptos" panose="020B0004020202020204" pitchFamily="34" charset="0"/>
                <a:cs typeface="Times New Roman" panose="02020603050405020304" pitchFamily="18" charset="0"/>
              </a:rPr>
              <a:t>Secretary to statutory bodies such as:  Governing Body, Board of Management, Academic Council, University Research Committee.</a:t>
            </a:r>
          </a:p>
          <a:p>
            <a:pPr marL="0" indent="0">
              <a:buNone/>
            </a:pPr>
            <a:endParaRPr lang="en-IN" dirty="0"/>
          </a:p>
        </p:txBody>
      </p:sp>
    </p:spTree>
    <p:extLst>
      <p:ext uri="{BB962C8B-B14F-4D97-AF65-F5344CB8AC3E}">
        <p14:creationId xmlns:p14="http://schemas.microsoft.com/office/powerpoint/2010/main" val="341854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C3CC3-1E3C-A689-B400-745C86EBEC40}"/>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219668F-D07D-BF05-93C4-997439A8E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79772"/>
            <a:ext cx="9144000" cy="6858000"/>
          </a:xfrm>
          <a:prstGeom prst="rect">
            <a:avLst/>
          </a:prstGeom>
        </p:spPr>
      </p:pic>
      <p:sp>
        <p:nvSpPr>
          <p:cNvPr id="12" name="Title 1">
            <a:extLst>
              <a:ext uri="{FF2B5EF4-FFF2-40B4-BE49-F238E27FC236}">
                <a16:creationId xmlns:a16="http://schemas.microsoft.com/office/drawing/2014/main" id="{23603CA2-28EE-2BB8-4C3F-8E3F3A100FBF}"/>
              </a:ext>
            </a:extLst>
          </p:cNvPr>
          <p:cNvSpPr txBox="1">
            <a:spLocks/>
          </p:cNvSpPr>
          <p:nvPr/>
        </p:nvSpPr>
        <p:spPr>
          <a:xfrm>
            <a:off x="419100" y="549274"/>
            <a:ext cx="7886700" cy="365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p:txBody>
      </p:sp>
      <p:sp>
        <p:nvSpPr>
          <p:cNvPr id="3" name="Slide Number Placeholder 2">
            <a:extLst>
              <a:ext uri="{FF2B5EF4-FFF2-40B4-BE49-F238E27FC236}">
                <a16:creationId xmlns:a16="http://schemas.microsoft.com/office/drawing/2014/main" id="{7356A820-86C4-30A5-D200-076B99754FB1}"/>
              </a:ext>
            </a:extLst>
          </p:cNvPr>
          <p:cNvSpPr>
            <a:spLocks noGrp="1"/>
          </p:cNvSpPr>
          <p:nvPr>
            <p:ph type="sldNum" sz="quarter" idx="12"/>
          </p:nvPr>
        </p:nvSpPr>
        <p:spPr/>
        <p:txBody>
          <a:bodyPr/>
          <a:lstStyle/>
          <a:p>
            <a:fld id="{4A2FFD2B-9D2D-43A7-BDC6-314BE8432FDC}" type="slidenum">
              <a:rPr lang="en-US" smtClean="0"/>
              <a:pPr/>
              <a:t>11</a:t>
            </a:fld>
            <a:endParaRPr lang="en-US"/>
          </a:p>
        </p:txBody>
      </p:sp>
      <p:pic>
        <p:nvPicPr>
          <p:cNvPr id="4" name="Picture 3">
            <a:extLst>
              <a:ext uri="{FF2B5EF4-FFF2-40B4-BE49-F238E27FC236}">
                <a16:creationId xmlns:a16="http://schemas.microsoft.com/office/drawing/2014/main" id="{488AE62C-6AB1-B85F-1BE3-CB7553EE5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4555CDB4-D587-26C7-A85B-AD133CE985DB}"/>
              </a:ext>
            </a:extLst>
          </p:cNvPr>
          <p:cNvSpPr>
            <a:spLocks noGrp="1"/>
          </p:cNvSpPr>
          <p:nvPr>
            <p:ph type="dt" sz="half" idx="10"/>
          </p:nvPr>
        </p:nvSpPr>
        <p:spPr/>
        <p:txBody>
          <a:bodyPr/>
          <a:lstStyle/>
          <a:p>
            <a:fld id="{D9000164-6EE7-4AC9-B6C0-FF0983EF44E0}" type="datetime1">
              <a:rPr lang="en-US" smtClean="0"/>
              <a:t>6/16/2025</a:t>
            </a:fld>
            <a:endParaRPr lang="en-US"/>
          </a:p>
        </p:txBody>
      </p:sp>
      <p:sp>
        <p:nvSpPr>
          <p:cNvPr id="7" name="Content Placeholder 6">
            <a:extLst>
              <a:ext uri="{FF2B5EF4-FFF2-40B4-BE49-F238E27FC236}">
                <a16:creationId xmlns:a16="http://schemas.microsoft.com/office/drawing/2014/main" id="{C7F20797-AED4-6749-7BF9-39BBA0F31FA1}"/>
              </a:ext>
            </a:extLst>
          </p:cNvPr>
          <p:cNvSpPr>
            <a:spLocks noGrp="1"/>
          </p:cNvSpPr>
          <p:nvPr>
            <p:ph idx="1"/>
          </p:nvPr>
        </p:nvSpPr>
        <p:spPr>
          <a:xfrm>
            <a:off x="76200" y="1600200"/>
            <a:ext cx="8610600" cy="4525963"/>
          </a:xfrm>
        </p:spPr>
        <p:txBody>
          <a:bodyPr>
            <a:normAutofit/>
          </a:bodyPr>
          <a:lstStyle/>
          <a:p>
            <a:pPr>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3</a:t>
            </a:r>
            <a:r>
              <a:rPr lang="en-IN"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IN" sz="2000" b="1" u="sng" kern="100" dirty="0">
                <a:effectLst/>
                <a:latin typeface="Aptos" panose="020B0004020202020204" pitchFamily="34" charset="0"/>
                <a:ea typeface="Aptos" panose="020B0004020202020204" pitchFamily="34" charset="0"/>
                <a:cs typeface="Times New Roman" panose="02020603050405020304" pitchFamily="18" charset="0"/>
              </a:rPr>
              <a:t>Administrative Control</a:t>
            </a:r>
          </a:p>
          <a:p>
            <a:pPr>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	General supervision over non-teaching staff and administrative branches.</a:t>
            </a:r>
          </a:p>
          <a:p>
            <a:pPr>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	HR administration including service records, leave, and promotions.</a:t>
            </a:r>
          </a:p>
          <a:p>
            <a:pPr>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	Implement policies and decisions made by authorities.</a:t>
            </a:r>
          </a:p>
          <a:p>
            <a:pPr>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4</a:t>
            </a:r>
            <a:r>
              <a:rPr lang="en-IN"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IN" sz="2000" b="1" u="sng" kern="100" dirty="0">
                <a:effectLst/>
                <a:latin typeface="Aptos" panose="020B0004020202020204" pitchFamily="34" charset="0"/>
                <a:ea typeface="Aptos" panose="020B0004020202020204" pitchFamily="34" charset="0"/>
                <a:cs typeface="Times New Roman" panose="02020603050405020304" pitchFamily="18" charset="0"/>
              </a:rPr>
              <a:t>Regulatory Liaison</a:t>
            </a:r>
          </a:p>
          <a:p>
            <a:pPr algn="just">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	Interface with Ministry of Education GOI , UGC, PCI , BCI, COA , NCTE, HSPC Directorate of Higher Education Haryana, District Administration, Police Authority.</a:t>
            </a:r>
          </a:p>
          <a:p>
            <a:pPr marL="0" indent="0">
              <a:lnSpc>
                <a:spcPct val="115000"/>
              </a:lnSpc>
              <a:spcAft>
                <a:spcPts val="800"/>
              </a:spcAft>
              <a:buNone/>
            </a:pPr>
            <a:r>
              <a:rPr lang="en-IN" sz="2000" kern="100" dirty="0">
                <a:effectLst/>
                <a:latin typeface="Aptos" panose="020B0004020202020204" pitchFamily="34" charset="0"/>
                <a:ea typeface="Aptos" panose="020B0004020202020204" pitchFamily="34" charset="0"/>
                <a:cs typeface="Times New Roman" panose="02020603050405020304" pitchFamily="18" charset="0"/>
              </a:rPr>
              <a:t>•      Submit Mandatory Reports .</a:t>
            </a:r>
            <a:endParaRPr lang="en-IN" dirty="0"/>
          </a:p>
        </p:txBody>
      </p:sp>
    </p:spTree>
    <p:extLst>
      <p:ext uri="{BB962C8B-B14F-4D97-AF65-F5344CB8AC3E}">
        <p14:creationId xmlns:p14="http://schemas.microsoft.com/office/powerpoint/2010/main" val="193212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2669-86A1-2FEF-BC07-F11E0F5B14F8}"/>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258A942F-4D95-0947-FC5F-9EBAB65A67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79772"/>
            <a:ext cx="9144000" cy="6858000"/>
          </a:xfrm>
          <a:prstGeom prst="rect">
            <a:avLst/>
          </a:prstGeom>
        </p:spPr>
      </p:pic>
      <p:sp>
        <p:nvSpPr>
          <p:cNvPr id="12" name="Title 1">
            <a:extLst>
              <a:ext uri="{FF2B5EF4-FFF2-40B4-BE49-F238E27FC236}">
                <a16:creationId xmlns:a16="http://schemas.microsoft.com/office/drawing/2014/main" id="{6BBB59B2-A95E-B501-55F7-0ABCD002FBB8}"/>
              </a:ext>
            </a:extLst>
          </p:cNvPr>
          <p:cNvSpPr txBox="1">
            <a:spLocks/>
          </p:cNvSpPr>
          <p:nvPr/>
        </p:nvSpPr>
        <p:spPr>
          <a:xfrm>
            <a:off x="419100" y="549274"/>
            <a:ext cx="7886700" cy="365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p:txBody>
      </p:sp>
      <p:sp>
        <p:nvSpPr>
          <p:cNvPr id="3" name="Slide Number Placeholder 2">
            <a:extLst>
              <a:ext uri="{FF2B5EF4-FFF2-40B4-BE49-F238E27FC236}">
                <a16:creationId xmlns:a16="http://schemas.microsoft.com/office/drawing/2014/main" id="{D38BA962-41A8-D758-285B-4BBD85235594}"/>
              </a:ext>
            </a:extLst>
          </p:cNvPr>
          <p:cNvSpPr>
            <a:spLocks noGrp="1"/>
          </p:cNvSpPr>
          <p:nvPr>
            <p:ph type="sldNum" sz="quarter" idx="12"/>
          </p:nvPr>
        </p:nvSpPr>
        <p:spPr/>
        <p:txBody>
          <a:bodyPr/>
          <a:lstStyle/>
          <a:p>
            <a:fld id="{4A2FFD2B-9D2D-43A7-BDC6-314BE8432FDC}" type="slidenum">
              <a:rPr lang="en-US" smtClean="0"/>
              <a:pPr/>
              <a:t>12</a:t>
            </a:fld>
            <a:endParaRPr lang="en-US"/>
          </a:p>
        </p:txBody>
      </p:sp>
      <p:pic>
        <p:nvPicPr>
          <p:cNvPr id="4" name="Picture 3">
            <a:extLst>
              <a:ext uri="{FF2B5EF4-FFF2-40B4-BE49-F238E27FC236}">
                <a16:creationId xmlns:a16="http://schemas.microsoft.com/office/drawing/2014/main" id="{FF963C5D-A4B5-0309-76FF-160F70DF6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6D05766A-5299-5263-475A-459C6743B396}"/>
              </a:ext>
            </a:extLst>
          </p:cNvPr>
          <p:cNvSpPr>
            <a:spLocks noGrp="1"/>
          </p:cNvSpPr>
          <p:nvPr>
            <p:ph type="dt" sz="half" idx="10"/>
          </p:nvPr>
        </p:nvSpPr>
        <p:spPr/>
        <p:txBody>
          <a:bodyPr/>
          <a:lstStyle/>
          <a:p>
            <a:fld id="{EA30FB41-E157-4E90-8ED8-5DA4028835F6}" type="datetime1">
              <a:rPr lang="en-US" smtClean="0"/>
              <a:t>6/16/2025</a:t>
            </a:fld>
            <a:endParaRPr lang="en-US"/>
          </a:p>
        </p:txBody>
      </p:sp>
      <p:sp>
        <p:nvSpPr>
          <p:cNvPr id="7" name="Content Placeholder 6">
            <a:extLst>
              <a:ext uri="{FF2B5EF4-FFF2-40B4-BE49-F238E27FC236}">
                <a16:creationId xmlns:a16="http://schemas.microsoft.com/office/drawing/2014/main" id="{B6861737-AF8F-DEF3-C891-FA888C731482}"/>
              </a:ext>
            </a:extLst>
          </p:cNvPr>
          <p:cNvSpPr>
            <a:spLocks noGrp="1"/>
          </p:cNvSpPr>
          <p:nvPr>
            <p:ph idx="1"/>
          </p:nvPr>
        </p:nvSpPr>
        <p:spPr>
          <a:xfrm>
            <a:off x="457200" y="1355322"/>
            <a:ext cx="8229600" cy="4770841"/>
          </a:xfrm>
        </p:spPr>
        <p:txBody>
          <a:bodyPr>
            <a:normAutofit fontScale="92500" lnSpcReduction="20000"/>
          </a:bodyPr>
          <a:lstStyle/>
          <a:p>
            <a:pPr>
              <a:lnSpc>
                <a:spcPct val="115000"/>
              </a:lnSpc>
              <a:spcAft>
                <a:spcPts val="800"/>
              </a:spcAft>
              <a:buNone/>
            </a:pPr>
            <a:r>
              <a:rPr lang="en-IN" sz="2200" b="1" kern="100" dirty="0">
                <a:latin typeface="Aptos" panose="020B0004020202020204" pitchFamily="34" charset="0"/>
                <a:cs typeface="Times New Roman" panose="02020603050405020304" pitchFamily="18" charset="0"/>
              </a:rPr>
              <a:t>5. </a:t>
            </a:r>
            <a:r>
              <a:rPr lang="en-IN" sz="2200" b="1" u="sng" kern="100" dirty="0">
                <a:latin typeface="Aptos" panose="020B0004020202020204" pitchFamily="34" charset="0"/>
                <a:cs typeface="Times New Roman" panose="02020603050405020304" pitchFamily="18" charset="0"/>
              </a:rPr>
              <a:t>Admissions &amp; Enrolments</a:t>
            </a:r>
          </a:p>
          <a:p>
            <a:pPr algn="just">
              <a:lnSpc>
                <a:spcPct val="12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	</a:t>
            </a:r>
            <a:r>
              <a:rPr lang="en-IN" sz="2000" kern="100" dirty="0">
                <a:latin typeface="Aptos" panose="020B0004020202020204" pitchFamily="34" charset="0"/>
                <a:cs typeface="Times New Roman" panose="02020603050405020304" pitchFamily="18" charset="0"/>
              </a:rPr>
              <a:t>Coordinate with Departments on Admission Guidelines, Eligibility, and seat Matrix, document verification.</a:t>
            </a:r>
          </a:p>
          <a:p>
            <a:pPr>
              <a:lnSpc>
                <a:spcPct val="125000"/>
              </a:lnSpc>
              <a:spcAft>
                <a:spcPts val="800"/>
              </a:spcAft>
              <a:buNone/>
            </a:pPr>
            <a:r>
              <a:rPr lang="en-IN" sz="2000" kern="100" dirty="0">
                <a:latin typeface="Aptos" panose="020B0004020202020204" pitchFamily="34" charset="0"/>
                <a:cs typeface="Times New Roman" panose="02020603050405020304" pitchFamily="18" charset="0"/>
              </a:rPr>
              <a:t>•	Maintain Academic Records and issue Registration Numbers &amp; Enrolment Numbers.</a:t>
            </a:r>
          </a:p>
          <a:p>
            <a:pPr>
              <a:lnSpc>
                <a:spcPct val="115000"/>
              </a:lnSpc>
              <a:spcAft>
                <a:spcPts val="800"/>
              </a:spcAft>
              <a:buNone/>
            </a:pPr>
            <a:r>
              <a:rPr lang="en-IN" sz="2200" b="1" kern="100" dirty="0">
                <a:latin typeface="Aptos" panose="020B0004020202020204" pitchFamily="34" charset="0"/>
                <a:cs typeface="Times New Roman" panose="02020603050405020304" pitchFamily="18" charset="0"/>
              </a:rPr>
              <a:t>6. </a:t>
            </a:r>
            <a:r>
              <a:rPr lang="en-IN" sz="2200" b="1" u="sng" kern="100" dirty="0">
                <a:latin typeface="Aptos" panose="020B0004020202020204" pitchFamily="34" charset="0"/>
                <a:cs typeface="Times New Roman" panose="02020603050405020304" pitchFamily="18" charset="0"/>
              </a:rPr>
              <a:t>Legal and Statutory Compliance</a:t>
            </a:r>
          </a:p>
          <a:p>
            <a:pPr algn="just">
              <a:lnSpc>
                <a:spcPct val="125000"/>
              </a:lnSpc>
              <a:spcAft>
                <a:spcPts val="800"/>
              </a:spcAft>
              <a:buNone/>
            </a:pPr>
            <a:r>
              <a:rPr lang="en-IN" sz="1800" kern="100" dirty="0">
                <a:latin typeface="Aptos" panose="020B0004020202020204" pitchFamily="34" charset="0"/>
                <a:cs typeface="Times New Roman" panose="02020603050405020304" pitchFamily="18" charset="0"/>
              </a:rPr>
              <a:t>•	Represent the University in Legal Matters as per the direction of the Vice-Chancellor.</a:t>
            </a:r>
          </a:p>
          <a:p>
            <a:pPr algn="just">
              <a:lnSpc>
                <a:spcPct val="125000"/>
              </a:lnSpc>
              <a:spcAft>
                <a:spcPts val="800"/>
              </a:spcAft>
              <a:buNone/>
            </a:pPr>
            <a:r>
              <a:rPr lang="en-IN" sz="1800" kern="100" dirty="0">
                <a:latin typeface="Aptos" panose="020B0004020202020204" pitchFamily="34" charset="0"/>
                <a:cs typeface="Times New Roman" panose="02020603050405020304" pitchFamily="18" charset="0"/>
              </a:rPr>
              <a:t>•	Ensure implementation of University Statutes, Ordinances, and UGC Regulations.</a:t>
            </a:r>
          </a:p>
          <a:p>
            <a:pPr>
              <a:lnSpc>
                <a:spcPct val="115000"/>
              </a:lnSpc>
              <a:spcAft>
                <a:spcPts val="800"/>
              </a:spcAft>
              <a:buNone/>
            </a:pPr>
            <a:r>
              <a:rPr lang="en-IN" sz="2200" b="1" kern="100" dirty="0">
                <a:latin typeface="Aptos" panose="020B0004020202020204" pitchFamily="34" charset="0"/>
                <a:cs typeface="Times New Roman" panose="02020603050405020304" pitchFamily="18" charset="0"/>
              </a:rPr>
              <a:t>7. </a:t>
            </a:r>
            <a:r>
              <a:rPr lang="en-IN" sz="2200" b="1" u="sng" kern="100" dirty="0">
                <a:latin typeface="Aptos" panose="020B0004020202020204" pitchFamily="34" charset="0"/>
                <a:cs typeface="Times New Roman" panose="02020603050405020304" pitchFamily="18" charset="0"/>
              </a:rPr>
              <a:t>Student Services and Grievance Redressal</a:t>
            </a:r>
          </a:p>
          <a:p>
            <a:pPr>
              <a:lnSpc>
                <a:spcPct val="125000"/>
              </a:lnSpc>
              <a:spcAft>
                <a:spcPts val="800"/>
              </a:spcAft>
              <a:buNone/>
            </a:pPr>
            <a:r>
              <a:rPr lang="en-IN" sz="1800" kern="100" dirty="0">
                <a:latin typeface="Aptos" panose="020B0004020202020204" pitchFamily="34" charset="0"/>
                <a:cs typeface="Times New Roman" panose="02020603050405020304" pitchFamily="18" charset="0"/>
              </a:rPr>
              <a:t>•    Oversee Student Welfare, Scholarships, and Grievance Handling Mechanisms.</a:t>
            </a:r>
          </a:p>
          <a:p>
            <a:pPr>
              <a:lnSpc>
                <a:spcPct val="115000"/>
              </a:lnSpc>
              <a:spcAft>
                <a:spcPts val="800"/>
              </a:spcAft>
              <a:buNone/>
            </a:pPr>
            <a:endParaRPr lang="en-IN" dirty="0"/>
          </a:p>
        </p:txBody>
      </p:sp>
    </p:spTree>
    <p:extLst>
      <p:ext uri="{BB962C8B-B14F-4D97-AF65-F5344CB8AC3E}">
        <p14:creationId xmlns:p14="http://schemas.microsoft.com/office/powerpoint/2010/main" val="182315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19B1F-C22C-CB35-6659-84A1652A39A6}"/>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6134B792-36E3-B5CF-DE72-000E921BA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79772"/>
            <a:ext cx="9144000" cy="6858000"/>
          </a:xfrm>
          <a:prstGeom prst="rect">
            <a:avLst/>
          </a:prstGeom>
        </p:spPr>
      </p:pic>
      <p:sp>
        <p:nvSpPr>
          <p:cNvPr id="12" name="Title 1">
            <a:extLst>
              <a:ext uri="{FF2B5EF4-FFF2-40B4-BE49-F238E27FC236}">
                <a16:creationId xmlns:a16="http://schemas.microsoft.com/office/drawing/2014/main" id="{9660F351-BB4E-98FF-3954-2202C45029CF}"/>
              </a:ext>
            </a:extLst>
          </p:cNvPr>
          <p:cNvSpPr txBox="1">
            <a:spLocks/>
          </p:cNvSpPr>
          <p:nvPr/>
        </p:nvSpPr>
        <p:spPr>
          <a:xfrm>
            <a:off x="419100" y="549274"/>
            <a:ext cx="7886700" cy="365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p:txBody>
      </p:sp>
      <p:sp>
        <p:nvSpPr>
          <p:cNvPr id="3" name="Slide Number Placeholder 2">
            <a:extLst>
              <a:ext uri="{FF2B5EF4-FFF2-40B4-BE49-F238E27FC236}">
                <a16:creationId xmlns:a16="http://schemas.microsoft.com/office/drawing/2014/main" id="{6FD26AD0-0D36-F9A2-BA75-1C9576126F48}"/>
              </a:ext>
            </a:extLst>
          </p:cNvPr>
          <p:cNvSpPr>
            <a:spLocks noGrp="1"/>
          </p:cNvSpPr>
          <p:nvPr>
            <p:ph type="sldNum" sz="quarter" idx="12"/>
          </p:nvPr>
        </p:nvSpPr>
        <p:spPr/>
        <p:txBody>
          <a:bodyPr/>
          <a:lstStyle/>
          <a:p>
            <a:fld id="{4A2FFD2B-9D2D-43A7-BDC6-314BE8432FDC}" type="slidenum">
              <a:rPr lang="en-US" smtClean="0"/>
              <a:pPr/>
              <a:t>13</a:t>
            </a:fld>
            <a:endParaRPr lang="en-US"/>
          </a:p>
        </p:txBody>
      </p:sp>
      <p:pic>
        <p:nvPicPr>
          <p:cNvPr id="4" name="Picture 3">
            <a:extLst>
              <a:ext uri="{FF2B5EF4-FFF2-40B4-BE49-F238E27FC236}">
                <a16:creationId xmlns:a16="http://schemas.microsoft.com/office/drawing/2014/main" id="{6AA91AFA-34FC-D982-FC72-156568AF10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5BC7E78E-D759-AE66-0984-41433E4E00C4}"/>
              </a:ext>
            </a:extLst>
          </p:cNvPr>
          <p:cNvSpPr>
            <a:spLocks noGrp="1"/>
          </p:cNvSpPr>
          <p:nvPr>
            <p:ph type="dt" sz="half" idx="10"/>
          </p:nvPr>
        </p:nvSpPr>
        <p:spPr/>
        <p:txBody>
          <a:bodyPr/>
          <a:lstStyle/>
          <a:p>
            <a:fld id="{EA30FB41-E157-4E90-8ED8-5DA4028835F6}" type="datetime1">
              <a:rPr lang="en-US" smtClean="0"/>
              <a:t>6/16/2025</a:t>
            </a:fld>
            <a:endParaRPr lang="en-US"/>
          </a:p>
        </p:txBody>
      </p:sp>
      <p:sp>
        <p:nvSpPr>
          <p:cNvPr id="7" name="Content Placeholder 6">
            <a:extLst>
              <a:ext uri="{FF2B5EF4-FFF2-40B4-BE49-F238E27FC236}">
                <a16:creationId xmlns:a16="http://schemas.microsoft.com/office/drawing/2014/main" id="{7EF172DD-EB1D-BF49-5D22-CA32E1E24676}"/>
              </a:ext>
            </a:extLst>
          </p:cNvPr>
          <p:cNvSpPr>
            <a:spLocks noGrp="1"/>
          </p:cNvSpPr>
          <p:nvPr>
            <p:ph idx="1"/>
          </p:nvPr>
        </p:nvSpPr>
        <p:spPr>
          <a:xfrm>
            <a:off x="457200" y="1355322"/>
            <a:ext cx="8229600" cy="4770841"/>
          </a:xfrm>
        </p:spPr>
        <p:txBody>
          <a:bodyPr>
            <a:normAutofit fontScale="77500" lnSpcReduction="20000"/>
          </a:bodyPr>
          <a:lstStyle/>
          <a:p>
            <a:pPr>
              <a:lnSpc>
                <a:spcPct val="115000"/>
              </a:lnSpc>
              <a:spcAft>
                <a:spcPts val="800"/>
              </a:spcAft>
              <a:buNone/>
            </a:pPr>
            <a:r>
              <a:rPr lang="en-IN" sz="2200" b="1" kern="100" dirty="0">
                <a:latin typeface="Aptos" panose="020B0004020202020204" pitchFamily="34" charset="0"/>
                <a:cs typeface="Times New Roman" panose="02020603050405020304" pitchFamily="18" charset="0"/>
              </a:rPr>
              <a:t>Environment Compliance:</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Haryana State Pollution Control Board</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University has agreement for Solid, Liquid, Hazardous, Bio, Chemical &amp; E-waste Management.</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Annual compliances for Air, Water, Noise, STP Inlet and Outlet, Transformer and DG Set.</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Annual Energy, Green &amp; Environment External Audit</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Lift NOC &amp; AMC</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Fire &amp; Safety NOC &amp; AMC</a:t>
            </a:r>
          </a:p>
          <a:p>
            <a:pPr>
              <a:lnSpc>
                <a:spcPct val="115000"/>
              </a:lnSpc>
              <a:spcAft>
                <a:spcPts val="800"/>
              </a:spcAft>
            </a:pPr>
            <a:r>
              <a:rPr lang="en-IN" sz="2200" b="1" kern="100" dirty="0">
                <a:latin typeface="Aptos" panose="020B0004020202020204" pitchFamily="34" charset="0"/>
                <a:cs typeface="Times New Roman" panose="02020603050405020304" pitchFamily="18" charset="0"/>
              </a:rPr>
              <a:t>ISO Certification: Environmental/Quality/Energy Assurance</a:t>
            </a:r>
          </a:p>
          <a:p>
            <a:pPr lvl="1">
              <a:lnSpc>
                <a:spcPct val="115000"/>
              </a:lnSpc>
              <a:spcAft>
                <a:spcPts val="800"/>
              </a:spcAft>
            </a:pPr>
            <a:r>
              <a:rPr lang="en-IN" sz="1800" b="1" kern="100" dirty="0">
                <a:latin typeface="Aptos" panose="020B0004020202020204" pitchFamily="34" charset="0"/>
                <a:cs typeface="Times New Roman" panose="02020603050405020304" pitchFamily="18" charset="0"/>
              </a:rPr>
              <a:t>ISO 14001:2015 (Environmental Management)</a:t>
            </a:r>
          </a:p>
          <a:p>
            <a:pPr lvl="1">
              <a:lnSpc>
                <a:spcPct val="115000"/>
              </a:lnSpc>
              <a:spcAft>
                <a:spcPts val="800"/>
              </a:spcAft>
            </a:pPr>
            <a:r>
              <a:rPr lang="en-IN" sz="1800" b="1" kern="100" dirty="0">
                <a:latin typeface="Aptos" panose="020B0004020202020204" pitchFamily="34" charset="0"/>
                <a:cs typeface="Times New Roman" panose="02020603050405020304" pitchFamily="18" charset="0"/>
              </a:rPr>
              <a:t>ISO 9001-2015 (Quality Management)</a:t>
            </a:r>
          </a:p>
          <a:p>
            <a:pPr lvl="1">
              <a:lnSpc>
                <a:spcPct val="115000"/>
              </a:lnSpc>
              <a:spcAft>
                <a:spcPts val="800"/>
              </a:spcAft>
            </a:pPr>
            <a:r>
              <a:rPr lang="en-IN" sz="1800" b="1" kern="100" dirty="0">
                <a:latin typeface="Aptos" panose="020B0004020202020204" pitchFamily="34" charset="0"/>
                <a:cs typeface="Times New Roman" panose="02020603050405020304" pitchFamily="18" charset="0"/>
              </a:rPr>
              <a:t>ISO 50001:2018 (Energy Management)</a:t>
            </a:r>
          </a:p>
          <a:p>
            <a:pPr>
              <a:lnSpc>
                <a:spcPct val="115000"/>
              </a:lnSpc>
              <a:spcAft>
                <a:spcPts val="800"/>
              </a:spcAft>
            </a:pPr>
            <a:endParaRPr lang="en-IN" sz="1800" kern="100" dirty="0">
              <a:latin typeface="Aptos" panose="020B0004020202020204" pitchFamily="34" charset="0"/>
              <a:cs typeface="Times New Roman" panose="02020603050405020304" pitchFamily="18" charset="0"/>
            </a:endParaRPr>
          </a:p>
          <a:p>
            <a:pPr>
              <a:lnSpc>
                <a:spcPct val="115000"/>
              </a:lnSpc>
              <a:spcAft>
                <a:spcPts val="800"/>
              </a:spcAft>
              <a:buNone/>
            </a:pPr>
            <a:endParaRPr lang="en-IN" dirty="0"/>
          </a:p>
        </p:txBody>
      </p:sp>
    </p:spTree>
    <p:extLst>
      <p:ext uri="{BB962C8B-B14F-4D97-AF65-F5344CB8AC3E}">
        <p14:creationId xmlns:p14="http://schemas.microsoft.com/office/powerpoint/2010/main" val="242465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6497-1176-8F8D-63AB-96AE2971B9FA}"/>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CD42A950-8210-EED9-C6AE-00FE1EF93E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163957"/>
            <a:ext cx="9144000" cy="6858000"/>
          </a:xfrm>
          <a:prstGeom prst="rect">
            <a:avLst/>
          </a:prstGeom>
        </p:spPr>
      </p:pic>
      <p:sp>
        <p:nvSpPr>
          <p:cNvPr id="12" name="Title 1">
            <a:extLst>
              <a:ext uri="{FF2B5EF4-FFF2-40B4-BE49-F238E27FC236}">
                <a16:creationId xmlns:a16="http://schemas.microsoft.com/office/drawing/2014/main" id="{D2F54D31-1791-1369-8DEF-006E666CC6F5}"/>
              </a:ext>
            </a:extLst>
          </p:cNvPr>
          <p:cNvSpPr txBox="1">
            <a:spLocks/>
          </p:cNvSpPr>
          <p:nvPr/>
        </p:nvSpPr>
        <p:spPr>
          <a:xfrm>
            <a:off x="419100" y="549274"/>
            <a:ext cx="7886700" cy="365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p:txBody>
      </p:sp>
      <p:sp>
        <p:nvSpPr>
          <p:cNvPr id="3" name="Slide Number Placeholder 2">
            <a:extLst>
              <a:ext uri="{FF2B5EF4-FFF2-40B4-BE49-F238E27FC236}">
                <a16:creationId xmlns:a16="http://schemas.microsoft.com/office/drawing/2014/main" id="{5089552B-2F26-3998-138E-A9FD10CA2021}"/>
              </a:ext>
            </a:extLst>
          </p:cNvPr>
          <p:cNvSpPr>
            <a:spLocks noGrp="1"/>
          </p:cNvSpPr>
          <p:nvPr>
            <p:ph type="sldNum" sz="quarter" idx="12"/>
          </p:nvPr>
        </p:nvSpPr>
        <p:spPr/>
        <p:txBody>
          <a:bodyPr/>
          <a:lstStyle/>
          <a:p>
            <a:fld id="{4A2FFD2B-9D2D-43A7-BDC6-314BE8432FDC}" type="slidenum">
              <a:rPr lang="en-US" smtClean="0"/>
              <a:pPr/>
              <a:t>14</a:t>
            </a:fld>
            <a:endParaRPr lang="en-US"/>
          </a:p>
        </p:txBody>
      </p:sp>
      <p:pic>
        <p:nvPicPr>
          <p:cNvPr id="4" name="Picture 3">
            <a:extLst>
              <a:ext uri="{FF2B5EF4-FFF2-40B4-BE49-F238E27FC236}">
                <a16:creationId xmlns:a16="http://schemas.microsoft.com/office/drawing/2014/main" id="{E23EAFCE-3585-90C0-7D5D-D5060EE52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2F9D876F-CFC4-6102-E8AC-9A5679D0EBF8}"/>
              </a:ext>
            </a:extLst>
          </p:cNvPr>
          <p:cNvSpPr>
            <a:spLocks noGrp="1"/>
          </p:cNvSpPr>
          <p:nvPr>
            <p:ph type="dt" sz="half" idx="10"/>
          </p:nvPr>
        </p:nvSpPr>
        <p:spPr/>
        <p:txBody>
          <a:bodyPr/>
          <a:lstStyle/>
          <a:p>
            <a:fld id="{B11F33AB-F031-4D54-8EA1-D6B7B5E0B408}" type="datetime1">
              <a:rPr lang="en-US" smtClean="0"/>
              <a:t>6/16/2025</a:t>
            </a:fld>
            <a:endParaRPr lang="en-US"/>
          </a:p>
        </p:txBody>
      </p:sp>
      <p:graphicFrame>
        <p:nvGraphicFramePr>
          <p:cNvPr id="9" name="Content Placeholder 8">
            <a:extLst>
              <a:ext uri="{FF2B5EF4-FFF2-40B4-BE49-F238E27FC236}">
                <a16:creationId xmlns:a16="http://schemas.microsoft.com/office/drawing/2014/main" id="{4A273148-BB4B-6FFE-9816-65749BA6E722}"/>
              </a:ext>
            </a:extLst>
          </p:cNvPr>
          <p:cNvGraphicFramePr>
            <a:graphicFrameLocks noGrp="1"/>
          </p:cNvGraphicFramePr>
          <p:nvPr>
            <p:ph idx="1"/>
            <p:extLst>
              <p:ext uri="{D42A27DB-BD31-4B8C-83A1-F6EECF244321}">
                <p14:modId xmlns:p14="http://schemas.microsoft.com/office/powerpoint/2010/main" val="307064181"/>
              </p:ext>
            </p:extLst>
          </p:nvPr>
        </p:nvGraphicFramePr>
        <p:xfrm>
          <a:off x="286068" y="1355323"/>
          <a:ext cx="8400732" cy="4507681"/>
        </p:xfrm>
        <a:graphic>
          <a:graphicData uri="http://schemas.openxmlformats.org/drawingml/2006/table">
            <a:tbl>
              <a:tblPr firstRow="1" firstCol="1" bandRow="1">
                <a:tableStyleId>{5C22544A-7EE6-4342-B048-85BDC9FD1C3A}</a:tableStyleId>
              </a:tblPr>
              <a:tblGrid>
                <a:gridCol w="3671848">
                  <a:extLst>
                    <a:ext uri="{9D8B030D-6E8A-4147-A177-3AD203B41FA5}">
                      <a16:colId xmlns:a16="http://schemas.microsoft.com/office/drawing/2014/main" val="1475561040"/>
                    </a:ext>
                  </a:extLst>
                </a:gridCol>
                <a:gridCol w="4728884">
                  <a:extLst>
                    <a:ext uri="{9D8B030D-6E8A-4147-A177-3AD203B41FA5}">
                      <a16:colId xmlns:a16="http://schemas.microsoft.com/office/drawing/2014/main" val="341134217"/>
                    </a:ext>
                  </a:extLst>
                </a:gridCol>
              </a:tblGrid>
              <a:tr h="581416">
                <a:tc>
                  <a:txBody>
                    <a:bodyPr/>
                    <a:lstStyle/>
                    <a:p>
                      <a:pPr algn="ctr">
                        <a:lnSpc>
                          <a:spcPct val="115000"/>
                        </a:lnSpc>
                        <a:spcBef>
                          <a:spcPts val="1370"/>
                        </a:spcBef>
                        <a:spcAft>
                          <a:spcPts val="1030"/>
                        </a:spcAft>
                        <a:buNone/>
                      </a:pPr>
                      <a:r>
                        <a:rPr lang="en-IN" sz="2800" kern="0" dirty="0">
                          <a:effectLst/>
                        </a:rPr>
                        <a:t>Nature of </a:t>
                      </a:r>
                      <a:r>
                        <a:rPr lang="en-IN" sz="2800" kern="0" dirty="0" err="1">
                          <a:effectLst/>
                        </a:rPr>
                        <a:t>MoUs</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1370"/>
                        </a:spcBef>
                        <a:spcAft>
                          <a:spcPts val="1030"/>
                        </a:spcAft>
                        <a:buNone/>
                      </a:pPr>
                      <a:r>
                        <a:rPr lang="en-IN" sz="2800" kern="0" dirty="0">
                          <a:effectLst/>
                        </a:rPr>
                        <a:t>Benefits</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3228330"/>
                  </a:ext>
                </a:extLst>
              </a:tr>
              <a:tr h="475766">
                <a:tc>
                  <a:txBody>
                    <a:bodyPr/>
                    <a:lstStyle/>
                    <a:p>
                      <a:pPr>
                        <a:lnSpc>
                          <a:spcPct val="115000"/>
                        </a:lnSpc>
                        <a:spcBef>
                          <a:spcPts val="1370"/>
                        </a:spcBef>
                        <a:spcAft>
                          <a:spcPts val="1030"/>
                        </a:spcAft>
                        <a:buNone/>
                      </a:pPr>
                      <a:r>
                        <a:rPr lang="en-IN" sz="1800" kern="0" dirty="0">
                          <a:effectLst/>
                        </a:rPr>
                        <a:t>Academic Collaboration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Enhances Curriculum, Student/Faculty Exchange</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7080597"/>
                  </a:ext>
                </a:extLst>
              </a:tr>
              <a:tr h="559295">
                <a:tc>
                  <a:txBody>
                    <a:bodyPr/>
                    <a:lstStyle/>
                    <a:p>
                      <a:pPr>
                        <a:lnSpc>
                          <a:spcPct val="115000"/>
                        </a:lnSpc>
                        <a:spcBef>
                          <a:spcPts val="1370"/>
                        </a:spcBef>
                        <a:spcAft>
                          <a:spcPts val="1030"/>
                        </a:spcAft>
                        <a:buNone/>
                      </a:pPr>
                      <a:r>
                        <a:rPr lang="en-IN" sz="1800" kern="0" dirty="0">
                          <a:effectLst/>
                        </a:rPr>
                        <a:t>Industry-Academia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Boosts Placements, Internships, R&amp;D Funding, and Skill-Aligned Courses.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5577127"/>
                  </a:ext>
                </a:extLst>
              </a:tr>
              <a:tr h="512374">
                <a:tc>
                  <a:txBody>
                    <a:bodyPr/>
                    <a:lstStyle/>
                    <a:p>
                      <a:pPr>
                        <a:lnSpc>
                          <a:spcPct val="115000"/>
                        </a:lnSpc>
                        <a:spcBef>
                          <a:spcPts val="1370"/>
                        </a:spcBef>
                        <a:spcAft>
                          <a:spcPts val="1030"/>
                        </a:spcAft>
                        <a:buNone/>
                      </a:pPr>
                      <a:r>
                        <a:rPr lang="en-IN" sz="1800" kern="0" dirty="0">
                          <a:effectLst/>
                        </a:rPr>
                        <a:t>Research &amp; Innovation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1600" kern="0" dirty="0">
                          <a:effectLst/>
                        </a:rPr>
                        <a:t>Grants access to Funding, Labs, Patents, and Projects </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0880725"/>
                  </a:ext>
                </a:extLst>
              </a:tr>
              <a:tr h="475766">
                <a:tc>
                  <a:txBody>
                    <a:bodyPr/>
                    <a:lstStyle/>
                    <a:p>
                      <a:pPr>
                        <a:lnSpc>
                          <a:spcPct val="115000"/>
                        </a:lnSpc>
                        <a:spcBef>
                          <a:spcPts val="1370"/>
                        </a:spcBef>
                        <a:spcAft>
                          <a:spcPts val="1030"/>
                        </a:spcAft>
                        <a:buNone/>
                      </a:pPr>
                      <a:r>
                        <a:rPr lang="en-IN" sz="1800" kern="0" dirty="0">
                          <a:effectLst/>
                        </a:rPr>
                        <a:t>International University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Student Mobility and Joint Publications.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1744282"/>
                  </a:ext>
                </a:extLst>
              </a:tr>
              <a:tr h="475766">
                <a:tc>
                  <a:txBody>
                    <a:bodyPr/>
                    <a:lstStyle/>
                    <a:p>
                      <a:pPr>
                        <a:lnSpc>
                          <a:spcPct val="115000"/>
                        </a:lnSpc>
                        <a:spcBef>
                          <a:spcPts val="1370"/>
                        </a:spcBef>
                        <a:spcAft>
                          <a:spcPts val="1030"/>
                        </a:spcAft>
                        <a:buNone/>
                      </a:pPr>
                      <a:r>
                        <a:rPr lang="en-IN" sz="1800" kern="0" dirty="0">
                          <a:effectLst/>
                        </a:rPr>
                        <a:t>Skill Development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Improving Employability.</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2881749"/>
                  </a:ext>
                </a:extLst>
              </a:tr>
              <a:tr h="475766">
                <a:tc>
                  <a:txBody>
                    <a:bodyPr/>
                    <a:lstStyle/>
                    <a:p>
                      <a:pPr>
                        <a:lnSpc>
                          <a:spcPct val="115000"/>
                        </a:lnSpc>
                        <a:spcBef>
                          <a:spcPts val="1370"/>
                        </a:spcBef>
                        <a:spcAft>
                          <a:spcPts val="1030"/>
                        </a:spcAft>
                        <a:buNone/>
                      </a:pPr>
                      <a:r>
                        <a:rPr lang="en-IN" sz="1800" kern="0" dirty="0">
                          <a:effectLst/>
                        </a:rPr>
                        <a:t>Technology &amp; Infrastructure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Upgrades Labs, Digital Tools, and Incubation </a:t>
                      </a:r>
                      <a:r>
                        <a:rPr lang="en-IN" sz="1600" kern="0" dirty="0" err="1">
                          <a:effectLst/>
                        </a:rPr>
                        <a:t>Centers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1302265"/>
                  </a:ext>
                </a:extLst>
              </a:tr>
              <a:tr h="475766">
                <a:tc>
                  <a:txBody>
                    <a:bodyPr/>
                    <a:lstStyle/>
                    <a:p>
                      <a:pPr>
                        <a:lnSpc>
                          <a:spcPct val="115000"/>
                        </a:lnSpc>
                        <a:spcBef>
                          <a:spcPts val="1370"/>
                        </a:spcBef>
                        <a:spcAft>
                          <a:spcPts val="1030"/>
                        </a:spcAft>
                        <a:buNone/>
                      </a:pPr>
                      <a:r>
                        <a:rPr lang="en-IN" sz="1800" kern="0" dirty="0">
                          <a:effectLst/>
                        </a:rPr>
                        <a:t>Community Development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Strengthens CSR, Public Health, and Rural Engagement</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0886325"/>
                  </a:ext>
                </a:extLst>
              </a:tr>
              <a:tr h="475766">
                <a:tc>
                  <a:txBody>
                    <a:bodyPr/>
                    <a:lstStyle/>
                    <a:p>
                      <a:pPr>
                        <a:lnSpc>
                          <a:spcPct val="115000"/>
                        </a:lnSpc>
                        <a:spcBef>
                          <a:spcPts val="1370"/>
                        </a:spcBef>
                        <a:spcAft>
                          <a:spcPts val="1030"/>
                        </a:spcAft>
                        <a:buNone/>
                      </a:pPr>
                      <a:r>
                        <a:rPr lang="en-IN" sz="1800" kern="0" dirty="0">
                          <a:effectLst/>
                        </a:rPr>
                        <a:t>Sports &amp; Cultural Exchange </a:t>
                      </a:r>
                      <a:r>
                        <a:rPr lang="en-IN" sz="1800" kern="0" dirty="0" err="1">
                          <a:effectLst/>
                        </a:rPr>
                        <a:t>MoUs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Bef>
                          <a:spcPts val="1370"/>
                        </a:spcBef>
                        <a:spcAft>
                          <a:spcPts val="1030"/>
                        </a:spcAft>
                        <a:buNone/>
                      </a:pPr>
                      <a:r>
                        <a:rPr lang="en-IN" sz="1600" kern="0" dirty="0">
                          <a:effectLst/>
                        </a:rPr>
                        <a:t>Promote Sports, Arts, and Cultural Activities.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7299445"/>
                  </a:ext>
                </a:extLst>
              </a:tr>
            </a:tbl>
          </a:graphicData>
        </a:graphic>
      </p:graphicFrame>
    </p:spTree>
    <p:extLst>
      <p:ext uri="{BB962C8B-B14F-4D97-AF65-F5344CB8AC3E}">
        <p14:creationId xmlns:p14="http://schemas.microsoft.com/office/powerpoint/2010/main" val="1005929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AE73-9447-ABA4-5D59-3A7C07F8A614}"/>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B080B773-9FC7-14F6-76F1-76313FF8A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 y="-11670"/>
            <a:ext cx="9144000" cy="6858000"/>
          </a:xfrm>
          <a:prstGeom prst="rect">
            <a:avLst/>
          </a:prstGeom>
        </p:spPr>
      </p:pic>
      <p:sp>
        <p:nvSpPr>
          <p:cNvPr id="12" name="Title 1">
            <a:extLst>
              <a:ext uri="{FF2B5EF4-FFF2-40B4-BE49-F238E27FC236}">
                <a16:creationId xmlns:a16="http://schemas.microsoft.com/office/drawing/2014/main" id="{25737D09-AB98-A921-6ACA-CC404880E793}"/>
              </a:ext>
            </a:extLst>
          </p:cNvPr>
          <p:cNvSpPr txBox="1">
            <a:spLocks/>
          </p:cNvSpPr>
          <p:nvPr/>
        </p:nvSpPr>
        <p:spPr>
          <a:xfrm>
            <a:off x="438912" y="286649"/>
            <a:ext cx="7886700" cy="8293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Administrative Functions of Registrar</a:t>
            </a:r>
          </a:p>
          <a:p>
            <a:r>
              <a:rPr lang="en-US" sz="2100" b="1" dirty="0">
                <a:solidFill>
                  <a:srgbClr val="FF0000"/>
                </a:solidFill>
                <a:latin typeface="Rockwell"/>
                <a:ea typeface="+mn-ea"/>
                <a:cs typeface="+mn-cs"/>
              </a:rPr>
              <a:t>Policies and SOPs</a:t>
            </a:r>
          </a:p>
        </p:txBody>
      </p:sp>
      <p:sp>
        <p:nvSpPr>
          <p:cNvPr id="3" name="Slide Number Placeholder 2">
            <a:extLst>
              <a:ext uri="{FF2B5EF4-FFF2-40B4-BE49-F238E27FC236}">
                <a16:creationId xmlns:a16="http://schemas.microsoft.com/office/drawing/2014/main" id="{69898FAD-383C-E491-2385-72EA9C1C54C6}"/>
              </a:ext>
            </a:extLst>
          </p:cNvPr>
          <p:cNvSpPr>
            <a:spLocks noGrp="1"/>
          </p:cNvSpPr>
          <p:nvPr>
            <p:ph type="sldNum" sz="quarter" idx="12"/>
          </p:nvPr>
        </p:nvSpPr>
        <p:spPr/>
        <p:txBody>
          <a:bodyPr/>
          <a:lstStyle/>
          <a:p>
            <a:fld id="{4A2FFD2B-9D2D-43A7-BDC6-314BE8432FDC}" type="slidenum">
              <a:rPr lang="en-US" smtClean="0"/>
              <a:pPr/>
              <a:t>15</a:t>
            </a:fld>
            <a:endParaRPr lang="en-US"/>
          </a:p>
        </p:txBody>
      </p:sp>
      <p:pic>
        <p:nvPicPr>
          <p:cNvPr id="4" name="Picture 3">
            <a:extLst>
              <a:ext uri="{FF2B5EF4-FFF2-40B4-BE49-F238E27FC236}">
                <a16:creationId xmlns:a16="http://schemas.microsoft.com/office/drawing/2014/main" id="{AC85A366-D3E2-8538-14D5-9AE6281A9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654D697E-46EA-94C0-0524-1010A413EB49}"/>
              </a:ext>
            </a:extLst>
          </p:cNvPr>
          <p:cNvSpPr>
            <a:spLocks noGrp="1"/>
          </p:cNvSpPr>
          <p:nvPr>
            <p:ph type="dt" sz="half" idx="10"/>
          </p:nvPr>
        </p:nvSpPr>
        <p:spPr/>
        <p:txBody>
          <a:bodyPr/>
          <a:lstStyle/>
          <a:p>
            <a:fld id="{5309E6B2-F024-4FA6-ACE7-6649D9CC2F53}" type="datetime1">
              <a:rPr lang="en-US" smtClean="0"/>
              <a:t>6/16/2025</a:t>
            </a:fld>
            <a:endParaRPr lang="en-US"/>
          </a:p>
        </p:txBody>
      </p:sp>
      <p:graphicFrame>
        <p:nvGraphicFramePr>
          <p:cNvPr id="13" name="Content Placeholder 12">
            <a:extLst>
              <a:ext uri="{FF2B5EF4-FFF2-40B4-BE49-F238E27FC236}">
                <a16:creationId xmlns:a16="http://schemas.microsoft.com/office/drawing/2014/main" id="{7E80E733-3EC4-4422-7E1C-176FD494DE70}"/>
              </a:ext>
            </a:extLst>
          </p:cNvPr>
          <p:cNvGraphicFramePr>
            <a:graphicFrameLocks noGrp="1"/>
          </p:cNvGraphicFramePr>
          <p:nvPr>
            <p:ph idx="1"/>
            <p:extLst>
              <p:ext uri="{D42A27DB-BD31-4B8C-83A1-F6EECF244321}">
                <p14:modId xmlns:p14="http://schemas.microsoft.com/office/powerpoint/2010/main" val="2874034229"/>
              </p:ext>
            </p:extLst>
          </p:nvPr>
        </p:nvGraphicFramePr>
        <p:xfrm>
          <a:off x="457200" y="966312"/>
          <a:ext cx="8115299" cy="5510688"/>
        </p:xfrm>
        <a:graphic>
          <a:graphicData uri="http://schemas.openxmlformats.org/drawingml/2006/table">
            <a:tbl>
              <a:tblPr firstRow="1" firstCol="1" bandRow="1">
                <a:tableStyleId>{5C22544A-7EE6-4342-B048-85BDC9FD1C3A}</a:tableStyleId>
              </a:tblPr>
              <a:tblGrid>
                <a:gridCol w="8115299">
                  <a:extLst>
                    <a:ext uri="{9D8B030D-6E8A-4147-A177-3AD203B41FA5}">
                      <a16:colId xmlns:a16="http://schemas.microsoft.com/office/drawing/2014/main" val="1665853271"/>
                    </a:ext>
                  </a:extLst>
                </a:gridCol>
              </a:tblGrid>
              <a:tr h="344418">
                <a:tc>
                  <a:txBody>
                    <a:bodyPr/>
                    <a:lstStyle/>
                    <a:p>
                      <a:pPr marL="0" indent="0">
                        <a:lnSpc>
                          <a:spcPct val="115000"/>
                        </a:lnSpc>
                        <a:spcBef>
                          <a:spcPts val="1370"/>
                        </a:spcBef>
                        <a:spcAft>
                          <a:spcPts val="1030"/>
                        </a:spcAft>
                        <a:buFontTx/>
                        <a:buNone/>
                      </a:pPr>
                      <a:r>
                        <a:rPr lang="en-IN" sz="1800" b="0" kern="0" dirty="0">
                          <a:effectLst/>
                        </a:rPr>
                        <a:t>1. Policy of Code of Conduct and Discipline for Students of KRMU</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99900368"/>
                  </a:ext>
                </a:extLst>
              </a:tr>
              <a:tr h="344418">
                <a:tc>
                  <a:txBody>
                    <a:bodyPr/>
                    <a:lstStyle/>
                    <a:p>
                      <a:pPr marL="0" indent="0">
                        <a:lnSpc>
                          <a:spcPct val="115000"/>
                        </a:lnSpc>
                        <a:spcBef>
                          <a:spcPts val="1370"/>
                        </a:spcBef>
                        <a:spcAft>
                          <a:spcPts val="1030"/>
                        </a:spcAft>
                        <a:buFontTx/>
                        <a:buNone/>
                      </a:pPr>
                      <a:r>
                        <a:rPr lang="en-IN" sz="1800" b="0" kern="0" dirty="0">
                          <a:effectLst/>
                        </a:rPr>
                        <a:t>2. Employee Welfare Policy of KRMU</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86948983"/>
                  </a:ext>
                </a:extLst>
              </a:tr>
              <a:tr h="344418">
                <a:tc>
                  <a:txBody>
                    <a:bodyPr/>
                    <a:lstStyle/>
                    <a:p>
                      <a:pPr marL="0" indent="0">
                        <a:lnSpc>
                          <a:spcPct val="115000"/>
                        </a:lnSpc>
                        <a:spcBef>
                          <a:spcPts val="1370"/>
                        </a:spcBef>
                        <a:spcAft>
                          <a:spcPts val="1030"/>
                        </a:spcAft>
                        <a:buFontTx/>
                        <a:buNone/>
                      </a:pPr>
                      <a:r>
                        <a:rPr lang="en-IN" sz="1800" b="0" kern="0" dirty="0">
                          <a:effectLst/>
                        </a:rPr>
                        <a:t>3. Mentor-Mentee Policy of KRMU</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62700256"/>
                  </a:ext>
                </a:extLst>
              </a:tr>
              <a:tr h="344418">
                <a:tc>
                  <a:txBody>
                    <a:bodyPr/>
                    <a:lstStyle/>
                    <a:p>
                      <a:pPr marL="0" indent="0">
                        <a:lnSpc>
                          <a:spcPct val="115000"/>
                        </a:lnSpc>
                        <a:spcBef>
                          <a:spcPts val="1370"/>
                        </a:spcBef>
                        <a:spcAft>
                          <a:spcPts val="1030"/>
                        </a:spcAft>
                        <a:buFontTx/>
                        <a:buNone/>
                      </a:pPr>
                      <a:r>
                        <a:rPr lang="en-IN" sz="1800" b="0" kern="0" dirty="0">
                          <a:solidFill>
                            <a:schemeClr val="lt1"/>
                          </a:solidFill>
                          <a:effectLst/>
                          <a:latin typeface="+mn-lt"/>
                          <a:ea typeface="+mn-ea"/>
                          <a:cs typeface="+mn-cs"/>
                        </a:rPr>
                        <a:t>4. Hostel Handbook</a:t>
                      </a:r>
                    </a:p>
                  </a:txBody>
                  <a:tcPr marL="9525" marR="9525" marT="9525" marB="0" anchor="ctr"/>
                </a:tc>
                <a:extLst>
                  <a:ext uri="{0D108BD9-81ED-4DB2-BD59-A6C34878D82A}">
                    <a16:rowId xmlns:a16="http://schemas.microsoft.com/office/drawing/2014/main" val="4229565776"/>
                  </a:ext>
                </a:extLst>
              </a:tr>
              <a:tr h="344418">
                <a:tc>
                  <a:txBody>
                    <a:bodyPr/>
                    <a:lstStyle/>
                    <a:p>
                      <a:pPr marL="0" indent="0">
                        <a:lnSpc>
                          <a:spcPct val="115000"/>
                        </a:lnSpc>
                        <a:spcBef>
                          <a:spcPts val="1370"/>
                        </a:spcBef>
                        <a:spcAft>
                          <a:spcPts val="1030"/>
                        </a:spcAft>
                        <a:buFontTx/>
                        <a:buNone/>
                      </a:pPr>
                      <a:r>
                        <a:rPr lang="en-IN" sz="1800" b="0" kern="0" dirty="0">
                          <a:effectLst/>
                        </a:rPr>
                        <a:t>5. Divyangjan Facilities Policy</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42978230"/>
                  </a:ext>
                </a:extLst>
              </a:tr>
              <a:tr h="344418">
                <a:tc>
                  <a:txBody>
                    <a:bodyPr/>
                    <a:lstStyle/>
                    <a:p>
                      <a:pPr marL="0" indent="0">
                        <a:lnSpc>
                          <a:spcPct val="115000"/>
                        </a:lnSpc>
                        <a:spcBef>
                          <a:spcPts val="1370"/>
                        </a:spcBef>
                        <a:spcAft>
                          <a:spcPts val="1030"/>
                        </a:spcAft>
                        <a:buFontTx/>
                        <a:buNone/>
                      </a:pPr>
                      <a:r>
                        <a:rPr lang="en-IN" sz="1800" b="0" kern="0" dirty="0">
                          <a:effectLst/>
                        </a:rPr>
                        <a:t>6. Policy for Admission &amp; Migration of Students</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54993006"/>
                  </a:ext>
                </a:extLst>
              </a:tr>
              <a:tr h="344418">
                <a:tc>
                  <a:txBody>
                    <a:bodyPr/>
                    <a:lstStyle/>
                    <a:p>
                      <a:pPr marL="0" indent="0">
                        <a:lnSpc>
                          <a:spcPct val="115000"/>
                        </a:lnSpc>
                        <a:spcBef>
                          <a:spcPts val="1370"/>
                        </a:spcBef>
                        <a:spcAft>
                          <a:spcPts val="1030"/>
                        </a:spcAft>
                        <a:buFontTx/>
                        <a:buNone/>
                      </a:pPr>
                      <a:r>
                        <a:rPr lang="en-IN" sz="1800" b="0" kern="0" dirty="0">
                          <a:effectLst/>
                        </a:rPr>
                        <a:t>7. Leave Policy</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48405554"/>
                  </a:ext>
                </a:extLst>
              </a:tr>
              <a:tr h="344418">
                <a:tc>
                  <a:txBody>
                    <a:bodyPr/>
                    <a:lstStyle/>
                    <a:p>
                      <a:pPr marL="0" indent="0">
                        <a:lnSpc>
                          <a:spcPct val="115000"/>
                        </a:lnSpc>
                        <a:spcBef>
                          <a:spcPts val="1370"/>
                        </a:spcBef>
                        <a:spcAft>
                          <a:spcPts val="1030"/>
                        </a:spcAft>
                        <a:buFontTx/>
                        <a:buNone/>
                      </a:pPr>
                      <a:r>
                        <a:rPr lang="en-IN" sz="1800" b="0" kern="0" dirty="0">
                          <a:effectLst/>
                        </a:rPr>
                        <a:t>8. Fee Refund Policy</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11324905"/>
                  </a:ext>
                </a:extLst>
              </a:tr>
              <a:tr h="344418">
                <a:tc>
                  <a:txBody>
                    <a:bodyPr/>
                    <a:lstStyle/>
                    <a:p>
                      <a:pPr marL="0" indent="0">
                        <a:lnSpc>
                          <a:spcPct val="115000"/>
                        </a:lnSpc>
                        <a:spcBef>
                          <a:spcPts val="1370"/>
                        </a:spcBef>
                        <a:spcAft>
                          <a:spcPts val="1030"/>
                        </a:spcAft>
                        <a:buFontTx/>
                        <a:buNone/>
                      </a:pPr>
                      <a:r>
                        <a:rPr lang="en-IN" sz="1800" b="0" kern="0" dirty="0">
                          <a:effectLst/>
                        </a:rPr>
                        <a:t>9. Transport and Hostel Policy </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04671746"/>
                  </a:ext>
                </a:extLst>
              </a:tr>
              <a:tr h="344418">
                <a:tc>
                  <a:txBody>
                    <a:bodyPr/>
                    <a:lstStyle/>
                    <a:p>
                      <a:pPr marL="0" indent="0">
                        <a:lnSpc>
                          <a:spcPct val="115000"/>
                        </a:lnSpc>
                        <a:spcBef>
                          <a:spcPts val="1370"/>
                        </a:spcBef>
                        <a:spcAft>
                          <a:spcPts val="1030"/>
                        </a:spcAft>
                        <a:buFontTx/>
                        <a:buNone/>
                      </a:pPr>
                      <a:r>
                        <a:rPr lang="en-IN" sz="1800" b="0" kern="0" dirty="0">
                          <a:effectLst/>
                        </a:rPr>
                        <a:t>10. Innovation and Start-Up Policy</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77728690"/>
                  </a:ext>
                </a:extLst>
              </a:tr>
              <a:tr h="344418">
                <a:tc>
                  <a:txBody>
                    <a:bodyPr/>
                    <a:lstStyle/>
                    <a:p>
                      <a:pPr marL="0" indent="0">
                        <a:buFontTx/>
                        <a:buNone/>
                      </a:pPr>
                      <a:r>
                        <a:rPr lang="en-IN" sz="1800" b="0" kern="0" dirty="0">
                          <a:effectLst/>
                        </a:rPr>
                        <a:t>11. SOP for Safety and Security of University Campus</a:t>
                      </a:r>
                      <a:endParaRPr lang="en-IN" sz="1800" b="0" dirty="0"/>
                    </a:p>
                  </a:txBody>
                  <a:tcPr marL="9525" marR="9525" marT="9525" marB="0" anchor="ctr"/>
                </a:tc>
                <a:extLst>
                  <a:ext uri="{0D108BD9-81ED-4DB2-BD59-A6C34878D82A}">
                    <a16:rowId xmlns:a16="http://schemas.microsoft.com/office/drawing/2014/main" val="1615068408"/>
                  </a:ext>
                </a:extLst>
              </a:tr>
              <a:tr h="344418">
                <a:tc>
                  <a:txBody>
                    <a:bodyPr/>
                    <a:lstStyle/>
                    <a:p>
                      <a:pPr marL="0" indent="0">
                        <a:lnSpc>
                          <a:spcPct val="115000"/>
                        </a:lnSpc>
                        <a:spcBef>
                          <a:spcPts val="1370"/>
                        </a:spcBef>
                        <a:spcAft>
                          <a:spcPts val="1030"/>
                        </a:spcAft>
                        <a:buFontTx/>
                        <a:buNone/>
                      </a:pPr>
                      <a:r>
                        <a:rPr lang="en-IN" sz="1800" b="0" kern="0" dirty="0">
                          <a:effectLst/>
                        </a:rPr>
                        <a:t>12. SOP for Student Safety during Medical Emergencies</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30814323"/>
                  </a:ext>
                </a:extLst>
              </a:tr>
              <a:tr h="344418">
                <a:tc>
                  <a:txBody>
                    <a:bodyPr/>
                    <a:lstStyle/>
                    <a:p>
                      <a:pPr marL="0" indent="0">
                        <a:lnSpc>
                          <a:spcPct val="115000"/>
                        </a:lnSpc>
                        <a:spcBef>
                          <a:spcPts val="1370"/>
                        </a:spcBef>
                        <a:spcAft>
                          <a:spcPts val="1030"/>
                        </a:spcAft>
                        <a:buFontTx/>
                        <a:buNone/>
                      </a:pPr>
                      <a:r>
                        <a:rPr lang="en-IN" sz="1800" b="0" kern="0" dirty="0">
                          <a:effectLst/>
                        </a:rPr>
                        <a:t>13. SOP for Signing MoU</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88840007"/>
                  </a:ext>
                </a:extLst>
              </a:tr>
              <a:tr h="344418">
                <a:tc>
                  <a:txBody>
                    <a:bodyPr/>
                    <a:lstStyle/>
                    <a:p>
                      <a:pPr marL="0" marR="0" lvl="0" indent="0" algn="l" defTabSz="914400" rtl="0" eaLnBrk="1" fontAlgn="auto" latinLnBrk="0" hangingPunct="1">
                        <a:lnSpc>
                          <a:spcPct val="115000"/>
                        </a:lnSpc>
                        <a:spcBef>
                          <a:spcPts val="1370"/>
                        </a:spcBef>
                        <a:spcAft>
                          <a:spcPts val="1030"/>
                        </a:spcAft>
                        <a:buClrTx/>
                        <a:buSzTx/>
                        <a:buFontTx/>
                        <a:buNone/>
                        <a:tabLst/>
                        <a:defRPr/>
                      </a:pPr>
                      <a:r>
                        <a:rPr lang="en-IN" sz="1800" b="0" kern="0" dirty="0">
                          <a:effectLst/>
                        </a:rPr>
                        <a:t>14. SOP for Employee Exit Clearance at KRMU</a:t>
                      </a:r>
                      <a:endParaRPr lang="en-IN"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38231677"/>
                  </a:ext>
                </a:extLst>
              </a:tr>
              <a:tr h="344418">
                <a:tc>
                  <a:txBody>
                    <a:bodyPr/>
                    <a:lstStyle/>
                    <a:p>
                      <a:pPr marL="0" marR="0" lvl="0" indent="0" algn="l" defTabSz="914400" rtl="0" eaLnBrk="1" fontAlgn="auto" latinLnBrk="0" hangingPunct="1">
                        <a:lnSpc>
                          <a:spcPct val="115000"/>
                        </a:lnSpc>
                        <a:spcBef>
                          <a:spcPts val="1370"/>
                        </a:spcBef>
                        <a:spcAft>
                          <a:spcPts val="1030"/>
                        </a:spcAft>
                        <a:buClrTx/>
                        <a:buSzTx/>
                        <a:buFontTx/>
                        <a:buNone/>
                        <a:tabLst/>
                        <a:defRPr/>
                      </a:pPr>
                      <a:r>
                        <a:rPr lang="en-IN" sz="1800" b="0" kern="100" dirty="0">
                          <a:effectLst/>
                          <a:latin typeface="Aptos" panose="020B0004020202020204" pitchFamily="34" charset="0"/>
                          <a:ea typeface="Aptos" panose="020B0004020202020204" pitchFamily="34" charset="0"/>
                          <a:cs typeface="Times New Roman" panose="02020603050405020304" pitchFamily="18" charset="0"/>
                        </a:rPr>
                        <a:t>15. Maintenance Policy for Academic Infra</a:t>
                      </a:r>
                    </a:p>
                  </a:txBody>
                  <a:tcPr marL="9525" marR="9525" marT="9525" marB="0" anchor="ctr"/>
                </a:tc>
                <a:extLst>
                  <a:ext uri="{0D108BD9-81ED-4DB2-BD59-A6C34878D82A}">
                    <a16:rowId xmlns:a16="http://schemas.microsoft.com/office/drawing/2014/main" val="1604586517"/>
                  </a:ext>
                </a:extLst>
              </a:tr>
              <a:tr h="344418">
                <a:tc>
                  <a:txBody>
                    <a:bodyPr/>
                    <a:lstStyle/>
                    <a:p>
                      <a:pPr marL="0" marR="0" lvl="0" indent="0" algn="l" defTabSz="914400" rtl="0" eaLnBrk="1" fontAlgn="auto" latinLnBrk="0" hangingPunct="1">
                        <a:lnSpc>
                          <a:spcPct val="115000"/>
                        </a:lnSpc>
                        <a:spcBef>
                          <a:spcPts val="1370"/>
                        </a:spcBef>
                        <a:spcAft>
                          <a:spcPts val="1030"/>
                        </a:spcAft>
                        <a:buClrTx/>
                        <a:buSzTx/>
                        <a:buFontTx/>
                        <a:buNone/>
                        <a:tabLst/>
                        <a:defRPr/>
                      </a:pPr>
                      <a:r>
                        <a:rPr lang="en-IN" sz="1800" b="0" kern="100" dirty="0">
                          <a:effectLst/>
                          <a:latin typeface="Aptos" panose="020B0004020202020204" pitchFamily="34" charset="0"/>
                          <a:ea typeface="Aptos" panose="020B0004020202020204" pitchFamily="34" charset="0"/>
                          <a:cs typeface="Times New Roman" panose="02020603050405020304" pitchFamily="18" charset="0"/>
                        </a:rPr>
                        <a:t>16. IT Policy</a:t>
                      </a:r>
                    </a:p>
                  </a:txBody>
                  <a:tcPr marL="9525" marR="9525" marT="9525" marB="0" anchor="ctr"/>
                </a:tc>
                <a:extLst>
                  <a:ext uri="{0D108BD9-81ED-4DB2-BD59-A6C34878D82A}">
                    <a16:rowId xmlns:a16="http://schemas.microsoft.com/office/drawing/2014/main" val="313154883"/>
                  </a:ext>
                </a:extLst>
              </a:tr>
            </a:tbl>
          </a:graphicData>
        </a:graphic>
      </p:graphicFrame>
    </p:spTree>
    <p:extLst>
      <p:ext uri="{BB962C8B-B14F-4D97-AF65-F5344CB8AC3E}">
        <p14:creationId xmlns:p14="http://schemas.microsoft.com/office/powerpoint/2010/main" val="122001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8B36B527-239E-DEA6-DF20-B3D94868E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1" y="0"/>
            <a:ext cx="9144000" cy="6858000"/>
          </a:xfrm>
          <a:prstGeom prst="rect">
            <a:avLst/>
          </a:prstGeom>
        </p:spPr>
      </p:pic>
      <p:sp>
        <p:nvSpPr>
          <p:cNvPr id="3" name="TextBox 2">
            <a:extLst>
              <a:ext uri="{FF2B5EF4-FFF2-40B4-BE49-F238E27FC236}">
                <a16:creationId xmlns:a16="http://schemas.microsoft.com/office/drawing/2014/main" id="{788C8098-7258-05C7-3ED6-A0240AF3CB8A}"/>
              </a:ext>
            </a:extLst>
          </p:cNvPr>
          <p:cNvSpPr txBox="1"/>
          <p:nvPr/>
        </p:nvSpPr>
        <p:spPr>
          <a:xfrm>
            <a:off x="152399" y="76200"/>
            <a:ext cx="8991601" cy="523220"/>
          </a:xfrm>
          <a:prstGeom prst="rect">
            <a:avLst/>
          </a:prstGeom>
          <a:noFill/>
        </p:spPr>
        <p:txBody>
          <a:bodyPr wrap="square" lIns="91440" tIns="45720" rIns="91440" bIns="45720" anchor="t">
            <a:spAutoFit/>
          </a:bodyPr>
          <a:lstStyle/>
          <a:p>
            <a:r>
              <a:rPr lang="en-IN" sz="2800" b="1" dirty="0">
                <a:solidFill>
                  <a:srgbClr val="0060AA"/>
                </a:solidFill>
                <a:latin typeface="Rockwell"/>
                <a:cs typeface="Times New Roman"/>
              </a:rPr>
              <a:t>  </a:t>
            </a:r>
            <a:r>
              <a:rPr lang="en-IN" b="1" dirty="0">
                <a:solidFill>
                  <a:srgbClr val="0060AA"/>
                </a:solidFill>
                <a:latin typeface="Rockwell"/>
                <a:cs typeface="Times New Roman"/>
              </a:rPr>
              <a:t>Recognitions, Regulatory Approvals and Membership of Professional Bodies</a:t>
            </a:r>
          </a:p>
        </p:txBody>
      </p:sp>
      <p:cxnSp>
        <p:nvCxnSpPr>
          <p:cNvPr id="5" name="Straight Connector 4">
            <a:extLst>
              <a:ext uri="{FF2B5EF4-FFF2-40B4-BE49-F238E27FC236}">
                <a16:creationId xmlns:a16="http://schemas.microsoft.com/office/drawing/2014/main" id="{5AFAD5F1-EEEF-58CF-2B44-754D568FC929}"/>
              </a:ext>
            </a:extLst>
          </p:cNvPr>
          <p:cNvCxnSpPr>
            <a:cxnSpLocks/>
          </p:cNvCxnSpPr>
          <p:nvPr/>
        </p:nvCxnSpPr>
        <p:spPr>
          <a:xfrm flipV="1">
            <a:off x="241340" y="609600"/>
            <a:ext cx="8750260" cy="50824"/>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E1F7F4C-2D54-6199-1A03-B44F01AAF70E}"/>
              </a:ext>
            </a:extLst>
          </p:cNvPr>
          <p:cNvSpPr/>
          <p:nvPr/>
        </p:nvSpPr>
        <p:spPr>
          <a:xfrm>
            <a:off x="152400" y="228600"/>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9">
            <a:extLst>
              <a:ext uri="{FF2B5EF4-FFF2-40B4-BE49-F238E27FC236}">
                <a16:creationId xmlns:a16="http://schemas.microsoft.com/office/drawing/2014/main" id="{3E2B3547-41B8-D123-62BA-7238512737BE}"/>
              </a:ext>
            </a:extLst>
          </p:cNvPr>
          <p:cNvSpPr txBox="1"/>
          <p:nvPr/>
        </p:nvSpPr>
        <p:spPr>
          <a:xfrm rot="5400000">
            <a:off x="7783073" y="3346696"/>
            <a:ext cx="1010189" cy="1233007"/>
          </a:xfrm>
          <a:prstGeom prst="rect">
            <a:avLst/>
          </a:prstGeom>
        </p:spPr>
        <p:txBody>
          <a:bodyPr lIns="33867" tIns="33867" rIns="33867" bIns="33867" rtlCol="0" anchor="ctr"/>
          <a:lstStyle/>
          <a:p>
            <a:pPr algn="ctr">
              <a:lnSpc>
                <a:spcPts val="1773"/>
              </a:lnSpc>
            </a:pPr>
            <a:endParaRPr sz="1200"/>
          </a:p>
        </p:txBody>
      </p:sp>
      <p:sp>
        <p:nvSpPr>
          <p:cNvPr id="28" name="Freeform 39">
            <a:extLst>
              <a:ext uri="{FF2B5EF4-FFF2-40B4-BE49-F238E27FC236}">
                <a16:creationId xmlns:a16="http://schemas.microsoft.com/office/drawing/2014/main" id="{58F51D32-EAB4-9F6B-A0EA-2F4F284EC7C7}"/>
              </a:ext>
            </a:extLst>
          </p:cNvPr>
          <p:cNvSpPr/>
          <p:nvPr/>
        </p:nvSpPr>
        <p:spPr>
          <a:xfrm>
            <a:off x="2207126" y="5832721"/>
            <a:ext cx="618200" cy="387158"/>
          </a:xfrm>
          <a:custGeom>
            <a:avLst/>
            <a:gdLst/>
            <a:ahLst/>
            <a:cxnLst/>
            <a:rect l="l" t="t" r="r" b="b"/>
            <a:pathLst>
              <a:path w="983087" h="595997">
                <a:moveTo>
                  <a:pt x="0" y="0"/>
                </a:moveTo>
                <a:lnTo>
                  <a:pt x="983087" y="0"/>
                </a:lnTo>
                <a:lnTo>
                  <a:pt x="983087" y="595996"/>
                </a:lnTo>
                <a:lnTo>
                  <a:pt x="0" y="595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sz="1200"/>
          </a:p>
        </p:txBody>
      </p:sp>
      <p:grpSp>
        <p:nvGrpSpPr>
          <p:cNvPr id="61" name="Group 60">
            <a:extLst>
              <a:ext uri="{FF2B5EF4-FFF2-40B4-BE49-F238E27FC236}">
                <a16:creationId xmlns:a16="http://schemas.microsoft.com/office/drawing/2014/main" id="{29B644C7-9810-84CA-A1B6-99B3BF8B526D}"/>
              </a:ext>
            </a:extLst>
          </p:cNvPr>
          <p:cNvGrpSpPr/>
          <p:nvPr/>
        </p:nvGrpSpPr>
        <p:grpSpPr>
          <a:xfrm>
            <a:off x="-119597" y="798511"/>
            <a:ext cx="9257501" cy="5705825"/>
            <a:chOff x="1200150" y="901094"/>
            <a:chExt cx="9257501" cy="5705825"/>
          </a:xfrm>
        </p:grpSpPr>
        <p:sp>
          <p:nvSpPr>
            <p:cNvPr id="8" name="Freeform 3">
              <a:extLst>
                <a:ext uri="{FF2B5EF4-FFF2-40B4-BE49-F238E27FC236}">
                  <a16:creationId xmlns:a16="http://schemas.microsoft.com/office/drawing/2014/main" id="{18D81EA5-258D-9A3D-0981-4D67CE2F9A08}"/>
                </a:ext>
              </a:extLst>
            </p:cNvPr>
            <p:cNvSpPr/>
            <p:nvPr/>
          </p:nvSpPr>
          <p:spPr>
            <a:xfrm rot="5400000">
              <a:off x="3676501" y="5512873"/>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9" name="Freeform 3">
              <a:extLst>
                <a:ext uri="{FF2B5EF4-FFF2-40B4-BE49-F238E27FC236}">
                  <a16:creationId xmlns:a16="http://schemas.microsoft.com/office/drawing/2014/main" id="{FC2FDE91-842C-3032-05D2-4B53AD1BA3F0}"/>
                </a:ext>
              </a:extLst>
            </p:cNvPr>
            <p:cNvSpPr/>
            <p:nvPr/>
          </p:nvSpPr>
          <p:spPr>
            <a:xfrm rot="5400000">
              <a:off x="3632300" y="4213513"/>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10" name="Freeform 3">
              <a:extLst>
                <a:ext uri="{FF2B5EF4-FFF2-40B4-BE49-F238E27FC236}">
                  <a16:creationId xmlns:a16="http://schemas.microsoft.com/office/drawing/2014/main" id="{E4564709-FAD4-1DF3-A699-B68391934259}"/>
                </a:ext>
              </a:extLst>
            </p:cNvPr>
            <p:cNvSpPr/>
            <p:nvPr/>
          </p:nvSpPr>
          <p:spPr>
            <a:xfrm rot="5400000">
              <a:off x="3614331" y="2802781"/>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11" name="Freeform 3">
              <a:extLst>
                <a:ext uri="{FF2B5EF4-FFF2-40B4-BE49-F238E27FC236}">
                  <a16:creationId xmlns:a16="http://schemas.microsoft.com/office/drawing/2014/main" id="{63CC7719-110F-AC96-5CBD-354E7D7F550D}"/>
                </a:ext>
              </a:extLst>
            </p:cNvPr>
            <p:cNvSpPr/>
            <p:nvPr/>
          </p:nvSpPr>
          <p:spPr>
            <a:xfrm rot="5400000">
              <a:off x="3658532" y="1352974"/>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12" name="Freeform 3">
              <a:extLst>
                <a:ext uri="{FF2B5EF4-FFF2-40B4-BE49-F238E27FC236}">
                  <a16:creationId xmlns:a16="http://schemas.microsoft.com/office/drawing/2014/main" id="{C9A003E5-173A-B36F-70B8-FED3FDDB413F}"/>
                </a:ext>
              </a:extLst>
            </p:cNvPr>
            <p:cNvSpPr/>
            <p:nvPr/>
          </p:nvSpPr>
          <p:spPr>
            <a:xfrm rot="5400000">
              <a:off x="6431588" y="5533869"/>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14" name="Freeform 3">
              <a:extLst>
                <a:ext uri="{FF2B5EF4-FFF2-40B4-BE49-F238E27FC236}">
                  <a16:creationId xmlns:a16="http://schemas.microsoft.com/office/drawing/2014/main" id="{733E7914-9317-6008-4957-316FBB60CCA9}"/>
                </a:ext>
              </a:extLst>
            </p:cNvPr>
            <p:cNvSpPr/>
            <p:nvPr/>
          </p:nvSpPr>
          <p:spPr>
            <a:xfrm rot="5400000">
              <a:off x="6431588" y="4120698"/>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sp>
          <p:nvSpPr>
            <p:cNvPr id="29" name="TextBox 40">
              <a:extLst>
                <a:ext uri="{FF2B5EF4-FFF2-40B4-BE49-F238E27FC236}">
                  <a16:creationId xmlns:a16="http://schemas.microsoft.com/office/drawing/2014/main" id="{FA641A77-F828-0EE4-40B1-D923B0E4DCF3}"/>
                </a:ext>
              </a:extLst>
            </p:cNvPr>
            <p:cNvSpPr txBox="1"/>
            <p:nvPr/>
          </p:nvSpPr>
          <p:spPr>
            <a:xfrm>
              <a:off x="1339578" y="1578041"/>
              <a:ext cx="2343769" cy="719751"/>
            </a:xfrm>
            <a:prstGeom prst="rect">
              <a:avLst/>
            </a:prstGeom>
          </p:spPr>
          <p:txBody>
            <a:bodyPr lIns="0" tIns="0" rIns="0" bIns="0" rtlCol="0" anchor="t">
              <a:spAutoFit/>
            </a:bodyPr>
            <a:lstStyle/>
            <a:p>
              <a:pPr algn="ctr">
                <a:lnSpc>
                  <a:spcPct val="100000"/>
                </a:lnSpc>
              </a:pPr>
              <a:r>
                <a:rPr lang="en-US" sz="1200" kern="1200" dirty="0">
                  <a:solidFill>
                    <a:schemeClr val="tx1"/>
                  </a:solidFill>
                  <a:latin typeface="Arial" panose="020B0604020202020204" pitchFamily="34" charset="0"/>
                  <a:cs typeface="Arial" panose="020B0604020202020204" pitchFamily="34" charset="0"/>
                </a:rPr>
                <a:t>Recognized by University Grants Commission (UGC)under section 2 (f) of UGC Act, 1956, an apex body of the Govt. of India </a:t>
              </a:r>
              <a:endParaRPr lang="en-IN" sz="1200" dirty="0">
                <a:latin typeface="Arial" panose="020B0604020202020204" pitchFamily="34" charset="0"/>
                <a:cs typeface="Arial" panose="020B0604020202020204" pitchFamily="34" charset="0"/>
              </a:endParaRPr>
            </a:p>
          </p:txBody>
        </p:sp>
        <p:sp>
          <p:nvSpPr>
            <p:cNvPr id="30" name="TextBox 44">
              <a:extLst>
                <a:ext uri="{FF2B5EF4-FFF2-40B4-BE49-F238E27FC236}">
                  <a16:creationId xmlns:a16="http://schemas.microsoft.com/office/drawing/2014/main" id="{F94CF140-894F-7604-39EA-A75F5ADC37BA}"/>
                </a:ext>
              </a:extLst>
            </p:cNvPr>
            <p:cNvSpPr txBox="1"/>
            <p:nvPr/>
          </p:nvSpPr>
          <p:spPr>
            <a:xfrm>
              <a:off x="1200150" y="5896416"/>
              <a:ext cx="2343769" cy="359876"/>
            </a:xfrm>
            <a:prstGeom prst="rect">
              <a:avLst/>
            </a:prstGeom>
          </p:spPr>
          <p:txBody>
            <a:bodyPr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cs typeface="Arial" panose="020B0604020202020204" pitchFamily="34" charset="0"/>
                </a:rPr>
                <a:t>Law Programs approved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cs typeface="Arial" panose="020B0604020202020204" pitchFamily="34" charset="0"/>
                </a:rPr>
                <a:t>Bar Council of India (BCI)</a:t>
              </a:r>
              <a:endParaRPr lang="en-IN" sz="1200" kern="1200" dirty="0">
                <a:solidFill>
                  <a:schemeClr val="tx1"/>
                </a:solidFill>
                <a:latin typeface="Arial" panose="020B0604020202020204" pitchFamily="34" charset="0"/>
                <a:cs typeface="Arial" panose="020B0604020202020204" pitchFamily="34" charset="0"/>
              </a:endParaRPr>
            </a:p>
          </p:txBody>
        </p:sp>
        <p:sp>
          <p:nvSpPr>
            <p:cNvPr id="31" name="TextBox 45">
              <a:extLst>
                <a:ext uri="{FF2B5EF4-FFF2-40B4-BE49-F238E27FC236}">
                  <a16:creationId xmlns:a16="http://schemas.microsoft.com/office/drawing/2014/main" id="{5B5B6E05-B690-62A4-2BA4-C47507418C82}"/>
                </a:ext>
              </a:extLst>
            </p:cNvPr>
            <p:cNvSpPr txBox="1"/>
            <p:nvPr/>
          </p:nvSpPr>
          <p:spPr>
            <a:xfrm>
              <a:off x="1378339" y="3184547"/>
              <a:ext cx="1866285" cy="359876"/>
            </a:xfrm>
            <a:prstGeom prst="rect">
              <a:avLst/>
            </a:prstGeom>
          </p:spPr>
          <p:txBody>
            <a:bodyPr wrap="square"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rial" panose="020B0604020202020204" pitchFamily="34" charset="0"/>
                  <a:cs typeface="Arial" panose="020B0604020202020204" pitchFamily="34" charset="0"/>
                </a:rPr>
                <a:t>Member of Association of Indian Universities (AIU)</a:t>
              </a:r>
              <a:endParaRPr lang="en-IN" sz="1200" kern="1200">
                <a:solidFill>
                  <a:schemeClr val="tx1"/>
                </a:solidFill>
                <a:latin typeface="Arial" panose="020B0604020202020204" pitchFamily="34" charset="0"/>
                <a:cs typeface="Arial" panose="020B0604020202020204" pitchFamily="34" charset="0"/>
              </a:endParaRPr>
            </a:p>
          </p:txBody>
        </p:sp>
        <p:sp>
          <p:nvSpPr>
            <p:cNvPr id="32" name="TextBox 46">
              <a:extLst>
                <a:ext uri="{FF2B5EF4-FFF2-40B4-BE49-F238E27FC236}">
                  <a16:creationId xmlns:a16="http://schemas.microsoft.com/office/drawing/2014/main" id="{53984D17-5B92-A665-26B2-F392AF7EA45A}"/>
                </a:ext>
              </a:extLst>
            </p:cNvPr>
            <p:cNvSpPr txBox="1"/>
            <p:nvPr/>
          </p:nvSpPr>
          <p:spPr>
            <a:xfrm>
              <a:off x="1889842" y="1143000"/>
              <a:ext cx="895056" cy="299897"/>
            </a:xfrm>
            <a:prstGeom prst="rect">
              <a:avLst/>
            </a:prstGeom>
          </p:spPr>
          <p:txBody>
            <a:bodyPr lIns="0" tIns="0" rIns="0" bIns="0" rtlCol="0" anchor="t">
              <a:spAutoFit/>
            </a:bodyPr>
            <a:lstStyle/>
            <a:p>
              <a:pPr algn="ctr">
                <a:lnSpc>
                  <a:spcPts val="2426"/>
                </a:lnSpc>
                <a:spcBef>
                  <a:spcPct val="0"/>
                </a:spcBef>
              </a:pPr>
              <a:r>
                <a:rPr lang="en-US" sz="2000" b="1" dirty="0">
                  <a:latin typeface="Arial" panose="020B0604020202020204" pitchFamily="34" charset="0"/>
                  <a:ea typeface="Inter Bold"/>
                  <a:cs typeface="Arial" panose="020B0604020202020204" pitchFamily="34" charset="0"/>
                  <a:sym typeface="Inter Bold"/>
                </a:rPr>
                <a:t>UGC</a:t>
              </a:r>
            </a:p>
          </p:txBody>
        </p:sp>
        <p:sp>
          <p:nvSpPr>
            <p:cNvPr id="33" name="TextBox 50">
              <a:extLst>
                <a:ext uri="{FF2B5EF4-FFF2-40B4-BE49-F238E27FC236}">
                  <a16:creationId xmlns:a16="http://schemas.microsoft.com/office/drawing/2014/main" id="{F32EFFB9-692B-1338-B228-30736808A2C5}"/>
                </a:ext>
              </a:extLst>
            </p:cNvPr>
            <p:cNvSpPr txBox="1"/>
            <p:nvPr/>
          </p:nvSpPr>
          <p:spPr>
            <a:xfrm>
              <a:off x="1846015" y="5572750"/>
              <a:ext cx="1015083" cy="299897"/>
            </a:xfrm>
            <a:prstGeom prst="rect">
              <a:avLst/>
            </a:prstGeom>
          </p:spPr>
          <p:txBody>
            <a:bodyPr lIns="0" tIns="0" rIns="0" bIns="0" rtlCol="0" anchor="t">
              <a:spAutoFit/>
            </a:bodyPr>
            <a:lstStyle/>
            <a:p>
              <a:pPr algn="ctr">
                <a:lnSpc>
                  <a:spcPts val="2426"/>
                </a:lnSpc>
                <a:spcBef>
                  <a:spcPct val="0"/>
                </a:spcBef>
              </a:pPr>
              <a:r>
                <a:rPr lang="en-US" sz="2000" b="1" dirty="0">
                  <a:latin typeface="Inter Bold"/>
                  <a:ea typeface="Inter Bold"/>
                  <a:cs typeface="Inter Bold"/>
                  <a:sym typeface="Inter Bold"/>
                </a:rPr>
                <a:t>BCI</a:t>
              </a:r>
            </a:p>
          </p:txBody>
        </p:sp>
        <p:sp>
          <p:nvSpPr>
            <p:cNvPr id="34" name="TextBox 51">
              <a:extLst>
                <a:ext uri="{FF2B5EF4-FFF2-40B4-BE49-F238E27FC236}">
                  <a16:creationId xmlns:a16="http://schemas.microsoft.com/office/drawing/2014/main" id="{B87AB3F5-E0BF-3946-0493-556587EC0C94}"/>
                </a:ext>
              </a:extLst>
            </p:cNvPr>
            <p:cNvSpPr txBox="1"/>
            <p:nvPr/>
          </p:nvSpPr>
          <p:spPr>
            <a:xfrm>
              <a:off x="1912017" y="2768069"/>
              <a:ext cx="757598" cy="299897"/>
            </a:xfrm>
            <a:prstGeom prst="rect">
              <a:avLst/>
            </a:prstGeom>
          </p:spPr>
          <p:txBody>
            <a:bodyPr lIns="0" tIns="0" rIns="0" bIns="0" rtlCol="0" anchor="t">
              <a:spAutoFit/>
            </a:bodyPr>
            <a:lstStyle/>
            <a:p>
              <a:pPr algn="ctr">
                <a:lnSpc>
                  <a:spcPts val="2426"/>
                </a:lnSpc>
                <a:spcBef>
                  <a:spcPct val="0"/>
                </a:spcBef>
              </a:pPr>
              <a:r>
                <a:rPr lang="en-US" sz="2000" b="1">
                  <a:latin typeface="Inter Bold"/>
                  <a:ea typeface="Inter Bold"/>
                  <a:cs typeface="Inter Bold"/>
                  <a:sym typeface="Inter Bold"/>
                </a:rPr>
                <a:t>AIU</a:t>
              </a:r>
            </a:p>
          </p:txBody>
        </p:sp>
        <p:sp>
          <p:nvSpPr>
            <p:cNvPr id="35" name="Freeform 3">
              <a:extLst>
                <a:ext uri="{FF2B5EF4-FFF2-40B4-BE49-F238E27FC236}">
                  <a16:creationId xmlns:a16="http://schemas.microsoft.com/office/drawing/2014/main" id="{231C23A5-246F-C14B-AC08-28381A46AB77}"/>
                </a:ext>
              </a:extLst>
            </p:cNvPr>
            <p:cNvSpPr/>
            <p:nvPr/>
          </p:nvSpPr>
          <p:spPr>
            <a:xfrm rot="5400000">
              <a:off x="6445532" y="1356384"/>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pic>
          <p:nvPicPr>
            <p:cNvPr id="38" name="Picture 37">
              <a:extLst>
                <a:ext uri="{FF2B5EF4-FFF2-40B4-BE49-F238E27FC236}">
                  <a16:creationId xmlns:a16="http://schemas.microsoft.com/office/drawing/2014/main" id="{F6512FBE-1C15-6AE9-7F88-3364CD400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7683" y="1522206"/>
              <a:ext cx="568511" cy="637200"/>
            </a:xfrm>
            <a:prstGeom prst="rect">
              <a:avLst/>
            </a:prstGeom>
          </p:spPr>
        </p:pic>
        <p:pic>
          <p:nvPicPr>
            <p:cNvPr id="39" name="Picture 38">
              <a:extLst>
                <a:ext uri="{FF2B5EF4-FFF2-40B4-BE49-F238E27FC236}">
                  <a16:creationId xmlns:a16="http://schemas.microsoft.com/office/drawing/2014/main" id="{032491BA-9147-0BA1-904D-B1D56B4BC4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036" y="2931510"/>
              <a:ext cx="622674" cy="674419"/>
            </a:xfrm>
            <a:prstGeom prst="rect">
              <a:avLst/>
            </a:prstGeom>
          </p:spPr>
        </p:pic>
        <p:pic>
          <p:nvPicPr>
            <p:cNvPr id="40" name="Picture 39">
              <a:extLst>
                <a:ext uri="{FF2B5EF4-FFF2-40B4-BE49-F238E27FC236}">
                  <a16:creationId xmlns:a16="http://schemas.microsoft.com/office/drawing/2014/main" id="{C2A23D80-9BED-20DB-2CED-458F87DAAA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5663" y="5650799"/>
              <a:ext cx="698873" cy="701643"/>
            </a:xfrm>
            <a:prstGeom prst="rect">
              <a:avLst/>
            </a:prstGeom>
          </p:spPr>
        </p:pic>
        <p:pic>
          <p:nvPicPr>
            <p:cNvPr id="41" name="Picture 40">
              <a:extLst>
                <a:ext uri="{FF2B5EF4-FFF2-40B4-BE49-F238E27FC236}">
                  <a16:creationId xmlns:a16="http://schemas.microsoft.com/office/drawing/2014/main" id="{89996EA2-4AD6-F4B1-A8B0-D1FDE460FD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3526" y="4366490"/>
              <a:ext cx="503151" cy="708768"/>
            </a:xfrm>
            <a:prstGeom prst="rect">
              <a:avLst/>
            </a:prstGeom>
          </p:spPr>
        </p:pic>
        <p:pic>
          <p:nvPicPr>
            <p:cNvPr id="42" name="Picture 41">
              <a:extLst>
                <a:ext uri="{FF2B5EF4-FFF2-40B4-BE49-F238E27FC236}">
                  <a16:creationId xmlns:a16="http://schemas.microsoft.com/office/drawing/2014/main" id="{922835BB-2629-87BD-538D-8A4DA09E8D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1796"/>
            <a:stretch/>
          </p:blipFill>
          <p:spPr>
            <a:xfrm>
              <a:off x="6000750" y="1356609"/>
              <a:ext cx="2105575" cy="841972"/>
            </a:xfrm>
            <a:prstGeom prst="rect">
              <a:avLst/>
            </a:prstGeom>
          </p:spPr>
        </p:pic>
        <p:pic>
          <p:nvPicPr>
            <p:cNvPr id="44" name="Picture 43">
              <a:extLst>
                <a:ext uri="{FF2B5EF4-FFF2-40B4-BE49-F238E27FC236}">
                  <a16:creationId xmlns:a16="http://schemas.microsoft.com/office/drawing/2014/main" id="{B8413549-89B0-9824-66DB-E8ABA32E8F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873" y="4213458"/>
              <a:ext cx="729082" cy="677839"/>
            </a:xfrm>
            <a:prstGeom prst="rect">
              <a:avLst/>
            </a:prstGeom>
          </p:spPr>
        </p:pic>
        <p:pic>
          <p:nvPicPr>
            <p:cNvPr id="45" name="Picture 44">
              <a:extLst>
                <a:ext uri="{FF2B5EF4-FFF2-40B4-BE49-F238E27FC236}">
                  <a16:creationId xmlns:a16="http://schemas.microsoft.com/office/drawing/2014/main" id="{BE92A316-E33C-19F9-9BE3-2C86E8EE50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4150" y="5663123"/>
              <a:ext cx="915583" cy="669206"/>
            </a:xfrm>
            <a:prstGeom prst="rect">
              <a:avLst/>
            </a:prstGeom>
          </p:spPr>
        </p:pic>
        <p:sp>
          <p:nvSpPr>
            <p:cNvPr id="46" name="TextBox 51">
              <a:extLst>
                <a:ext uri="{FF2B5EF4-FFF2-40B4-BE49-F238E27FC236}">
                  <a16:creationId xmlns:a16="http://schemas.microsoft.com/office/drawing/2014/main" id="{9EC2BB01-1C9D-F8DE-8497-A9897312C654}"/>
                </a:ext>
              </a:extLst>
            </p:cNvPr>
            <p:cNvSpPr txBox="1"/>
            <p:nvPr/>
          </p:nvSpPr>
          <p:spPr>
            <a:xfrm>
              <a:off x="1929986" y="4123113"/>
              <a:ext cx="757598" cy="299897"/>
            </a:xfrm>
            <a:prstGeom prst="rect">
              <a:avLst/>
            </a:prstGeom>
          </p:spPr>
          <p:txBody>
            <a:bodyPr lIns="0" tIns="0" rIns="0" bIns="0" rtlCol="0" anchor="t">
              <a:spAutoFit/>
            </a:bodyPr>
            <a:lstStyle/>
            <a:p>
              <a:pPr algn="ctr">
                <a:lnSpc>
                  <a:spcPts val="2426"/>
                </a:lnSpc>
                <a:spcBef>
                  <a:spcPct val="0"/>
                </a:spcBef>
              </a:pPr>
              <a:r>
                <a:rPr lang="en-US" sz="2000" b="1" dirty="0">
                  <a:latin typeface="Inter Bold"/>
                  <a:ea typeface="Inter Bold"/>
                  <a:cs typeface="Inter Bold"/>
                  <a:sym typeface="Inter Bold"/>
                </a:rPr>
                <a:t>NCTE</a:t>
              </a:r>
            </a:p>
          </p:txBody>
        </p:sp>
        <p:sp>
          <p:nvSpPr>
            <p:cNvPr id="47" name="TextBox 51">
              <a:extLst>
                <a:ext uri="{FF2B5EF4-FFF2-40B4-BE49-F238E27FC236}">
                  <a16:creationId xmlns:a16="http://schemas.microsoft.com/office/drawing/2014/main" id="{9AD8E934-80F6-B13E-9545-92345BE193EA}"/>
                </a:ext>
              </a:extLst>
            </p:cNvPr>
            <p:cNvSpPr txBox="1"/>
            <p:nvPr/>
          </p:nvSpPr>
          <p:spPr>
            <a:xfrm>
              <a:off x="8937887" y="5496719"/>
              <a:ext cx="757598" cy="299897"/>
            </a:xfrm>
            <a:prstGeom prst="rect">
              <a:avLst/>
            </a:prstGeom>
          </p:spPr>
          <p:txBody>
            <a:bodyPr lIns="0" tIns="0" rIns="0" bIns="0" rtlCol="0" anchor="t">
              <a:spAutoFit/>
            </a:bodyPr>
            <a:lstStyle/>
            <a:p>
              <a:pPr algn="ctr">
                <a:lnSpc>
                  <a:spcPts val="2426"/>
                </a:lnSpc>
                <a:spcBef>
                  <a:spcPct val="0"/>
                </a:spcBef>
              </a:pPr>
              <a:r>
                <a:rPr lang="en-US" sz="2000" b="1">
                  <a:latin typeface="Arial" panose="020B0604020202020204" pitchFamily="34" charset="0"/>
                  <a:ea typeface="Inter Bold"/>
                  <a:cs typeface="Arial" panose="020B0604020202020204" pitchFamily="34" charset="0"/>
                  <a:sym typeface="Inter Bold"/>
                </a:rPr>
                <a:t>PCI</a:t>
              </a:r>
            </a:p>
          </p:txBody>
        </p:sp>
        <p:sp>
          <p:nvSpPr>
            <p:cNvPr id="48" name="TextBox 51">
              <a:extLst>
                <a:ext uri="{FF2B5EF4-FFF2-40B4-BE49-F238E27FC236}">
                  <a16:creationId xmlns:a16="http://schemas.microsoft.com/office/drawing/2014/main" id="{5AE24E48-D7BA-B3F5-D158-6F1A2897671E}"/>
                </a:ext>
              </a:extLst>
            </p:cNvPr>
            <p:cNvSpPr txBox="1"/>
            <p:nvPr/>
          </p:nvSpPr>
          <p:spPr>
            <a:xfrm>
              <a:off x="8901949" y="4123113"/>
              <a:ext cx="757598" cy="299897"/>
            </a:xfrm>
            <a:prstGeom prst="rect">
              <a:avLst/>
            </a:prstGeom>
          </p:spPr>
          <p:txBody>
            <a:bodyPr lIns="0" tIns="0" rIns="0" bIns="0" rtlCol="0" anchor="t">
              <a:spAutoFit/>
            </a:bodyPr>
            <a:lstStyle/>
            <a:p>
              <a:pPr algn="ctr">
                <a:lnSpc>
                  <a:spcPts val="2426"/>
                </a:lnSpc>
                <a:spcBef>
                  <a:spcPct val="0"/>
                </a:spcBef>
              </a:pPr>
              <a:r>
                <a:rPr lang="en-US" sz="2000" b="1">
                  <a:latin typeface="Arial" panose="020B0604020202020204" pitchFamily="34" charset="0"/>
                  <a:ea typeface="Inter Bold"/>
                  <a:cs typeface="Arial" panose="020B0604020202020204" pitchFamily="34" charset="0"/>
                  <a:sym typeface="Inter Bold"/>
                </a:rPr>
                <a:t>COA</a:t>
              </a:r>
            </a:p>
          </p:txBody>
        </p:sp>
        <p:sp>
          <p:nvSpPr>
            <p:cNvPr id="49" name="TextBox 51">
              <a:extLst>
                <a:ext uri="{FF2B5EF4-FFF2-40B4-BE49-F238E27FC236}">
                  <a16:creationId xmlns:a16="http://schemas.microsoft.com/office/drawing/2014/main" id="{C0ADF1B1-A3F5-4D6A-8B9E-A0EAAB87B15B}"/>
                </a:ext>
              </a:extLst>
            </p:cNvPr>
            <p:cNvSpPr txBox="1"/>
            <p:nvPr/>
          </p:nvSpPr>
          <p:spPr>
            <a:xfrm>
              <a:off x="8919918" y="2786631"/>
              <a:ext cx="757598" cy="307777"/>
            </a:xfrm>
            <a:prstGeom prst="rect">
              <a:avLst/>
            </a:prstGeom>
          </p:spPr>
          <p:txBody>
            <a:bodyPr lIns="0" tIns="0" rIns="0" bIns="0" rtlCol="0" anchor="t">
              <a:spAutoFit/>
            </a:bodyPr>
            <a:lstStyle/>
            <a:p>
              <a:pPr algn="ctr">
                <a:lnSpc>
                  <a:spcPts val="2426"/>
                </a:lnSpc>
                <a:spcBef>
                  <a:spcPct val="0"/>
                </a:spcBef>
              </a:pPr>
              <a:r>
                <a:rPr lang="en-US" sz="2000" b="1" dirty="0">
                  <a:latin typeface="Arial"/>
                  <a:ea typeface="Inter Bold"/>
                  <a:cs typeface="Arial"/>
                  <a:sym typeface="Inter Bold"/>
                </a:rPr>
                <a:t>HSCP</a:t>
              </a:r>
              <a:endParaRPr lang="en-US" sz="2000" b="1" dirty="0">
                <a:latin typeface="Arial" panose="020B0604020202020204" pitchFamily="34" charset="0"/>
                <a:ea typeface="Inter Bold"/>
                <a:cs typeface="Arial" panose="020B0604020202020204" pitchFamily="34" charset="0"/>
                <a:sym typeface="Inter Bold"/>
              </a:endParaRPr>
            </a:p>
          </p:txBody>
        </p:sp>
        <p:sp>
          <p:nvSpPr>
            <p:cNvPr id="50" name="TextBox 51">
              <a:extLst>
                <a:ext uri="{FF2B5EF4-FFF2-40B4-BE49-F238E27FC236}">
                  <a16:creationId xmlns:a16="http://schemas.microsoft.com/office/drawing/2014/main" id="{F4DE85E4-7ED8-C7A4-088D-13502BD030F0}"/>
                </a:ext>
              </a:extLst>
            </p:cNvPr>
            <p:cNvSpPr txBox="1"/>
            <p:nvPr/>
          </p:nvSpPr>
          <p:spPr>
            <a:xfrm>
              <a:off x="8326941" y="1208840"/>
              <a:ext cx="1910103" cy="299897"/>
            </a:xfrm>
            <a:prstGeom prst="rect">
              <a:avLst/>
            </a:prstGeom>
          </p:spPr>
          <p:txBody>
            <a:bodyPr wrap="square" lIns="0" tIns="0" rIns="0" bIns="0" rtlCol="0" anchor="t">
              <a:spAutoFit/>
            </a:bodyPr>
            <a:lstStyle/>
            <a:p>
              <a:pPr algn="ctr">
                <a:lnSpc>
                  <a:spcPts val="2426"/>
                </a:lnSpc>
                <a:spcBef>
                  <a:spcPct val="0"/>
                </a:spcBef>
              </a:pPr>
              <a:r>
                <a:rPr lang="en-US" sz="2000" b="1">
                  <a:latin typeface="Arial" panose="020B0604020202020204" pitchFamily="34" charset="0"/>
                  <a:ea typeface="Inter Bold"/>
                  <a:cs typeface="Arial" panose="020B0604020202020204" pitchFamily="34" charset="0"/>
                  <a:sym typeface="Inter Bold"/>
                </a:rPr>
                <a:t>Haryana Govt.</a:t>
              </a:r>
            </a:p>
          </p:txBody>
        </p:sp>
        <p:sp>
          <p:nvSpPr>
            <p:cNvPr id="51" name="TextBox 44">
              <a:extLst>
                <a:ext uri="{FF2B5EF4-FFF2-40B4-BE49-F238E27FC236}">
                  <a16:creationId xmlns:a16="http://schemas.microsoft.com/office/drawing/2014/main" id="{59EE6026-CE20-0742-89C4-A3D1DD0B1C75}"/>
                </a:ext>
              </a:extLst>
            </p:cNvPr>
            <p:cNvSpPr txBox="1"/>
            <p:nvPr/>
          </p:nvSpPr>
          <p:spPr>
            <a:xfrm>
              <a:off x="1294781" y="4597059"/>
              <a:ext cx="2343769" cy="539813"/>
            </a:xfrm>
            <a:prstGeom prst="rect">
              <a:avLst/>
            </a:prstGeom>
          </p:spPr>
          <p:txBody>
            <a:bodyPr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Education Programs approved by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National Council of Teacher Education (NCTE)</a:t>
              </a:r>
            </a:p>
          </p:txBody>
        </p:sp>
        <p:sp>
          <p:nvSpPr>
            <p:cNvPr id="52" name="TextBox 44">
              <a:extLst>
                <a:ext uri="{FF2B5EF4-FFF2-40B4-BE49-F238E27FC236}">
                  <a16:creationId xmlns:a16="http://schemas.microsoft.com/office/drawing/2014/main" id="{EC76173D-F333-6445-08C3-B3639B47F79D}"/>
                </a:ext>
              </a:extLst>
            </p:cNvPr>
            <p:cNvSpPr txBox="1"/>
            <p:nvPr/>
          </p:nvSpPr>
          <p:spPr>
            <a:xfrm>
              <a:off x="8113882" y="1664224"/>
              <a:ext cx="2343769" cy="539813"/>
            </a:xfrm>
            <a:prstGeom prst="rect">
              <a:avLst/>
            </a:prstGeom>
          </p:spPr>
          <p:txBody>
            <a:bodyPr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Established under Haryana Private Universities Act 2006 (Amended Act 08  of 2013) </a:t>
              </a:r>
            </a:p>
          </p:txBody>
        </p:sp>
        <p:sp>
          <p:nvSpPr>
            <p:cNvPr id="53" name="TextBox 44">
              <a:extLst>
                <a:ext uri="{FF2B5EF4-FFF2-40B4-BE49-F238E27FC236}">
                  <a16:creationId xmlns:a16="http://schemas.microsoft.com/office/drawing/2014/main" id="{AEDC84D6-DDEB-D42D-79B5-39B20E8CD122}"/>
                </a:ext>
              </a:extLst>
            </p:cNvPr>
            <p:cNvSpPr txBox="1"/>
            <p:nvPr/>
          </p:nvSpPr>
          <p:spPr>
            <a:xfrm>
              <a:off x="8221697" y="3223453"/>
              <a:ext cx="2015348" cy="369332"/>
            </a:xfrm>
            <a:prstGeom prst="rect">
              <a:avLst/>
            </a:prstGeom>
          </p:spPr>
          <p:txBody>
            <a:bodyPr wrap="square" lIns="0" tIns="0" rIns="0" bIns="0" rtlCol="0" anchor="t">
              <a:spAutoFit/>
            </a:bodyPr>
            <a:lstStyle/>
            <a:p>
              <a:pPr algn="ctr"/>
              <a:r>
                <a:rPr lang="en-IN" sz="1200" dirty="0">
                  <a:latin typeface="Arial" panose="020B0604020202020204" pitchFamily="34" charset="0"/>
                  <a:cs typeface="Arial" panose="020B0604020202020204" pitchFamily="34" charset="0"/>
                </a:rPr>
                <a:t>Haryana State Council For Physiotherapy.</a:t>
              </a:r>
              <a:endParaRPr lang="en-GB" sz="1200" dirty="0">
                <a:latin typeface="Arial" panose="020B0604020202020204" pitchFamily="34" charset="0"/>
                <a:cs typeface="Arial" panose="020B0604020202020204" pitchFamily="34" charset="0"/>
              </a:endParaRPr>
            </a:p>
          </p:txBody>
        </p:sp>
        <p:sp>
          <p:nvSpPr>
            <p:cNvPr id="54" name="TextBox 44">
              <a:extLst>
                <a:ext uri="{FF2B5EF4-FFF2-40B4-BE49-F238E27FC236}">
                  <a16:creationId xmlns:a16="http://schemas.microsoft.com/office/drawing/2014/main" id="{7E0189D4-F128-BE00-E62B-975A6407FD09}"/>
                </a:ext>
              </a:extLst>
            </p:cNvPr>
            <p:cNvSpPr txBox="1"/>
            <p:nvPr/>
          </p:nvSpPr>
          <p:spPr>
            <a:xfrm>
              <a:off x="8329509" y="4541372"/>
              <a:ext cx="1862241" cy="738664"/>
            </a:xfrm>
            <a:prstGeom prst="rect">
              <a:avLst/>
            </a:prstGeom>
          </p:spPr>
          <p:txBody>
            <a:bodyPr wrap="square"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Architecture Program approved by</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 Council of Architecture (COA)</a:t>
              </a:r>
            </a:p>
          </p:txBody>
        </p:sp>
        <p:sp>
          <p:nvSpPr>
            <p:cNvPr id="55" name="TextBox 44">
              <a:extLst>
                <a:ext uri="{FF2B5EF4-FFF2-40B4-BE49-F238E27FC236}">
                  <a16:creationId xmlns:a16="http://schemas.microsoft.com/office/drawing/2014/main" id="{D1DE9F5C-A37B-B93E-80E2-EC172AE62AFC}"/>
                </a:ext>
              </a:extLst>
            </p:cNvPr>
            <p:cNvSpPr txBox="1"/>
            <p:nvPr/>
          </p:nvSpPr>
          <p:spPr>
            <a:xfrm>
              <a:off x="8203727" y="5933540"/>
              <a:ext cx="1988023" cy="553998"/>
            </a:xfrm>
            <a:prstGeom prst="rect">
              <a:avLst/>
            </a:prstGeom>
          </p:spPr>
          <p:txBody>
            <a:bodyPr wrap="square"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cs typeface="Arial" panose="020B0604020202020204" pitchFamily="34" charset="0"/>
                </a:rPr>
                <a:t>Pharmacy Programs approved by Pharmacy Council of India (PCI)</a:t>
              </a:r>
            </a:p>
          </p:txBody>
        </p:sp>
        <p:sp>
          <p:nvSpPr>
            <p:cNvPr id="56" name="Freeform 3">
              <a:extLst>
                <a:ext uri="{FF2B5EF4-FFF2-40B4-BE49-F238E27FC236}">
                  <a16:creationId xmlns:a16="http://schemas.microsoft.com/office/drawing/2014/main" id="{D8AA9520-8585-EE24-4F0E-AF64D1F3265C}"/>
                </a:ext>
              </a:extLst>
            </p:cNvPr>
            <p:cNvSpPr/>
            <p:nvPr/>
          </p:nvSpPr>
          <p:spPr>
            <a:xfrm rot="5400000">
              <a:off x="6451700" y="2799844"/>
              <a:ext cx="1182730" cy="96337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solidFill>
            <a:ln w="38100">
              <a:solidFill>
                <a:srgbClr val="0070C0"/>
              </a:solidFill>
            </a:ln>
          </p:spPr>
          <p:txBody>
            <a:bodyPr/>
            <a:lstStyle/>
            <a:p>
              <a:endParaRPr lang="en-IN" sz="1200"/>
            </a:p>
          </p:txBody>
        </p:sp>
        <p:pic>
          <p:nvPicPr>
            <p:cNvPr id="57" name="Picture 56" descr="A logo of the state council for physiotherapy&#10;&#10;Description automatically generated">
              <a:extLst>
                <a:ext uri="{FF2B5EF4-FFF2-40B4-BE49-F238E27FC236}">
                  <a16:creationId xmlns:a16="http://schemas.microsoft.com/office/drawing/2014/main" id="{02D80B94-C306-891A-1195-EE3093B09AB7}"/>
                </a:ext>
              </a:extLst>
            </p:cNvPr>
            <p:cNvPicPr>
              <a:picLocks noChangeAspect="1"/>
            </p:cNvPicPr>
            <p:nvPr/>
          </p:nvPicPr>
          <p:blipFill>
            <a:blip r:embed="rId12"/>
            <a:stretch>
              <a:fillRect/>
            </a:stretch>
          </p:blipFill>
          <p:spPr>
            <a:xfrm>
              <a:off x="6713780" y="2913614"/>
              <a:ext cx="670381" cy="706514"/>
            </a:xfrm>
            <a:prstGeom prst="rect">
              <a:avLst/>
            </a:prstGeom>
          </p:spPr>
        </p:pic>
        <p:sp>
          <p:nvSpPr>
            <p:cNvPr id="59" name="TextBox 46">
              <a:extLst>
                <a:ext uri="{FF2B5EF4-FFF2-40B4-BE49-F238E27FC236}">
                  <a16:creationId xmlns:a16="http://schemas.microsoft.com/office/drawing/2014/main" id="{0F324AB3-A1B5-1F7A-B961-0BFF5C731F70}"/>
                </a:ext>
              </a:extLst>
            </p:cNvPr>
            <p:cNvSpPr txBox="1"/>
            <p:nvPr/>
          </p:nvSpPr>
          <p:spPr>
            <a:xfrm>
              <a:off x="5238750" y="901094"/>
              <a:ext cx="895056" cy="307777"/>
            </a:xfrm>
            <a:prstGeom prst="rect">
              <a:avLst/>
            </a:prstGeom>
          </p:spPr>
          <p:txBody>
            <a:bodyPr lIns="0" tIns="0" rIns="0" bIns="0" rtlCol="0" anchor="t">
              <a:spAutoFit/>
            </a:bodyPr>
            <a:lstStyle/>
            <a:p>
              <a:pPr algn="ctr">
                <a:lnSpc>
                  <a:spcPts val="2426"/>
                </a:lnSpc>
                <a:spcBef>
                  <a:spcPct val="0"/>
                </a:spcBef>
              </a:pPr>
              <a:endParaRPr lang="en-US" sz="2000" b="1" dirty="0">
                <a:latin typeface="Arial" panose="020B0604020202020204" pitchFamily="34" charset="0"/>
                <a:ea typeface="Inter Bold"/>
                <a:cs typeface="Arial" panose="020B0604020202020204" pitchFamily="34" charset="0"/>
                <a:sym typeface="Inter Bold"/>
              </a:endParaRPr>
            </a:p>
          </p:txBody>
        </p:sp>
      </p:grpSp>
    </p:spTree>
    <p:extLst>
      <p:ext uri="{BB962C8B-B14F-4D97-AF65-F5344CB8AC3E}">
        <p14:creationId xmlns:p14="http://schemas.microsoft.com/office/powerpoint/2010/main" val="10188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188" y="-30049"/>
            <a:ext cx="9144000" cy="6858000"/>
          </a:xfrm>
        </p:spPr>
      </p:pic>
      <p:sp>
        <p:nvSpPr>
          <p:cNvPr id="5" name="Rectangle 4"/>
          <p:cNvSpPr/>
          <p:nvPr/>
        </p:nvSpPr>
        <p:spPr>
          <a:xfrm>
            <a:off x="76200" y="288909"/>
            <a:ext cx="188640" cy="243027"/>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8" name="Straight Connector 7"/>
          <p:cNvCxnSpPr/>
          <p:nvPr/>
        </p:nvCxnSpPr>
        <p:spPr>
          <a:xfrm>
            <a:off x="228600" y="685800"/>
            <a:ext cx="6858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4390" y="228600"/>
            <a:ext cx="6079790" cy="401648"/>
          </a:xfrm>
          <a:prstGeom prst="rect">
            <a:avLst/>
          </a:prstGeom>
          <a:noFill/>
        </p:spPr>
        <p:txBody>
          <a:bodyPr wrap="square" lIns="68580" tIns="34290" rIns="68580" bIns="34290" rtlCol="0" anchor="t">
            <a:spAutoFit/>
          </a:bodyPr>
          <a:lstStyle/>
          <a:p>
            <a:pPr>
              <a:lnSpc>
                <a:spcPct val="90000"/>
              </a:lnSpc>
              <a:spcBef>
                <a:spcPts val="750"/>
              </a:spcBef>
            </a:pPr>
            <a:r>
              <a:rPr lang="en-US" sz="2400" b="1">
                <a:solidFill>
                  <a:srgbClr val="0060AA"/>
                </a:solidFill>
                <a:latin typeface="Rockwell" panose="02060603020205020403" pitchFamily="18" charset="0"/>
                <a:cs typeface="Times New Roman"/>
                <a:sym typeface="Times New Roman"/>
              </a:rPr>
              <a:t>KRMU Registration on Various Portals</a:t>
            </a:r>
            <a:endParaRPr lang="en-US" sz="2400">
              <a:latin typeface="Rockwell" panose="02060603020205020403" pitchFamily="18" charset="0"/>
            </a:endParaRPr>
          </a:p>
        </p:txBody>
      </p:sp>
      <p:pic>
        <p:nvPicPr>
          <p:cNvPr id="7" name="Picture 6" descr="A blue and black sign with white text&#10;&#10;Description automatically generated">
            <a:extLst>
              <a:ext uri="{FF2B5EF4-FFF2-40B4-BE49-F238E27FC236}">
                <a16:creationId xmlns:a16="http://schemas.microsoft.com/office/drawing/2014/main" id="{02FA5381-D355-E1A7-E102-537026937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228600"/>
            <a:ext cx="1936655" cy="357774"/>
          </a:xfrm>
          <a:prstGeom prst="rect">
            <a:avLst/>
          </a:prstGeom>
        </p:spPr>
      </p:pic>
      <p:pic>
        <p:nvPicPr>
          <p:cNvPr id="2" name="Picture 1" descr="A logo for a scholarship portal&#10;&#10;Description automatically generated">
            <a:extLst>
              <a:ext uri="{FF2B5EF4-FFF2-40B4-BE49-F238E27FC236}">
                <a16:creationId xmlns:a16="http://schemas.microsoft.com/office/drawing/2014/main" id="{0F7EA8CD-6AE0-E99A-6C31-3A1F6148E1C5}"/>
              </a:ext>
            </a:extLst>
          </p:cNvPr>
          <p:cNvPicPr>
            <a:picLocks noChangeAspect="1"/>
          </p:cNvPicPr>
          <p:nvPr/>
        </p:nvPicPr>
        <p:blipFill>
          <a:blip r:embed="rId5"/>
          <a:stretch>
            <a:fillRect/>
          </a:stretch>
        </p:blipFill>
        <p:spPr>
          <a:xfrm>
            <a:off x="2360318" y="1766631"/>
            <a:ext cx="1880202" cy="1070590"/>
          </a:xfrm>
          <a:prstGeom prst="rect">
            <a:avLst/>
          </a:prstGeom>
        </p:spPr>
      </p:pic>
      <p:pic>
        <p:nvPicPr>
          <p:cNvPr id="3" name="Picture 2" descr="A logo of a government&#10;&#10;Description automatically generated">
            <a:extLst>
              <a:ext uri="{FF2B5EF4-FFF2-40B4-BE49-F238E27FC236}">
                <a16:creationId xmlns:a16="http://schemas.microsoft.com/office/drawing/2014/main" id="{4AB1ECAA-0AB3-A040-9EA2-DD5BFB1CFE96}"/>
              </a:ext>
            </a:extLst>
          </p:cNvPr>
          <p:cNvPicPr>
            <a:picLocks noChangeAspect="1"/>
          </p:cNvPicPr>
          <p:nvPr/>
        </p:nvPicPr>
        <p:blipFill>
          <a:blip r:embed="rId6"/>
          <a:stretch>
            <a:fillRect/>
          </a:stretch>
        </p:blipFill>
        <p:spPr>
          <a:xfrm>
            <a:off x="362077" y="1766200"/>
            <a:ext cx="1796609" cy="1104205"/>
          </a:xfrm>
          <a:prstGeom prst="rect">
            <a:avLst/>
          </a:prstGeom>
          <a:ln>
            <a:noFill/>
          </a:ln>
          <a:effectLst>
            <a:outerShdw blurRad="292100" dist="139700" dir="2700000" algn="tl" rotWithShape="0">
              <a:srgbClr val="333333">
                <a:alpha val="65000"/>
              </a:srgbClr>
            </a:outerShdw>
          </a:effectLst>
        </p:spPr>
      </p:pic>
      <p:pic>
        <p:nvPicPr>
          <p:cNvPr id="6" name="Picture 5" descr="A logo with text on it&#10;&#10;Description automatically generated">
            <a:extLst>
              <a:ext uri="{FF2B5EF4-FFF2-40B4-BE49-F238E27FC236}">
                <a16:creationId xmlns:a16="http://schemas.microsoft.com/office/drawing/2014/main" id="{032E0564-E317-24F4-B909-E29B7BC2A9A0}"/>
              </a:ext>
            </a:extLst>
          </p:cNvPr>
          <p:cNvPicPr>
            <a:picLocks noChangeAspect="1"/>
          </p:cNvPicPr>
          <p:nvPr/>
        </p:nvPicPr>
        <p:blipFill>
          <a:blip r:embed="rId7"/>
          <a:stretch>
            <a:fillRect/>
          </a:stretch>
        </p:blipFill>
        <p:spPr>
          <a:xfrm>
            <a:off x="6611414" y="3238787"/>
            <a:ext cx="1360593" cy="1600528"/>
          </a:xfrm>
          <a:prstGeom prst="rect">
            <a:avLst/>
          </a:prstGeom>
          <a:ln>
            <a:noFill/>
          </a:ln>
          <a:effectLst>
            <a:outerShdw blurRad="292100" dist="139700" dir="2700000" algn="tl" rotWithShape="0">
              <a:srgbClr val="333333">
                <a:alpha val="65000"/>
              </a:srgbClr>
            </a:outerShdw>
          </a:effectLst>
        </p:spPr>
      </p:pic>
      <p:pic>
        <p:nvPicPr>
          <p:cNvPr id="10" name="Picture 9" descr="A blue rectangle with text&#10;&#10;Description automatically generated">
            <a:extLst>
              <a:ext uri="{FF2B5EF4-FFF2-40B4-BE49-F238E27FC236}">
                <a16:creationId xmlns:a16="http://schemas.microsoft.com/office/drawing/2014/main" id="{51EAFFFB-2536-8E18-C356-5A2385D52291}"/>
              </a:ext>
            </a:extLst>
          </p:cNvPr>
          <p:cNvPicPr>
            <a:picLocks noChangeAspect="1"/>
          </p:cNvPicPr>
          <p:nvPr/>
        </p:nvPicPr>
        <p:blipFill>
          <a:blip r:embed="rId8"/>
          <a:stretch>
            <a:fillRect/>
          </a:stretch>
        </p:blipFill>
        <p:spPr>
          <a:xfrm>
            <a:off x="2502926" y="3398951"/>
            <a:ext cx="2069074" cy="1437082"/>
          </a:xfrm>
          <a:prstGeom prst="rect">
            <a:avLst/>
          </a:prstGeom>
          <a:ln>
            <a:noFill/>
          </a:ln>
          <a:effectLst>
            <a:outerShdw blurRad="292100" dist="139700" dir="2700000" algn="tl" rotWithShape="0">
              <a:srgbClr val="333333">
                <a:alpha val="65000"/>
              </a:srgbClr>
            </a:outerShdw>
          </a:effectLst>
        </p:spPr>
      </p:pic>
      <p:pic>
        <p:nvPicPr>
          <p:cNvPr id="12" name="Picture 11" descr="A logo of a university entrance&#10;&#10;Description automatically generated">
            <a:extLst>
              <a:ext uri="{FF2B5EF4-FFF2-40B4-BE49-F238E27FC236}">
                <a16:creationId xmlns:a16="http://schemas.microsoft.com/office/drawing/2014/main" id="{58434815-71ED-A289-D5A9-0D9B2AEDDF03}"/>
              </a:ext>
            </a:extLst>
          </p:cNvPr>
          <p:cNvPicPr>
            <a:picLocks noChangeAspect="1"/>
          </p:cNvPicPr>
          <p:nvPr/>
        </p:nvPicPr>
        <p:blipFill>
          <a:blip r:embed="rId9"/>
          <a:stretch>
            <a:fillRect/>
          </a:stretch>
        </p:blipFill>
        <p:spPr>
          <a:xfrm>
            <a:off x="383502" y="3398951"/>
            <a:ext cx="1983615" cy="1335961"/>
          </a:xfrm>
          <a:prstGeom prst="rect">
            <a:avLst/>
          </a:prstGeom>
          <a:ln>
            <a:noFill/>
          </a:ln>
          <a:effectLst>
            <a:outerShdw blurRad="292100" dist="139700" dir="2700000" algn="tl" rotWithShape="0">
              <a:srgbClr val="333333">
                <a:alpha val="65000"/>
              </a:srgbClr>
            </a:outerShdw>
          </a:effectLst>
        </p:spPr>
      </p:pic>
      <p:pic>
        <p:nvPicPr>
          <p:cNvPr id="13" name="Picture 12" descr="A logo with a person holding a book&#10;&#10;Description automatically generated">
            <a:extLst>
              <a:ext uri="{FF2B5EF4-FFF2-40B4-BE49-F238E27FC236}">
                <a16:creationId xmlns:a16="http://schemas.microsoft.com/office/drawing/2014/main" id="{CD87D635-A11B-57BD-514A-D2C3CF91A47A}"/>
              </a:ext>
            </a:extLst>
          </p:cNvPr>
          <p:cNvPicPr>
            <a:picLocks noChangeAspect="1"/>
          </p:cNvPicPr>
          <p:nvPr/>
        </p:nvPicPr>
        <p:blipFill>
          <a:blip r:embed="rId10"/>
          <a:stretch>
            <a:fillRect/>
          </a:stretch>
        </p:blipFill>
        <p:spPr>
          <a:xfrm>
            <a:off x="4795250" y="3238713"/>
            <a:ext cx="1443318" cy="1437081"/>
          </a:xfrm>
          <a:prstGeom prst="rect">
            <a:avLst/>
          </a:prstGeom>
          <a:ln>
            <a:noFill/>
          </a:ln>
          <a:effectLst>
            <a:outerShdw blurRad="292100" dist="139700" dir="2700000" algn="tl" rotWithShape="0">
              <a:srgbClr val="333333">
                <a:alpha val="65000"/>
              </a:srgbClr>
            </a:outerShdw>
          </a:effectLst>
        </p:spPr>
      </p:pic>
      <p:pic>
        <p:nvPicPr>
          <p:cNvPr id="14" name="Picture 13" descr="A logo for a company&#10;&#10;Description automatically generated">
            <a:extLst>
              <a:ext uri="{FF2B5EF4-FFF2-40B4-BE49-F238E27FC236}">
                <a16:creationId xmlns:a16="http://schemas.microsoft.com/office/drawing/2014/main" id="{E1A52188-2614-CF65-88D6-63BB271C2D9C}"/>
              </a:ext>
            </a:extLst>
          </p:cNvPr>
          <p:cNvPicPr>
            <a:picLocks noChangeAspect="1"/>
          </p:cNvPicPr>
          <p:nvPr/>
        </p:nvPicPr>
        <p:blipFill>
          <a:blip r:embed="rId11"/>
          <a:stretch>
            <a:fillRect/>
          </a:stretch>
        </p:blipFill>
        <p:spPr>
          <a:xfrm>
            <a:off x="4419108" y="1812742"/>
            <a:ext cx="1819460" cy="1012697"/>
          </a:xfrm>
          <a:prstGeom prst="rect">
            <a:avLst/>
          </a:prstGeom>
          <a:ln>
            <a:noFill/>
          </a:ln>
          <a:effectLst>
            <a:outerShdw blurRad="292100" dist="139700" dir="2700000" algn="tl" rotWithShape="0">
              <a:srgbClr val="333333">
                <a:alpha val="65000"/>
              </a:srgbClr>
            </a:outerShdw>
          </a:effectLst>
        </p:spPr>
      </p:pic>
      <p:pic>
        <p:nvPicPr>
          <p:cNvPr id="15" name="Picture 14" descr="A person standing on a phone&#10;&#10;Description automatically generated">
            <a:extLst>
              <a:ext uri="{FF2B5EF4-FFF2-40B4-BE49-F238E27FC236}">
                <a16:creationId xmlns:a16="http://schemas.microsoft.com/office/drawing/2014/main" id="{067960B7-FA27-EC17-B113-C6BC554196C9}"/>
              </a:ext>
            </a:extLst>
          </p:cNvPr>
          <p:cNvPicPr>
            <a:picLocks noChangeAspect="1"/>
          </p:cNvPicPr>
          <p:nvPr/>
        </p:nvPicPr>
        <p:blipFill>
          <a:blip r:embed="rId12"/>
          <a:stretch>
            <a:fillRect/>
          </a:stretch>
        </p:blipFill>
        <p:spPr>
          <a:xfrm>
            <a:off x="6440013" y="1775773"/>
            <a:ext cx="1678975" cy="1050884"/>
          </a:xfrm>
          <a:prstGeom prst="rect">
            <a:avLst/>
          </a:prstGeom>
          <a:ln>
            <a:noFill/>
          </a:ln>
          <a:effectLst>
            <a:outerShdw blurRad="292100" dist="139700" dir="2700000" algn="tl" rotWithShape="0">
              <a:srgbClr val="333333">
                <a:alpha val="65000"/>
              </a:srgbClr>
            </a:outerShdw>
          </a:effectLst>
        </p:spPr>
      </p:pic>
      <p:pic>
        <p:nvPicPr>
          <p:cNvPr id="11" name="Picture 10" descr="A logo with text on it&#10;&#10;Description automatically generated">
            <a:extLst>
              <a:ext uri="{FF2B5EF4-FFF2-40B4-BE49-F238E27FC236}">
                <a16:creationId xmlns:a16="http://schemas.microsoft.com/office/drawing/2014/main" id="{4CCA72A4-870C-4D5F-97CA-9B94C6D3581B}"/>
              </a:ext>
            </a:extLst>
          </p:cNvPr>
          <p:cNvPicPr>
            <a:picLocks noChangeAspect="1"/>
          </p:cNvPicPr>
          <p:nvPr/>
        </p:nvPicPr>
        <p:blipFill>
          <a:blip r:embed="rId13"/>
          <a:stretch>
            <a:fillRect/>
          </a:stretch>
        </p:blipFill>
        <p:spPr>
          <a:xfrm>
            <a:off x="491212" y="5198505"/>
            <a:ext cx="1768193" cy="973695"/>
          </a:xfrm>
          <a:prstGeom prst="rect">
            <a:avLst/>
          </a:prstGeom>
        </p:spPr>
      </p:pic>
      <p:pic>
        <p:nvPicPr>
          <p:cNvPr id="16" name="Picture 15" descr="A logo with a sun and text&#10;&#10;Description automatically generated">
            <a:extLst>
              <a:ext uri="{FF2B5EF4-FFF2-40B4-BE49-F238E27FC236}">
                <a16:creationId xmlns:a16="http://schemas.microsoft.com/office/drawing/2014/main" id="{59D5FA8A-BD94-41C8-14AC-1DE2535F9576}"/>
              </a:ext>
            </a:extLst>
          </p:cNvPr>
          <p:cNvPicPr>
            <a:picLocks noChangeAspect="1"/>
          </p:cNvPicPr>
          <p:nvPr/>
        </p:nvPicPr>
        <p:blipFill>
          <a:blip r:embed="rId14"/>
          <a:stretch>
            <a:fillRect/>
          </a:stretch>
        </p:blipFill>
        <p:spPr>
          <a:xfrm>
            <a:off x="2816875" y="5122016"/>
            <a:ext cx="1444981" cy="1126672"/>
          </a:xfrm>
          <a:prstGeom prst="rect">
            <a:avLst/>
          </a:prstGeom>
        </p:spPr>
      </p:pic>
    </p:spTree>
    <p:extLst>
      <p:ext uri="{BB962C8B-B14F-4D97-AF65-F5344CB8AC3E}">
        <p14:creationId xmlns:p14="http://schemas.microsoft.com/office/powerpoint/2010/main" val="220778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3767-97E1-314A-D327-D8FD0D042928}"/>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0B13AB3C-CF36-75F9-FA09-56E58209A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EAFD01B-C5DE-E4F6-7BF8-8ED815B0F70F}"/>
              </a:ext>
            </a:extLst>
          </p:cNvPr>
          <p:cNvSpPr>
            <a:spLocks noGrp="1"/>
          </p:cNvSpPr>
          <p:nvPr>
            <p:ph type="title"/>
          </p:nvPr>
        </p:nvSpPr>
        <p:spPr>
          <a:xfrm>
            <a:off x="292380" y="707456"/>
            <a:ext cx="7886700" cy="744863"/>
          </a:xfrm>
        </p:spPr>
        <p:txBody>
          <a:bodyPr/>
          <a:lstStyle/>
          <a:p>
            <a:pPr algn="l"/>
            <a:r>
              <a:rPr lang="en-US" sz="1800" b="1" dirty="0">
                <a:solidFill>
                  <a:srgbClr val="0060AA"/>
                </a:solidFill>
                <a:latin typeface="Rockwell"/>
                <a:ea typeface="Calibri Light"/>
                <a:cs typeface="Calibri Light"/>
              </a:rPr>
              <a:t>KRMU Registration on National Scholarship Portals (NSP)</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EDE3A269-A829-7784-1357-74D72D5C07D8}"/>
              </a:ext>
            </a:extLst>
          </p:cNvPr>
          <p:cNvSpPr>
            <a:spLocks noGrp="1"/>
          </p:cNvSpPr>
          <p:nvPr>
            <p:ph type="sldNum" sz="quarter" idx="12"/>
          </p:nvPr>
        </p:nvSpPr>
        <p:spPr/>
        <p:txBody>
          <a:bodyPr/>
          <a:lstStyle/>
          <a:p>
            <a:fld id="{152521FA-4561-4CA7-86D6-900B6E1A87BA}" type="slidenum">
              <a:rPr lang="en-IN" smtClean="0"/>
              <a:t>18</a:t>
            </a:fld>
            <a:endParaRPr lang="en-IN"/>
          </a:p>
        </p:txBody>
      </p:sp>
      <p:sp>
        <p:nvSpPr>
          <p:cNvPr id="7" name="TextBox 6">
            <a:extLst>
              <a:ext uri="{FF2B5EF4-FFF2-40B4-BE49-F238E27FC236}">
                <a16:creationId xmlns:a16="http://schemas.microsoft.com/office/drawing/2014/main" id="{80AAFC8A-2DF6-DE41-D1A9-9642369B366A}"/>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2438CF7A-5CA1-38D7-F721-5AAAF30FC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5D3E1F93-F012-703A-76D3-D9EE530321EF}"/>
              </a:ext>
            </a:extLst>
          </p:cNvPr>
          <p:cNvSpPr>
            <a:spLocks noGrp="1"/>
          </p:cNvSpPr>
          <p:nvPr>
            <p:ph type="dt" sz="half" idx="10"/>
          </p:nvPr>
        </p:nvSpPr>
        <p:spPr/>
        <p:txBody>
          <a:bodyPr/>
          <a:lstStyle/>
          <a:p>
            <a:fld id="{223FE75E-0701-4484-9B7A-7BB86D71585C}" type="datetime1">
              <a:rPr lang="en-US" smtClean="0"/>
              <a:t>6/16/2025</a:t>
            </a:fld>
            <a:endParaRPr lang="en-US"/>
          </a:p>
        </p:txBody>
      </p:sp>
      <p:pic>
        <p:nvPicPr>
          <p:cNvPr id="27" name="Picture 26" descr="A screenshot of a computer&#10;&#10;AI-generated content may be incorrect.">
            <a:extLst>
              <a:ext uri="{FF2B5EF4-FFF2-40B4-BE49-F238E27FC236}">
                <a16:creationId xmlns:a16="http://schemas.microsoft.com/office/drawing/2014/main" id="{1D590ED5-8F1B-0964-AFB9-A12430D6B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84071"/>
            <a:ext cx="8699220" cy="5372280"/>
          </a:xfrm>
          <a:prstGeom prst="rect">
            <a:avLst/>
          </a:prstGeom>
        </p:spPr>
      </p:pic>
    </p:spTree>
    <p:extLst>
      <p:ext uri="{BB962C8B-B14F-4D97-AF65-F5344CB8AC3E}">
        <p14:creationId xmlns:p14="http://schemas.microsoft.com/office/powerpoint/2010/main" val="11767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9260-0466-BDE5-00B4-40C04E3CE786}"/>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35E0F8CE-76BA-9E14-9AFC-B234812B5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822D1BE-C3EA-0810-00FE-DD7E3129BB41}"/>
              </a:ext>
            </a:extLst>
          </p:cNvPr>
          <p:cNvSpPr>
            <a:spLocks noGrp="1"/>
          </p:cNvSpPr>
          <p:nvPr>
            <p:ph type="title"/>
          </p:nvPr>
        </p:nvSpPr>
        <p:spPr>
          <a:xfrm>
            <a:off x="292380" y="707456"/>
            <a:ext cx="7886700" cy="744863"/>
          </a:xfrm>
        </p:spPr>
        <p:txBody>
          <a:bodyPr/>
          <a:lstStyle/>
          <a:p>
            <a:pPr algn="l"/>
            <a:r>
              <a:rPr lang="en-US" sz="1800" b="1" dirty="0">
                <a:solidFill>
                  <a:srgbClr val="0060AA"/>
                </a:solidFill>
                <a:latin typeface="Rockwell"/>
                <a:ea typeface="Calibri Light"/>
                <a:cs typeface="Calibri Light"/>
              </a:rPr>
              <a:t>KRMU Registration on All India Survey of Higher Education (AISHE)</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FEFA12A4-90DD-98BF-F530-D3F99EBBCCE5}"/>
              </a:ext>
            </a:extLst>
          </p:cNvPr>
          <p:cNvSpPr>
            <a:spLocks noGrp="1"/>
          </p:cNvSpPr>
          <p:nvPr>
            <p:ph type="sldNum" sz="quarter" idx="12"/>
          </p:nvPr>
        </p:nvSpPr>
        <p:spPr/>
        <p:txBody>
          <a:bodyPr/>
          <a:lstStyle/>
          <a:p>
            <a:fld id="{152521FA-4561-4CA7-86D6-900B6E1A87BA}" type="slidenum">
              <a:rPr lang="en-IN" smtClean="0"/>
              <a:t>19</a:t>
            </a:fld>
            <a:endParaRPr lang="en-IN"/>
          </a:p>
        </p:txBody>
      </p:sp>
      <p:sp>
        <p:nvSpPr>
          <p:cNvPr id="7" name="TextBox 6">
            <a:extLst>
              <a:ext uri="{FF2B5EF4-FFF2-40B4-BE49-F238E27FC236}">
                <a16:creationId xmlns:a16="http://schemas.microsoft.com/office/drawing/2014/main" id="{48FDA680-5382-AD33-400E-2B6E1062A844}"/>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F69DD751-B26B-9049-1FBF-10213E332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E0F64697-5663-C330-D325-CC31F95A02CD}"/>
              </a:ext>
            </a:extLst>
          </p:cNvPr>
          <p:cNvSpPr>
            <a:spLocks noGrp="1"/>
          </p:cNvSpPr>
          <p:nvPr>
            <p:ph type="dt" sz="half" idx="10"/>
          </p:nvPr>
        </p:nvSpPr>
        <p:spPr/>
        <p:txBody>
          <a:bodyPr/>
          <a:lstStyle/>
          <a:p>
            <a:fld id="{FCB6BD49-B258-43EC-AA5D-7EA185F366A0}" type="datetime1">
              <a:rPr lang="en-US" smtClean="0"/>
              <a:t>6/16/2025</a:t>
            </a:fld>
            <a:endParaRPr lang="en-US"/>
          </a:p>
        </p:txBody>
      </p:sp>
      <p:pic>
        <p:nvPicPr>
          <p:cNvPr id="5" name="Picture 4" descr="A screenshot of a computer&#10;&#10;AI-generated content may be incorrect.">
            <a:extLst>
              <a:ext uri="{FF2B5EF4-FFF2-40B4-BE49-F238E27FC236}">
                <a16:creationId xmlns:a16="http://schemas.microsoft.com/office/drawing/2014/main" id="{37AF6349-B58D-7A8B-11DB-79CED773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84070"/>
            <a:ext cx="8623020" cy="5380614"/>
          </a:xfrm>
          <a:prstGeom prst="rect">
            <a:avLst/>
          </a:prstGeom>
        </p:spPr>
      </p:pic>
    </p:spTree>
    <p:extLst>
      <p:ext uri="{BB962C8B-B14F-4D97-AF65-F5344CB8AC3E}">
        <p14:creationId xmlns:p14="http://schemas.microsoft.com/office/powerpoint/2010/main" val="148218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cision 2">
            <a:extLst>
              <a:ext uri="{FF2B5EF4-FFF2-40B4-BE49-F238E27FC236}">
                <a16:creationId xmlns:a16="http://schemas.microsoft.com/office/drawing/2014/main" id="{3A01A0FB-6119-8460-7E22-510573014CBF}"/>
              </a:ext>
            </a:extLst>
          </p:cNvPr>
          <p:cNvSpPr/>
          <p:nvPr/>
        </p:nvSpPr>
        <p:spPr>
          <a:xfrm>
            <a:off x="8458200" y="6318823"/>
            <a:ext cx="228600" cy="386777"/>
          </a:xfrm>
          <a:prstGeom prst="flowChartDecision">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cxnSp>
        <p:nvCxnSpPr>
          <p:cNvPr id="11" name="Straight Connector 10"/>
          <p:cNvCxnSpPr/>
          <p:nvPr/>
        </p:nvCxnSpPr>
        <p:spPr>
          <a:xfrm>
            <a:off x="2207045" y="1447800"/>
            <a:ext cx="472991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538" y="539177"/>
            <a:ext cx="4987668" cy="706684"/>
          </a:xfrm>
          <a:prstGeom prst="rect">
            <a:avLst/>
          </a:prstGeom>
        </p:spPr>
      </p:pic>
      <p:pic>
        <p:nvPicPr>
          <p:cNvPr id="2" name="Picture 1" descr="National Assessment and Accreditation ...">
            <a:extLst>
              <a:ext uri="{FF2B5EF4-FFF2-40B4-BE49-F238E27FC236}">
                <a16:creationId xmlns:a16="http://schemas.microsoft.com/office/drawing/2014/main" id="{2B2E4E9F-5D04-C2C9-9F5B-5BA198A8BFB3}"/>
              </a:ext>
            </a:extLst>
          </p:cNvPr>
          <p:cNvPicPr>
            <a:picLocks noChangeAspect="1"/>
          </p:cNvPicPr>
          <p:nvPr/>
        </p:nvPicPr>
        <p:blipFill>
          <a:blip r:embed="rId5"/>
          <a:stretch>
            <a:fillRect/>
          </a:stretch>
        </p:blipFill>
        <p:spPr>
          <a:xfrm>
            <a:off x="3972941" y="2455745"/>
            <a:ext cx="900737" cy="887088"/>
          </a:xfrm>
          <a:prstGeom prst="rect">
            <a:avLst/>
          </a:prstGeom>
        </p:spPr>
      </p:pic>
      <p:sp>
        <p:nvSpPr>
          <p:cNvPr id="6" name="Subtitle 2">
            <a:extLst>
              <a:ext uri="{FF2B5EF4-FFF2-40B4-BE49-F238E27FC236}">
                <a16:creationId xmlns:a16="http://schemas.microsoft.com/office/drawing/2014/main" id="{A8598117-F7FF-304C-BCE4-5A0D808F8878}"/>
              </a:ext>
            </a:extLst>
          </p:cNvPr>
          <p:cNvSpPr txBox="1">
            <a:spLocks/>
          </p:cNvSpPr>
          <p:nvPr/>
        </p:nvSpPr>
        <p:spPr>
          <a:xfrm>
            <a:off x="1373362" y="1447799"/>
            <a:ext cx="6112565" cy="350520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N" sz="2100" b="1" dirty="0">
              <a:latin typeface="Times New Roman" panose="02020603050405020304" pitchFamily="18" charset="0"/>
              <a:cs typeface="Times New Roman" panose="02020603050405020304" pitchFamily="18" charset="0"/>
            </a:endParaRPr>
          </a:p>
          <a:p>
            <a:pPr marL="0" indent="0" algn="ctr">
              <a:buNone/>
            </a:pPr>
            <a:r>
              <a:rPr lang="en-IN" sz="2100" b="1" dirty="0">
                <a:latin typeface="Times New Roman" panose="02020603050405020304" pitchFamily="18" charset="0"/>
                <a:cs typeface="Times New Roman" panose="02020603050405020304" pitchFamily="18" charset="0"/>
              </a:rPr>
              <a:t>Welcomes</a:t>
            </a:r>
          </a:p>
          <a:p>
            <a:pPr marL="0" indent="0" algn="ctr">
              <a:buNone/>
            </a:pPr>
            <a:endParaRPr lang="en-IN" sz="2100" b="1" dirty="0">
              <a:latin typeface="Times New Roman" panose="02020603050405020304" pitchFamily="18" charset="0"/>
              <a:cs typeface="Times New Roman" panose="02020603050405020304" pitchFamily="18" charset="0"/>
            </a:endParaRPr>
          </a:p>
          <a:p>
            <a:pPr algn="ctr"/>
            <a:endParaRPr lang="en-IN" sz="675" b="1" dirty="0">
              <a:solidFill>
                <a:srgbClr val="C00000"/>
              </a:solidFill>
              <a:latin typeface="Times New Roman" panose="02020603050405020304" pitchFamily="18" charset="0"/>
              <a:cs typeface="Times New Roman" panose="02020603050405020304" pitchFamily="18" charset="0"/>
            </a:endParaRPr>
          </a:p>
          <a:p>
            <a:pPr algn="ctr"/>
            <a:endParaRPr lang="en-IN" sz="45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IN" sz="27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IN" sz="2700"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IN" sz="2700" b="1" dirty="0">
                <a:solidFill>
                  <a:srgbClr val="C00000"/>
                </a:solidFill>
                <a:latin typeface="Times New Roman" panose="02020603050405020304" pitchFamily="18" charset="0"/>
                <a:cs typeface="Times New Roman" panose="02020603050405020304" pitchFamily="18" charset="0"/>
              </a:rPr>
              <a:t>NAAC Peer Team Visit Members</a:t>
            </a:r>
          </a:p>
          <a:p>
            <a:pPr marL="0" indent="0" algn="ctr">
              <a:lnSpc>
                <a:spcPct val="100000"/>
              </a:lnSpc>
              <a:buNone/>
            </a:pPr>
            <a:r>
              <a:rPr lang="en-IN" sz="2700" b="1" dirty="0">
                <a:solidFill>
                  <a:srgbClr val="C00000"/>
                </a:solidFill>
                <a:latin typeface="Times New Roman" panose="02020603050405020304" pitchFamily="18" charset="0"/>
                <a:cs typeface="Times New Roman" panose="02020603050405020304" pitchFamily="18" charset="0"/>
              </a:rPr>
              <a:t>to</a:t>
            </a:r>
          </a:p>
          <a:p>
            <a:pPr marL="0" indent="0" algn="ctr">
              <a:lnSpc>
                <a:spcPct val="100000"/>
              </a:lnSpc>
              <a:buNone/>
            </a:pPr>
            <a:r>
              <a:rPr lang="en-IN" sz="2700" b="1" dirty="0">
                <a:solidFill>
                  <a:srgbClr val="C00000"/>
                </a:solidFill>
                <a:latin typeface="Times New Roman" panose="02020603050405020304" pitchFamily="18" charset="0"/>
                <a:cs typeface="Times New Roman" panose="02020603050405020304" pitchFamily="18" charset="0"/>
              </a:rPr>
              <a:t>Office of the Registrar</a:t>
            </a:r>
            <a:endParaRPr lang="en-IN" sz="27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5E2DC8B-4BE0-D0A6-A8DA-A6DB372DD32B}"/>
              </a:ext>
            </a:extLst>
          </p:cNvPr>
          <p:cNvSpPr txBox="1"/>
          <p:nvPr/>
        </p:nvSpPr>
        <p:spPr>
          <a:xfrm>
            <a:off x="2971800" y="4774105"/>
            <a:ext cx="3059482"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lvl="0" algn="ctr">
              <a:lnSpc>
                <a:spcPct val="150000"/>
              </a:lnSpc>
              <a:buSzPct val="25000"/>
            </a:pPr>
            <a:r>
              <a:rPr lang="en-IN" sz="1800" b="1" u="sng" dirty="0">
                <a:solidFill>
                  <a:srgbClr val="FF0000"/>
                </a:solidFill>
                <a:latin typeface="Garamond" pitchFamily="18" charset="0"/>
                <a:cs typeface="Times New Roman" panose="02020603050405020304" pitchFamily="18" charset="0"/>
                <a:sym typeface="Arial"/>
              </a:rPr>
              <a:t>Presented by:</a:t>
            </a:r>
          </a:p>
          <a:p>
            <a:pPr lvl="0" algn="ctr">
              <a:buSzPct val="25000"/>
            </a:pPr>
            <a:r>
              <a:rPr lang="en-IN" sz="1800" b="1" dirty="0" err="1">
                <a:solidFill>
                  <a:srgbClr val="0060AA"/>
                </a:solidFill>
                <a:latin typeface="Garamond" pitchFamily="18" charset="0"/>
                <a:cs typeface="Times New Roman" panose="02020603050405020304" pitchFamily="18" charset="0"/>
                <a:sym typeface="Arial"/>
              </a:rPr>
              <a:t>Dr.</a:t>
            </a:r>
            <a:r>
              <a:rPr lang="en-IN" sz="1800" b="1" dirty="0">
                <a:solidFill>
                  <a:srgbClr val="0060AA"/>
                </a:solidFill>
                <a:latin typeface="Garamond" pitchFamily="18" charset="0"/>
                <a:cs typeface="Times New Roman" panose="02020603050405020304" pitchFamily="18" charset="0"/>
                <a:sym typeface="Arial"/>
              </a:rPr>
              <a:t> Rahul Sharma</a:t>
            </a:r>
          </a:p>
          <a:p>
            <a:pPr lvl="0" algn="ctr">
              <a:buSzPct val="25000"/>
            </a:pPr>
            <a:r>
              <a:rPr lang="en-IN" sz="1800" b="1" dirty="0">
                <a:solidFill>
                  <a:srgbClr val="0060AA"/>
                </a:solidFill>
                <a:latin typeface="Garamond" pitchFamily="18" charset="0"/>
                <a:cs typeface="Times New Roman" panose="02020603050405020304" pitchFamily="18" charset="0"/>
                <a:sym typeface="Arial"/>
              </a:rPr>
              <a:t>Registrar</a:t>
            </a:r>
          </a:p>
          <a:p>
            <a:pPr lvl="0" algn="ctr">
              <a:buSzPct val="25000"/>
            </a:pPr>
            <a:r>
              <a:rPr lang="en-IN" sz="1800" b="1" dirty="0">
                <a:solidFill>
                  <a:srgbClr val="0060AA"/>
                </a:solidFill>
                <a:latin typeface="Garamond" pitchFamily="18" charset="0"/>
                <a:cs typeface="Times New Roman" panose="02020603050405020304" pitchFamily="18" charset="0"/>
                <a:sym typeface="Arial"/>
              </a:rPr>
              <a:t>K.R. Mangalam University</a:t>
            </a:r>
          </a:p>
        </p:txBody>
      </p:sp>
      <p:sp>
        <p:nvSpPr>
          <p:cNvPr id="5" name="Date Placeholder 4">
            <a:extLst>
              <a:ext uri="{FF2B5EF4-FFF2-40B4-BE49-F238E27FC236}">
                <a16:creationId xmlns:a16="http://schemas.microsoft.com/office/drawing/2014/main" id="{138CEC62-2B3A-68EE-8748-80C55E9082BB}"/>
              </a:ext>
            </a:extLst>
          </p:cNvPr>
          <p:cNvSpPr>
            <a:spLocks noGrp="1"/>
          </p:cNvSpPr>
          <p:nvPr>
            <p:ph type="dt" sz="half" idx="10"/>
          </p:nvPr>
        </p:nvSpPr>
        <p:spPr/>
        <p:txBody>
          <a:bodyPr/>
          <a:lstStyle/>
          <a:p>
            <a:fld id="{A3092834-B38B-47DB-AFB8-E6EC329A4DAE}" type="datetime1">
              <a:rPr lang="en-US" smtClean="0"/>
              <a:t>6/16/2025</a:t>
            </a:fld>
            <a:endParaRPr lang="en-US"/>
          </a:p>
        </p:txBody>
      </p:sp>
      <p:sp>
        <p:nvSpPr>
          <p:cNvPr id="7" name="Slide Number Placeholder 6">
            <a:extLst>
              <a:ext uri="{FF2B5EF4-FFF2-40B4-BE49-F238E27FC236}">
                <a16:creationId xmlns:a16="http://schemas.microsoft.com/office/drawing/2014/main" id="{175473A8-0FD7-6D13-303D-EE5D550DED9F}"/>
              </a:ext>
            </a:extLst>
          </p:cNvPr>
          <p:cNvSpPr>
            <a:spLocks noGrp="1"/>
          </p:cNvSpPr>
          <p:nvPr>
            <p:ph type="sldNum" sz="quarter" idx="12"/>
          </p:nvPr>
        </p:nvSpPr>
        <p:spPr/>
        <p:txBody>
          <a:bodyPr/>
          <a:lstStyle/>
          <a:p>
            <a:fld id="{4A2FFD2B-9D2D-43A7-BDC6-314BE8432FDC}" type="slidenum">
              <a:rPr lang="en-US" smtClean="0"/>
              <a:pPr/>
              <a:t>2</a:t>
            </a:fld>
            <a:endParaRPr lang="en-US"/>
          </a:p>
        </p:txBody>
      </p:sp>
    </p:spTree>
    <p:extLst>
      <p:ext uri="{BB962C8B-B14F-4D97-AF65-F5344CB8AC3E}">
        <p14:creationId xmlns:p14="http://schemas.microsoft.com/office/powerpoint/2010/main" val="83327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B7DF-74E1-AB69-4CDD-FBBB0C2AC645}"/>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8DA25EE5-DF47-1956-4FA8-10EB55E03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621"/>
            <a:ext cx="9144000" cy="6858000"/>
          </a:xfrm>
          <a:prstGeom prst="rect">
            <a:avLst/>
          </a:prstGeom>
        </p:spPr>
      </p:pic>
      <p:sp>
        <p:nvSpPr>
          <p:cNvPr id="2" name="Title 1">
            <a:extLst>
              <a:ext uri="{FF2B5EF4-FFF2-40B4-BE49-F238E27FC236}">
                <a16:creationId xmlns:a16="http://schemas.microsoft.com/office/drawing/2014/main" id="{691F3E5C-1B9C-8E22-FEB9-D63CC7FE5221}"/>
              </a:ext>
            </a:extLst>
          </p:cNvPr>
          <p:cNvSpPr>
            <a:spLocks noGrp="1"/>
          </p:cNvSpPr>
          <p:nvPr>
            <p:ph type="title"/>
          </p:nvPr>
        </p:nvSpPr>
        <p:spPr>
          <a:xfrm>
            <a:off x="292380" y="835839"/>
            <a:ext cx="8394420" cy="747395"/>
          </a:xfrm>
        </p:spPr>
        <p:txBody>
          <a:bodyPr/>
          <a:lstStyle/>
          <a:p>
            <a:pPr algn="l"/>
            <a:r>
              <a:rPr lang="en-US" sz="1800" b="1" dirty="0">
                <a:solidFill>
                  <a:srgbClr val="0060AA"/>
                </a:solidFill>
                <a:latin typeface="Rockwell"/>
                <a:ea typeface="Calibri Light"/>
                <a:cs typeface="Calibri Light"/>
              </a:rPr>
              <a:t>KRMU Registration on National Institutional Ranking Framework (NIRF)</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A6F1AB7A-DC2F-E370-422A-E87988A4951A}"/>
              </a:ext>
            </a:extLst>
          </p:cNvPr>
          <p:cNvSpPr>
            <a:spLocks noGrp="1"/>
          </p:cNvSpPr>
          <p:nvPr>
            <p:ph type="sldNum" sz="quarter" idx="12"/>
          </p:nvPr>
        </p:nvSpPr>
        <p:spPr/>
        <p:txBody>
          <a:bodyPr/>
          <a:lstStyle/>
          <a:p>
            <a:fld id="{152521FA-4561-4CA7-86D6-900B6E1A87BA}" type="slidenum">
              <a:rPr lang="en-IN" smtClean="0"/>
              <a:t>20</a:t>
            </a:fld>
            <a:endParaRPr lang="en-IN"/>
          </a:p>
        </p:txBody>
      </p:sp>
      <p:sp>
        <p:nvSpPr>
          <p:cNvPr id="7" name="TextBox 6">
            <a:extLst>
              <a:ext uri="{FF2B5EF4-FFF2-40B4-BE49-F238E27FC236}">
                <a16:creationId xmlns:a16="http://schemas.microsoft.com/office/drawing/2014/main" id="{DD236F97-5738-A1F4-FD11-C6F847C3DBAC}"/>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C114B108-2F48-1C32-57B0-E9ED8A7C3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6EB1A850-71C1-6742-2A1E-C09F7BB5E560}"/>
              </a:ext>
            </a:extLst>
          </p:cNvPr>
          <p:cNvSpPr>
            <a:spLocks noGrp="1"/>
          </p:cNvSpPr>
          <p:nvPr>
            <p:ph type="dt" sz="half" idx="10"/>
          </p:nvPr>
        </p:nvSpPr>
        <p:spPr/>
        <p:txBody>
          <a:bodyPr/>
          <a:lstStyle/>
          <a:p>
            <a:fld id="{B92214B0-6886-4B91-AD21-AE9289B3674A}" type="datetime1">
              <a:rPr lang="en-US" smtClean="0"/>
              <a:t>6/16/2025</a:t>
            </a:fld>
            <a:endParaRPr lang="en-US"/>
          </a:p>
        </p:txBody>
      </p:sp>
      <p:pic>
        <p:nvPicPr>
          <p:cNvPr id="5" name="Picture 4" descr="A screenshot of a computer&#10;&#10;AI-generated content may be incorrect.">
            <a:extLst>
              <a:ext uri="{FF2B5EF4-FFF2-40B4-BE49-F238E27FC236}">
                <a16:creationId xmlns:a16="http://schemas.microsoft.com/office/drawing/2014/main" id="{D7949A47-EA31-4217-0695-B86255118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589" y="1303655"/>
            <a:ext cx="3974821" cy="3359329"/>
          </a:xfrm>
          <a:prstGeom prst="rect">
            <a:avLst/>
          </a:prstGeom>
        </p:spPr>
      </p:pic>
      <p:pic>
        <p:nvPicPr>
          <p:cNvPr id="6" name="Picture 5">
            <a:extLst>
              <a:ext uri="{FF2B5EF4-FFF2-40B4-BE49-F238E27FC236}">
                <a16:creationId xmlns:a16="http://schemas.microsoft.com/office/drawing/2014/main" id="{6BC66054-CFFE-DA26-5BC1-7C3F0D0D5CBB}"/>
              </a:ext>
            </a:extLst>
          </p:cNvPr>
          <p:cNvPicPr>
            <a:picLocks noChangeAspect="1"/>
          </p:cNvPicPr>
          <p:nvPr/>
        </p:nvPicPr>
        <p:blipFill>
          <a:blip r:embed="rId5"/>
          <a:stretch>
            <a:fillRect/>
          </a:stretch>
        </p:blipFill>
        <p:spPr>
          <a:xfrm>
            <a:off x="4913376" y="1303655"/>
            <a:ext cx="3938244" cy="3494931"/>
          </a:xfrm>
          <a:prstGeom prst="rect">
            <a:avLst/>
          </a:prstGeom>
        </p:spPr>
      </p:pic>
      <p:sp>
        <p:nvSpPr>
          <p:cNvPr id="8" name="AutoShape 2" descr="Image preview">
            <a:extLst>
              <a:ext uri="{FF2B5EF4-FFF2-40B4-BE49-F238E27FC236}">
                <a16:creationId xmlns:a16="http://schemas.microsoft.com/office/drawing/2014/main" id="{FC4D6528-5387-2D19-1972-DC7264AED1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244650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E98C-6719-3D47-39F3-A468ADB8C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92706-069B-800B-0A41-75EC8588CA5E}"/>
              </a:ext>
            </a:extLst>
          </p:cNvPr>
          <p:cNvSpPr>
            <a:spLocks noGrp="1"/>
          </p:cNvSpPr>
          <p:nvPr>
            <p:ph type="title"/>
          </p:nvPr>
        </p:nvSpPr>
        <p:spPr>
          <a:xfrm>
            <a:off x="257556" y="825543"/>
            <a:ext cx="8768712" cy="959003"/>
          </a:xfrm>
        </p:spPr>
        <p:txBody>
          <a:bodyPr/>
          <a:lstStyle/>
          <a:p>
            <a:pPr algn="l"/>
            <a:r>
              <a:rPr lang="en-US" sz="1800" b="1" dirty="0">
                <a:solidFill>
                  <a:srgbClr val="0060AA"/>
                </a:solidFill>
                <a:latin typeface="Rockwell"/>
                <a:ea typeface="Calibri Light"/>
                <a:cs typeface="Calibri Light"/>
              </a:rPr>
              <a:t>KRMU Registration on Chief Minister Window, Haryana Govt. (CM Window)</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FF94BA3F-9409-E213-3B2C-74D150473D34}"/>
              </a:ext>
            </a:extLst>
          </p:cNvPr>
          <p:cNvSpPr>
            <a:spLocks noGrp="1"/>
          </p:cNvSpPr>
          <p:nvPr>
            <p:ph type="sldNum" sz="quarter" idx="12"/>
          </p:nvPr>
        </p:nvSpPr>
        <p:spPr/>
        <p:txBody>
          <a:bodyPr/>
          <a:lstStyle/>
          <a:p>
            <a:fld id="{152521FA-4561-4CA7-86D6-900B6E1A87BA}" type="slidenum">
              <a:rPr lang="en-IN" smtClean="0"/>
              <a:t>21</a:t>
            </a:fld>
            <a:endParaRPr lang="en-IN"/>
          </a:p>
        </p:txBody>
      </p:sp>
      <p:sp>
        <p:nvSpPr>
          <p:cNvPr id="7" name="TextBox 6">
            <a:extLst>
              <a:ext uri="{FF2B5EF4-FFF2-40B4-BE49-F238E27FC236}">
                <a16:creationId xmlns:a16="http://schemas.microsoft.com/office/drawing/2014/main" id="{31BD730E-6928-95B3-1CE7-B1916938542E}"/>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A6460049-2930-F13A-D2E6-F1FD60544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00988E0F-F233-57BF-1201-7BB4C59E24BD}"/>
              </a:ext>
            </a:extLst>
          </p:cNvPr>
          <p:cNvSpPr>
            <a:spLocks noGrp="1"/>
          </p:cNvSpPr>
          <p:nvPr>
            <p:ph type="dt" sz="half" idx="10"/>
          </p:nvPr>
        </p:nvSpPr>
        <p:spPr/>
        <p:txBody>
          <a:bodyPr/>
          <a:lstStyle/>
          <a:p>
            <a:fld id="{661F6541-33B9-446D-84CA-BA7D9D19DA5B}" type="datetime1">
              <a:rPr lang="en-US" smtClean="0"/>
              <a:t>6/16/2025</a:t>
            </a:fld>
            <a:endParaRPr lang="en-US"/>
          </a:p>
        </p:txBody>
      </p:sp>
      <p:sp>
        <p:nvSpPr>
          <p:cNvPr id="8" name="AutoShape 2" descr="Image preview">
            <a:extLst>
              <a:ext uri="{FF2B5EF4-FFF2-40B4-BE49-F238E27FC236}">
                <a16:creationId xmlns:a16="http://schemas.microsoft.com/office/drawing/2014/main" id="{CD492917-E3CD-EF26-2FDD-E181C5FA60C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descr="A screenshot of a computer&#10;&#10;AI-generated content may be incorrect.">
            <a:extLst>
              <a:ext uri="{FF2B5EF4-FFF2-40B4-BE49-F238E27FC236}">
                <a16:creationId xmlns:a16="http://schemas.microsoft.com/office/drawing/2014/main" id="{AC90A8D5-E05D-32F1-61AB-11B995FED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676400"/>
            <a:ext cx="8610600" cy="4202304"/>
          </a:xfrm>
          <a:prstGeom prst="rect">
            <a:avLst/>
          </a:prstGeom>
        </p:spPr>
      </p:pic>
    </p:spTree>
    <p:extLst>
      <p:ext uri="{BB962C8B-B14F-4D97-AF65-F5344CB8AC3E}">
        <p14:creationId xmlns:p14="http://schemas.microsoft.com/office/powerpoint/2010/main" val="1732921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64A43-AC5D-5AD2-F78E-9BB9BA38708D}"/>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623DE379-FBD7-7616-54EB-8C0ACFC19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C90C318-B33B-20EE-A810-283DCD9E191A}"/>
              </a:ext>
            </a:extLst>
          </p:cNvPr>
          <p:cNvSpPr>
            <a:spLocks noGrp="1"/>
          </p:cNvSpPr>
          <p:nvPr>
            <p:ph type="title"/>
          </p:nvPr>
        </p:nvSpPr>
        <p:spPr>
          <a:xfrm>
            <a:off x="1124328" y="1121334"/>
            <a:ext cx="7886700" cy="347584"/>
          </a:xfrm>
        </p:spPr>
        <p:txBody>
          <a:bodyPr>
            <a:normAutofit fontScale="90000"/>
          </a:bodyPr>
          <a:lstStyle/>
          <a:p>
            <a:pPr algn="l"/>
            <a:r>
              <a:rPr lang="en-US" sz="1800" b="1" dirty="0">
                <a:solidFill>
                  <a:srgbClr val="0060AA"/>
                </a:solidFill>
                <a:latin typeface="Rockwell"/>
                <a:ea typeface="Calibri Light"/>
                <a:cs typeface="Calibri Light"/>
              </a:rPr>
              <a:t>KRMU Registration on Online Grievance Redressal System </a:t>
            </a:r>
            <a:br>
              <a:rPr lang="en-US" sz="1800" b="1" dirty="0">
                <a:solidFill>
                  <a:srgbClr val="0060AA"/>
                </a:solidFill>
                <a:latin typeface="Rockwell"/>
                <a:ea typeface="Calibri Light"/>
                <a:cs typeface="Calibri Light"/>
              </a:rPr>
            </a:br>
            <a:r>
              <a:rPr lang="en-US" sz="1800" b="1" dirty="0">
                <a:solidFill>
                  <a:srgbClr val="0060AA"/>
                </a:solidFill>
                <a:latin typeface="Rockwell"/>
                <a:ea typeface="Calibri Light"/>
                <a:cs typeface="Calibri Light"/>
              </a:rPr>
              <a:t>                                                    e-SAMADHAN</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0B44B9EE-4300-EF75-4649-F842AA3A5A41}"/>
              </a:ext>
            </a:extLst>
          </p:cNvPr>
          <p:cNvSpPr>
            <a:spLocks noGrp="1"/>
          </p:cNvSpPr>
          <p:nvPr>
            <p:ph type="sldNum" sz="quarter" idx="12"/>
          </p:nvPr>
        </p:nvSpPr>
        <p:spPr/>
        <p:txBody>
          <a:bodyPr/>
          <a:lstStyle/>
          <a:p>
            <a:fld id="{152521FA-4561-4CA7-86D6-900B6E1A87BA}" type="slidenum">
              <a:rPr lang="en-IN" smtClean="0"/>
              <a:t>22</a:t>
            </a:fld>
            <a:endParaRPr lang="en-IN"/>
          </a:p>
        </p:txBody>
      </p:sp>
      <p:sp>
        <p:nvSpPr>
          <p:cNvPr id="7" name="TextBox 6">
            <a:extLst>
              <a:ext uri="{FF2B5EF4-FFF2-40B4-BE49-F238E27FC236}">
                <a16:creationId xmlns:a16="http://schemas.microsoft.com/office/drawing/2014/main" id="{DD8BE80E-CDE1-056B-E93C-A24A3EBA5D77}"/>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06FA0418-2977-D8F7-DDBC-7524E49FA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292A2C82-9A86-7A2A-78A7-383CE985DAFD}"/>
              </a:ext>
            </a:extLst>
          </p:cNvPr>
          <p:cNvSpPr>
            <a:spLocks noGrp="1"/>
          </p:cNvSpPr>
          <p:nvPr>
            <p:ph type="dt" sz="half" idx="10"/>
          </p:nvPr>
        </p:nvSpPr>
        <p:spPr/>
        <p:txBody>
          <a:bodyPr/>
          <a:lstStyle/>
          <a:p>
            <a:fld id="{37F37BE0-B39B-4B08-89CB-DB5C1A0B6AB7}" type="datetime1">
              <a:rPr lang="en-US" smtClean="0"/>
              <a:t>6/16/2025</a:t>
            </a:fld>
            <a:endParaRPr lang="en-US"/>
          </a:p>
        </p:txBody>
      </p:sp>
      <p:pic>
        <p:nvPicPr>
          <p:cNvPr id="6" name="Picture 5">
            <a:extLst>
              <a:ext uri="{FF2B5EF4-FFF2-40B4-BE49-F238E27FC236}">
                <a16:creationId xmlns:a16="http://schemas.microsoft.com/office/drawing/2014/main" id="{C0DDACE7-E0FF-3221-B336-6422B015DF04}"/>
              </a:ext>
            </a:extLst>
          </p:cNvPr>
          <p:cNvPicPr>
            <a:picLocks noChangeAspect="1"/>
          </p:cNvPicPr>
          <p:nvPr/>
        </p:nvPicPr>
        <p:blipFill>
          <a:blip r:embed="rId4"/>
          <a:stretch>
            <a:fillRect/>
          </a:stretch>
        </p:blipFill>
        <p:spPr>
          <a:xfrm>
            <a:off x="446431" y="1517485"/>
            <a:ext cx="8251138" cy="4426115"/>
          </a:xfrm>
          <a:prstGeom prst="rect">
            <a:avLst/>
          </a:prstGeom>
        </p:spPr>
      </p:pic>
    </p:spTree>
    <p:extLst>
      <p:ext uri="{BB962C8B-B14F-4D97-AF65-F5344CB8AC3E}">
        <p14:creationId xmlns:p14="http://schemas.microsoft.com/office/powerpoint/2010/main" val="810872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C4DA-E8EE-2902-D16E-C7377FECC93A}"/>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D8B5D6D4-E29A-7309-4036-D357EC8C07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B6A460C-EBC2-583C-F077-55E08D8ECA13}"/>
              </a:ext>
            </a:extLst>
          </p:cNvPr>
          <p:cNvSpPr>
            <a:spLocks noGrp="1"/>
          </p:cNvSpPr>
          <p:nvPr>
            <p:ph type="title"/>
          </p:nvPr>
        </p:nvSpPr>
        <p:spPr>
          <a:xfrm>
            <a:off x="204216" y="739698"/>
            <a:ext cx="7886700" cy="959003"/>
          </a:xfrm>
        </p:spPr>
        <p:txBody>
          <a:bodyPr/>
          <a:lstStyle/>
          <a:p>
            <a:pPr algn="l"/>
            <a:r>
              <a:rPr lang="en-US" sz="1800" b="1" dirty="0">
                <a:solidFill>
                  <a:srgbClr val="0060AA"/>
                </a:solidFill>
                <a:latin typeface="Rockwell"/>
                <a:ea typeface="Calibri Light"/>
                <a:cs typeface="Calibri Light"/>
              </a:rPr>
              <a:t>KRMU Registration on Undertaking Transformative Strategies and Actions in Higher Education (UTSAH)</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B11E1B2D-477B-C778-6843-1210C3F360BA}"/>
              </a:ext>
            </a:extLst>
          </p:cNvPr>
          <p:cNvSpPr>
            <a:spLocks noGrp="1"/>
          </p:cNvSpPr>
          <p:nvPr>
            <p:ph type="sldNum" sz="quarter" idx="12"/>
          </p:nvPr>
        </p:nvSpPr>
        <p:spPr/>
        <p:txBody>
          <a:bodyPr/>
          <a:lstStyle/>
          <a:p>
            <a:fld id="{152521FA-4561-4CA7-86D6-900B6E1A87BA}" type="slidenum">
              <a:rPr lang="en-IN" smtClean="0"/>
              <a:t>23</a:t>
            </a:fld>
            <a:endParaRPr lang="en-IN"/>
          </a:p>
        </p:txBody>
      </p:sp>
      <p:sp>
        <p:nvSpPr>
          <p:cNvPr id="7" name="TextBox 6">
            <a:extLst>
              <a:ext uri="{FF2B5EF4-FFF2-40B4-BE49-F238E27FC236}">
                <a16:creationId xmlns:a16="http://schemas.microsoft.com/office/drawing/2014/main" id="{4118A472-FFD7-1F66-2797-4F5840D30A91}"/>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2B38393D-D21E-86AB-3798-13E0C668B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9001520B-04E7-95CE-4F56-8395331D482D}"/>
              </a:ext>
            </a:extLst>
          </p:cNvPr>
          <p:cNvSpPr>
            <a:spLocks noGrp="1"/>
          </p:cNvSpPr>
          <p:nvPr>
            <p:ph type="dt" sz="half" idx="10"/>
          </p:nvPr>
        </p:nvSpPr>
        <p:spPr/>
        <p:txBody>
          <a:bodyPr/>
          <a:lstStyle/>
          <a:p>
            <a:fld id="{17C9C4F7-D8D8-47A9-B95D-5283DB498FB7}" type="datetime1">
              <a:rPr lang="en-US" smtClean="0"/>
              <a:t>6/16/2025</a:t>
            </a:fld>
            <a:endParaRPr lang="en-US"/>
          </a:p>
        </p:txBody>
      </p:sp>
      <p:pic>
        <p:nvPicPr>
          <p:cNvPr id="5" name="Picture 4">
            <a:extLst>
              <a:ext uri="{FF2B5EF4-FFF2-40B4-BE49-F238E27FC236}">
                <a16:creationId xmlns:a16="http://schemas.microsoft.com/office/drawing/2014/main" id="{4868BEF8-E19C-9DB2-E27E-58F1D0D37957}"/>
              </a:ext>
            </a:extLst>
          </p:cNvPr>
          <p:cNvPicPr>
            <a:picLocks noChangeAspect="1"/>
          </p:cNvPicPr>
          <p:nvPr/>
        </p:nvPicPr>
        <p:blipFill>
          <a:blip r:embed="rId4"/>
          <a:stretch>
            <a:fillRect/>
          </a:stretch>
        </p:blipFill>
        <p:spPr>
          <a:xfrm>
            <a:off x="228600" y="1219200"/>
            <a:ext cx="8623020" cy="4846614"/>
          </a:xfrm>
          <a:prstGeom prst="rect">
            <a:avLst/>
          </a:prstGeom>
        </p:spPr>
      </p:pic>
    </p:spTree>
    <p:extLst>
      <p:ext uri="{BB962C8B-B14F-4D97-AF65-F5344CB8AC3E}">
        <p14:creationId xmlns:p14="http://schemas.microsoft.com/office/powerpoint/2010/main" val="4198964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9D88-233C-BCAB-B291-AD4FA0458EF7}"/>
            </a:ext>
          </a:extLst>
        </p:cNvPr>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8D359BA7-23E9-FA8F-D46F-7F33DCC02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095C342-236A-EBCA-946D-12AB12C83811}"/>
              </a:ext>
            </a:extLst>
          </p:cNvPr>
          <p:cNvSpPr>
            <a:spLocks noGrp="1"/>
          </p:cNvSpPr>
          <p:nvPr>
            <p:ph type="title"/>
          </p:nvPr>
        </p:nvSpPr>
        <p:spPr>
          <a:xfrm>
            <a:off x="533400" y="612919"/>
            <a:ext cx="7886700" cy="959003"/>
          </a:xfrm>
        </p:spPr>
        <p:txBody>
          <a:bodyPr/>
          <a:lstStyle/>
          <a:p>
            <a:pPr algn="l"/>
            <a:r>
              <a:rPr lang="en-US" sz="1800" b="1" dirty="0">
                <a:solidFill>
                  <a:srgbClr val="0060AA"/>
                </a:solidFill>
                <a:latin typeface="Rockwell"/>
                <a:ea typeface="Calibri Light"/>
                <a:cs typeface="Calibri Light"/>
              </a:rPr>
              <a:t>KRMU Registration on UGC- University Activity Monitoring Portal</a:t>
            </a:r>
            <a:endParaRPr lang="en-US" sz="1800" dirty="0">
              <a:solidFill>
                <a:srgbClr val="000000"/>
              </a:solidFill>
              <a:latin typeface="Rockwell"/>
              <a:ea typeface="Calibri Light"/>
              <a:cs typeface="Calibri Light"/>
            </a:endParaRPr>
          </a:p>
          <a:p>
            <a:endParaRPr lang="en-US" dirty="0">
              <a:ea typeface="Calibri Light"/>
              <a:cs typeface="Calibri Light"/>
            </a:endParaRPr>
          </a:p>
        </p:txBody>
      </p:sp>
      <p:sp>
        <p:nvSpPr>
          <p:cNvPr id="4" name="Slide Number Placeholder 3">
            <a:extLst>
              <a:ext uri="{FF2B5EF4-FFF2-40B4-BE49-F238E27FC236}">
                <a16:creationId xmlns:a16="http://schemas.microsoft.com/office/drawing/2014/main" id="{5C299CA8-8B48-3BEF-24EB-3457C36864D0}"/>
              </a:ext>
            </a:extLst>
          </p:cNvPr>
          <p:cNvSpPr>
            <a:spLocks noGrp="1"/>
          </p:cNvSpPr>
          <p:nvPr>
            <p:ph type="sldNum" sz="quarter" idx="12"/>
          </p:nvPr>
        </p:nvSpPr>
        <p:spPr/>
        <p:txBody>
          <a:bodyPr/>
          <a:lstStyle/>
          <a:p>
            <a:fld id="{152521FA-4561-4CA7-86D6-900B6E1A87BA}" type="slidenum">
              <a:rPr lang="en-IN" smtClean="0"/>
              <a:t>24</a:t>
            </a:fld>
            <a:endParaRPr lang="en-IN"/>
          </a:p>
        </p:txBody>
      </p:sp>
      <p:sp>
        <p:nvSpPr>
          <p:cNvPr id="7" name="TextBox 6">
            <a:extLst>
              <a:ext uri="{FF2B5EF4-FFF2-40B4-BE49-F238E27FC236}">
                <a16:creationId xmlns:a16="http://schemas.microsoft.com/office/drawing/2014/main" id="{F5F44FD2-BCE0-83F4-5AF5-F3BDCE8694FA}"/>
              </a:ext>
            </a:extLst>
          </p:cNvPr>
          <p:cNvSpPr txBox="1"/>
          <p:nvPr/>
        </p:nvSpPr>
        <p:spPr>
          <a:xfrm>
            <a:off x="446431" y="1902838"/>
            <a:ext cx="9633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pic>
        <p:nvPicPr>
          <p:cNvPr id="13" name="Picture 12">
            <a:extLst>
              <a:ext uri="{FF2B5EF4-FFF2-40B4-BE49-F238E27FC236}">
                <a16:creationId xmlns:a16="http://schemas.microsoft.com/office/drawing/2014/main" id="{6AEC089F-4B1A-88AA-D454-48D64A6C7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14" name="Date Placeholder 13">
            <a:extLst>
              <a:ext uri="{FF2B5EF4-FFF2-40B4-BE49-F238E27FC236}">
                <a16:creationId xmlns:a16="http://schemas.microsoft.com/office/drawing/2014/main" id="{168D0371-49EE-DF6C-91F1-AE1ECF427547}"/>
              </a:ext>
            </a:extLst>
          </p:cNvPr>
          <p:cNvSpPr>
            <a:spLocks noGrp="1"/>
          </p:cNvSpPr>
          <p:nvPr>
            <p:ph type="dt" sz="half" idx="10"/>
          </p:nvPr>
        </p:nvSpPr>
        <p:spPr/>
        <p:txBody>
          <a:bodyPr/>
          <a:lstStyle/>
          <a:p>
            <a:fld id="{FECA83B4-E5CA-4C49-87C9-5F56EB2458D1}" type="datetime1">
              <a:rPr lang="en-US" smtClean="0"/>
              <a:t>6/16/2025</a:t>
            </a:fld>
            <a:endParaRPr lang="en-US"/>
          </a:p>
        </p:txBody>
      </p:sp>
      <p:pic>
        <p:nvPicPr>
          <p:cNvPr id="6" name="Picture 5">
            <a:extLst>
              <a:ext uri="{FF2B5EF4-FFF2-40B4-BE49-F238E27FC236}">
                <a16:creationId xmlns:a16="http://schemas.microsoft.com/office/drawing/2014/main" id="{8DA5FDDC-F5A0-4F68-485C-109C65FDFA81}"/>
              </a:ext>
            </a:extLst>
          </p:cNvPr>
          <p:cNvPicPr>
            <a:picLocks noChangeAspect="1"/>
          </p:cNvPicPr>
          <p:nvPr/>
        </p:nvPicPr>
        <p:blipFill>
          <a:blip r:embed="rId4"/>
          <a:stretch>
            <a:fillRect/>
          </a:stretch>
        </p:blipFill>
        <p:spPr>
          <a:xfrm>
            <a:off x="533400" y="1092421"/>
            <a:ext cx="8001000" cy="5079779"/>
          </a:xfrm>
          <a:prstGeom prst="rect">
            <a:avLst/>
          </a:prstGeom>
        </p:spPr>
      </p:pic>
    </p:spTree>
    <p:extLst>
      <p:ext uri="{BB962C8B-B14F-4D97-AF65-F5344CB8AC3E}">
        <p14:creationId xmlns:p14="http://schemas.microsoft.com/office/powerpoint/2010/main" val="374599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DB7D0-90B6-4982-0EEC-C94A06C9E3A8}"/>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CC20EA-0F64-E7DC-9F2D-FCFF57B5FF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260" y="0"/>
            <a:ext cx="9180512" cy="6885384"/>
          </a:xfrm>
        </p:spPr>
      </p:pic>
      <p:cxnSp>
        <p:nvCxnSpPr>
          <p:cNvPr id="11" name="Straight Connector 10">
            <a:extLst>
              <a:ext uri="{FF2B5EF4-FFF2-40B4-BE49-F238E27FC236}">
                <a16:creationId xmlns:a16="http://schemas.microsoft.com/office/drawing/2014/main" id="{AC2B0ECC-F78B-E785-D2ED-03EB089F1EAB}"/>
              </a:ext>
            </a:extLst>
          </p:cNvPr>
          <p:cNvCxnSpPr/>
          <p:nvPr/>
        </p:nvCxnSpPr>
        <p:spPr>
          <a:xfrm>
            <a:off x="1520415" y="1052736"/>
            <a:ext cx="630654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8A3AFF3-86AB-8BE6-02A5-464260BBD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16633"/>
            <a:ext cx="6063274" cy="591837"/>
          </a:xfrm>
          <a:prstGeom prst="rect">
            <a:avLst/>
          </a:prstGeom>
        </p:spPr>
      </p:pic>
      <p:sp>
        <p:nvSpPr>
          <p:cNvPr id="6" name="TextBox 5">
            <a:extLst>
              <a:ext uri="{FF2B5EF4-FFF2-40B4-BE49-F238E27FC236}">
                <a16:creationId xmlns:a16="http://schemas.microsoft.com/office/drawing/2014/main" id="{F7D71405-091B-EA1C-3478-8725278EF82D}"/>
              </a:ext>
            </a:extLst>
          </p:cNvPr>
          <p:cNvSpPr txBox="1"/>
          <p:nvPr/>
        </p:nvSpPr>
        <p:spPr>
          <a:xfrm>
            <a:off x="609600" y="1219200"/>
            <a:ext cx="8077200" cy="5427127"/>
          </a:xfrm>
          <a:prstGeom prst="rect">
            <a:avLst/>
          </a:prstGeom>
          <a:noFill/>
        </p:spPr>
        <p:txBody>
          <a:bodyPr wrap="square" rtlCol="0">
            <a:spAutoFit/>
          </a:bodyPr>
          <a:lstStyle/>
          <a:p>
            <a:pPr>
              <a:lnSpc>
                <a:spcPct val="90000"/>
              </a:lnSpc>
              <a:spcBef>
                <a:spcPct val="0"/>
              </a:spcBef>
            </a:pPr>
            <a:r>
              <a:rPr lang="en-US" sz="2100" b="1" dirty="0">
                <a:solidFill>
                  <a:srgbClr val="23609F"/>
                </a:solidFill>
                <a:latin typeface="Rockwell"/>
              </a:rPr>
              <a:t>Staff Welfare</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76 AC Bus transport facility for faculty at Nominal Rate and free for Non-Teaching Staff.</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Mental Wellbeing Counseling Center.</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OPD Physiotherapy facilities at Nominal Rate.</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Creche Facility for Employees' kids.</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20% Fee Concession to Employees on PhD </a:t>
            </a:r>
            <a:r>
              <a:rPr lang="en-US" kern="100" dirty="0" err="1">
                <a:latin typeface="Aptos" panose="020B0004020202020204" pitchFamily="34" charset="0"/>
                <a:cs typeface="Times New Roman" panose="02020603050405020304" pitchFamily="18" charset="0"/>
              </a:rPr>
              <a:t>programme</a:t>
            </a:r>
            <a:r>
              <a:rPr lang="en-US" kern="100" dirty="0">
                <a:latin typeface="Aptos" panose="020B0004020202020204" pitchFamily="34" charset="0"/>
                <a:cs typeface="Times New Roman" panose="02020603050405020304" pitchFamily="18" charset="0"/>
              </a:rPr>
              <a:t>.</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15% Fee Concession to Employees' wards for Admission</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Recreational Facilities (Gym &amp; Sports)</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Gratuity, PF, ESI &amp; Group Insurance Benefits to Employee.</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Organic Veg Mart for Employees (Subsidized Rate).</a:t>
            </a:r>
          </a:p>
          <a:p>
            <a:pPr marL="342900" indent="-342900">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24x7 Electricity, ATM, Medical &amp; Ambulance Facility.</a:t>
            </a:r>
          </a:p>
          <a:p>
            <a:pPr marL="285750" indent="-285750">
              <a:buFont typeface="Arial" panose="020B0604020202020204" pitchFamily="34" charset="0"/>
              <a:buChar char="•"/>
            </a:pPr>
            <a:endParaRPr lang="en-IN" dirty="0"/>
          </a:p>
        </p:txBody>
      </p:sp>
      <p:sp>
        <p:nvSpPr>
          <p:cNvPr id="7" name="Date Placeholder 6">
            <a:extLst>
              <a:ext uri="{FF2B5EF4-FFF2-40B4-BE49-F238E27FC236}">
                <a16:creationId xmlns:a16="http://schemas.microsoft.com/office/drawing/2014/main" id="{F39B0A8F-28F2-29B1-4D74-EF6774A3ECE0}"/>
              </a:ext>
            </a:extLst>
          </p:cNvPr>
          <p:cNvSpPr>
            <a:spLocks noGrp="1"/>
          </p:cNvSpPr>
          <p:nvPr>
            <p:ph type="dt" sz="half" idx="10"/>
          </p:nvPr>
        </p:nvSpPr>
        <p:spPr/>
        <p:txBody>
          <a:bodyPr/>
          <a:lstStyle/>
          <a:p>
            <a:fld id="{603F5789-14B6-4B78-BA69-71B7897837D9}" type="datetime1">
              <a:rPr lang="en-US" smtClean="0"/>
              <a:t>6/16/2025</a:t>
            </a:fld>
            <a:endParaRPr lang="en-US"/>
          </a:p>
        </p:txBody>
      </p:sp>
      <p:sp>
        <p:nvSpPr>
          <p:cNvPr id="8" name="Slide Number Placeholder 7">
            <a:extLst>
              <a:ext uri="{FF2B5EF4-FFF2-40B4-BE49-F238E27FC236}">
                <a16:creationId xmlns:a16="http://schemas.microsoft.com/office/drawing/2014/main" id="{CE9A914F-27D6-F7C7-9E53-97CA2FC24C54}"/>
              </a:ext>
            </a:extLst>
          </p:cNvPr>
          <p:cNvSpPr>
            <a:spLocks noGrp="1"/>
          </p:cNvSpPr>
          <p:nvPr>
            <p:ph type="sldNum" sz="quarter" idx="12"/>
          </p:nvPr>
        </p:nvSpPr>
        <p:spPr/>
        <p:txBody>
          <a:bodyPr/>
          <a:lstStyle/>
          <a:p>
            <a:fld id="{4A2FFD2B-9D2D-43A7-BDC6-314BE8432FDC}" type="slidenum">
              <a:rPr lang="en-US" smtClean="0"/>
              <a:pPr/>
              <a:t>25</a:t>
            </a:fld>
            <a:endParaRPr lang="en-US"/>
          </a:p>
        </p:txBody>
      </p:sp>
    </p:spTree>
    <p:extLst>
      <p:ext uri="{BB962C8B-B14F-4D97-AF65-F5344CB8AC3E}">
        <p14:creationId xmlns:p14="http://schemas.microsoft.com/office/powerpoint/2010/main" val="80043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9354-24A8-917D-324D-CB06EC99C32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25B431-BB82-3080-1739-E73B1BFAB6B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56" y="-13692"/>
            <a:ext cx="9180512" cy="6885384"/>
          </a:xfrm>
        </p:spPr>
      </p:pic>
      <p:pic>
        <p:nvPicPr>
          <p:cNvPr id="12" name="Picture 11">
            <a:extLst>
              <a:ext uri="{FF2B5EF4-FFF2-40B4-BE49-F238E27FC236}">
                <a16:creationId xmlns:a16="http://schemas.microsoft.com/office/drawing/2014/main" id="{9AC1FEB7-F7BC-6A48-80F1-5D25500CB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5" y="116633"/>
            <a:ext cx="4752528" cy="792088"/>
          </a:xfrm>
          <a:prstGeom prst="rect">
            <a:avLst/>
          </a:prstGeom>
        </p:spPr>
      </p:pic>
      <p:pic>
        <p:nvPicPr>
          <p:cNvPr id="5" name="Picture 4">
            <a:extLst>
              <a:ext uri="{FF2B5EF4-FFF2-40B4-BE49-F238E27FC236}">
                <a16:creationId xmlns:a16="http://schemas.microsoft.com/office/drawing/2014/main" id="{E607D250-D186-7080-C9C6-DDCE6F0E6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541" y="183953"/>
            <a:ext cx="1455318" cy="1152127"/>
          </a:xfrm>
          <a:prstGeom prst="rect">
            <a:avLst/>
          </a:prstGeom>
        </p:spPr>
      </p:pic>
      <p:pic>
        <p:nvPicPr>
          <p:cNvPr id="9" name="Picture 8" descr="A large white building with domes and a lawn&#10;&#10;Description automatically generated">
            <a:extLst>
              <a:ext uri="{FF2B5EF4-FFF2-40B4-BE49-F238E27FC236}">
                <a16:creationId xmlns:a16="http://schemas.microsoft.com/office/drawing/2014/main" id="{15ACE328-DCF2-E03D-F979-09ECCFE52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989" y="1345308"/>
            <a:ext cx="4438051" cy="3811884"/>
          </a:xfrm>
          <a:prstGeom prst="rect">
            <a:avLst/>
          </a:prstGeom>
        </p:spPr>
      </p:pic>
      <p:sp>
        <p:nvSpPr>
          <p:cNvPr id="24" name="TextBox 23">
            <a:extLst>
              <a:ext uri="{FF2B5EF4-FFF2-40B4-BE49-F238E27FC236}">
                <a16:creationId xmlns:a16="http://schemas.microsoft.com/office/drawing/2014/main" id="{F8611F07-EEF7-0103-5A3E-06AE02637E2D}"/>
              </a:ext>
            </a:extLst>
          </p:cNvPr>
          <p:cNvSpPr txBox="1"/>
          <p:nvPr/>
        </p:nvSpPr>
        <p:spPr>
          <a:xfrm>
            <a:off x="5015802" y="1338260"/>
            <a:ext cx="3634209" cy="3818931"/>
          </a:xfrm>
          <a:prstGeom prst="rect">
            <a:avLst/>
          </a:prstGeom>
        </p:spPr>
        <p:txBody>
          <a:bodyPr vert="horz" lIns="91440" tIns="45720" rIns="91440" bIns="45720" rtlCol="0">
            <a:normAutofit/>
          </a:bodyPr>
          <a:lstStyle/>
          <a:p>
            <a:pPr>
              <a:lnSpc>
                <a:spcPct val="90000"/>
              </a:lnSpc>
              <a:spcBef>
                <a:spcPts val="1000"/>
              </a:spcBef>
            </a:pPr>
            <a:r>
              <a:rPr lang="en-US" sz="2400" dirty="0"/>
              <a:t>KRMU has implemented an Education Management System like </a:t>
            </a:r>
            <a:r>
              <a:rPr lang="en-US" sz="2400" dirty="0">
                <a:solidFill>
                  <a:schemeClr val="accent5"/>
                </a:solidFill>
              </a:rPr>
              <a:t>iCloud EMS </a:t>
            </a:r>
            <a:r>
              <a:rPr lang="en-US" sz="2400" dirty="0"/>
              <a:t>to digitize its academic &amp; administrative processes.</a:t>
            </a:r>
          </a:p>
          <a:p>
            <a:pPr>
              <a:lnSpc>
                <a:spcPct val="90000"/>
              </a:lnSpc>
              <a:spcBef>
                <a:spcPts val="1000"/>
              </a:spcBef>
            </a:pPr>
            <a:r>
              <a:rPr lang="en-US" sz="2400" dirty="0"/>
              <a:t>Employee biometric attendance marking, monitoring &amp; leave management is carried out using </a:t>
            </a:r>
            <a:r>
              <a:rPr lang="en-US" sz="2400" dirty="0">
                <a:solidFill>
                  <a:schemeClr val="accent5"/>
                </a:solidFill>
              </a:rPr>
              <a:t>iCloud EMS </a:t>
            </a:r>
          </a:p>
        </p:txBody>
      </p:sp>
      <p:sp>
        <p:nvSpPr>
          <p:cNvPr id="2" name="Date Placeholder 1">
            <a:extLst>
              <a:ext uri="{FF2B5EF4-FFF2-40B4-BE49-F238E27FC236}">
                <a16:creationId xmlns:a16="http://schemas.microsoft.com/office/drawing/2014/main" id="{586D3A08-DA3B-58DF-E897-EEB248CC85DA}"/>
              </a:ext>
            </a:extLst>
          </p:cNvPr>
          <p:cNvSpPr>
            <a:spLocks noGrp="1"/>
          </p:cNvSpPr>
          <p:nvPr>
            <p:ph type="dt" sz="half" idx="10"/>
          </p:nvPr>
        </p:nvSpPr>
        <p:spPr/>
        <p:txBody>
          <a:bodyPr/>
          <a:lstStyle/>
          <a:p>
            <a:fld id="{68B6E771-7F63-40BA-945A-8327739A17A9}" type="datetime1">
              <a:rPr lang="en-US" smtClean="0"/>
              <a:t>6/16/2025</a:t>
            </a:fld>
            <a:endParaRPr lang="en-US"/>
          </a:p>
        </p:txBody>
      </p:sp>
      <p:sp>
        <p:nvSpPr>
          <p:cNvPr id="3" name="Slide Number Placeholder 2">
            <a:extLst>
              <a:ext uri="{FF2B5EF4-FFF2-40B4-BE49-F238E27FC236}">
                <a16:creationId xmlns:a16="http://schemas.microsoft.com/office/drawing/2014/main" id="{F32208BC-A9A4-354F-BD1F-A5FEF8F76F84}"/>
              </a:ext>
            </a:extLst>
          </p:cNvPr>
          <p:cNvSpPr>
            <a:spLocks noGrp="1"/>
          </p:cNvSpPr>
          <p:nvPr>
            <p:ph type="sldNum" sz="quarter" idx="12"/>
          </p:nvPr>
        </p:nvSpPr>
        <p:spPr/>
        <p:txBody>
          <a:bodyPr/>
          <a:lstStyle/>
          <a:p>
            <a:fld id="{4A2FFD2B-9D2D-43A7-BDC6-314BE8432FDC}" type="slidenum">
              <a:rPr lang="en-US" smtClean="0"/>
              <a:pPr/>
              <a:t>26</a:t>
            </a:fld>
            <a:endParaRPr lang="en-US"/>
          </a:p>
        </p:txBody>
      </p:sp>
    </p:spTree>
    <p:extLst>
      <p:ext uri="{BB962C8B-B14F-4D97-AF65-F5344CB8AC3E}">
        <p14:creationId xmlns:p14="http://schemas.microsoft.com/office/powerpoint/2010/main" val="399109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C6EECF9F-3253-B13C-8FD0-6510026BB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 y="0"/>
            <a:ext cx="9144000" cy="6858000"/>
          </a:xfrm>
          <a:prstGeom prst="rect">
            <a:avLst/>
          </a:prstGeom>
        </p:spPr>
      </p:pic>
      <p:sp>
        <p:nvSpPr>
          <p:cNvPr id="4" name="TextBox 3">
            <a:extLst>
              <a:ext uri="{FF2B5EF4-FFF2-40B4-BE49-F238E27FC236}">
                <a16:creationId xmlns:a16="http://schemas.microsoft.com/office/drawing/2014/main" id="{DCA4455C-EF96-8B86-94FC-C0A0DE1A5035}"/>
              </a:ext>
            </a:extLst>
          </p:cNvPr>
          <p:cNvSpPr txBox="1"/>
          <p:nvPr/>
        </p:nvSpPr>
        <p:spPr>
          <a:xfrm>
            <a:off x="593272" y="339884"/>
            <a:ext cx="3960440" cy="383182"/>
          </a:xfrm>
          <a:prstGeom prst="rect">
            <a:avLst/>
          </a:prstGeom>
          <a:noFill/>
        </p:spPr>
        <p:txBody>
          <a:bodyPr wrap="square" rtlCol="0">
            <a:spAutoFit/>
          </a:bodyPr>
          <a:lstStyle/>
          <a:p>
            <a:pPr>
              <a:lnSpc>
                <a:spcPct val="90000"/>
              </a:lnSpc>
              <a:spcBef>
                <a:spcPct val="0"/>
              </a:spcBef>
            </a:pPr>
            <a:r>
              <a:rPr lang="en-IN" sz="2100" b="1" dirty="0">
                <a:solidFill>
                  <a:srgbClr val="23609F"/>
                </a:solidFill>
                <a:latin typeface="Rockwell"/>
              </a:rPr>
              <a:t>Annual Appraisal Policy</a:t>
            </a:r>
          </a:p>
        </p:txBody>
      </p:sp>
      <p:sp>
        <p:nvSpPr>
          <p:cNvPr id="8" name="TextBox 7">
            <a:extLst>
              <a:ext uri="{FF2B5EF4-FFF2-40B4-BE49-F238E27FC236}">
                <a16:creationId xmlns:a16="http://schemas.microsoft.com/office/drawing/2014/main" id="{B7642EFC-3A6A-6306-B38E-5B312209F043}"/>
              </a:ext>
            </a:extLst>
          </p:cNvPr>
          <p:cNvSpPr txBox="1"/>
          <p:nvPr/>
        </p:nvSpPr>
        <p:spPr>
          <a:xfrm>
            <a:off x="629276" y="986749"/>
            <a:ext cx="7848872" cy="615553"/>
          </a:xfrm>
          <a:prstGeom prst="rect">
            <a:avLst/>
          </a:prstGeom>
          <a:noFill/>
        </p:spPr>
        <p:txBody>
          <a:bodyPr wrap="square">
            <a:spAutoFit/>
          </a:bodyPr>
          <a:lstStyle/>
          <a:p>
            <a:pPr algn="just"/>
            <a:r>
              <a:rPr lang="en-US" b="1" dirty="0">
                <a:effectLst/>
                <a:latin typeface="Calibri" panose="020F0502020204030204" pitchFamily="34" charset="0"/>
                <a:ea typeface="Calibri" panose="020F0502020204030204" pitchFamily="34" charset="0"/>
              </a:rPr>
              <a:t>Appraisals – Once in a year - </a:t>
            </a:r>
            <a:r>
              <a:rPr lang="en-US" dirty="0">
                <a:effectLst/>
                <a:latin typeface="Calibri" panose="020F0502020204030204" pitchFamily="34" charset="0"/>
                <a:ea typeface="Calibri" panose="020F0502020204030204" pitchFamily="34" charset="0"/>
              </a:rPr>
              <a:t>G</a:t>
            </a:r>
            <a:r>
              <a:rPr lang="en-US" sz="1600" i="1" dirty="0">
                <a:effectLst/>
                <a:latin typeface="Calibri" panose="020F0502020204030204" pitchFamily="34" charset="0"/>
                <a:ea typeface="Calibri" panose="020F0502020204030204" pitchFamily="34" charset="0"/>
              </a:rPr>
              <a:t>iven out twice a year – 1</a:t>
            </a:r>
            <a:r>
              <a:rPr lang="en-US" sz="1600" i="1" baseline="30000" dirty="0">
                <a:effectLst/>
                <a:latin typeface="Calibri" panose="020F0502020204030204" pitchFamily="34" charset="0"/>
                <a:ea typeface="Calibri" panose="020F0502020204030204" pitchFamily="34" charset="0"/>
              </a:rPr>
              <a:t>st</a:t>
            </a:r>
            <a:r>
              <a:rPr lang="en-US" sz="1600" i="1" dirty="0">
                <a:effectLst/>
                <a:latin typeface="Calibri" panose="020F0502020204030204" pitchFamily="34" charset="0"/>
                <a:ea typeface="Calibri" panose="020F0502020204030204" pitchFamily="34" charset="0"/>
              </a:rPr>
              <a:t> July or 1</a:t>
            </a:r>
            <a:r>
              <a:rPr lang="en-US" sz="1600" i="1" baseline="30000" dirty="0">
                <a:effectLst/>
                <a:latin typeface="Calibri" panose="020F0502020204030204" pitchFamily="34" charset="0"/>
                <a:ea typeface="Calibri" panose="020F0502020204030204" pitchFamily="34" charset="0"/>
              </a:rPr>
              <a:t>st</a:t>
            </a:r>
            <a:r>
              <a:rPr lang="en-US" sz="1600" i="1" dirty="0">
                <a:effectLst/>
                <a:latin typeface="Calibri" panose="020F0502020204030204" pitchFamily="34" charset="0"/>
                <a:ea typeface="Calibri" panose="020F0502020204030204" pitchFamily="34" charset="0"/>
              </a:rPr>
              <a:t> January – depending on when the employee has completed one year at the University</a:t>
            </a:r>
            <a:endParaRPr lang="en-IN" sz="1600" i="1" dirty="0"/>
          </a:p>
        </p:txBody>
      </p:sp>
      <p:graphicFrame>
        <p:nvGraphicFramePr>
          <p:cNvPr id="11" name="Table 10">
            <a:extLst>
              <a:ext uri="{FF2B5EF4-FFF2-40B4-BE49-F238E27FC236}">
                <a16:creationId xmlns:a16="http://schemas.microsoft.com/office/drawing/2014/main" id="{9B35EBC1-0722-CDA0-CC2F-4F531DD96B54}"/>
              </a:ext>
            </a:extLst>
          </p:cNvPr>
          <p:cNvGraphicFramePr>
            <a:graphicFrameLocks noGrp="1"/>
          </p:cNvGraphicFramePr>
          <p:nvPr/>
        </p:nvGraphicFramePr>
        <p:xfrm>
          <a:off x="632324" y="2087774"/>
          <a:ext cx="8136904" cy="3339040"/>
        </p:xfrm>
        <a:graphic>
          <a:graphicData uri="http://schemas.openxmlformats.org/drawingml/2006/table">
            <a:tbl>
              <a:tblPr firstRow="1" firstCol="1" lastRow="1" lastCol="1" bandRow="1" bandCol="1">
                <a:tableStyleId>{5C22544A-7EE6-4342-B048-85BDC9FD1C3A}</a:tableStyleId>
              </a:tblPr>
              <a:tblGrid>
                <a:gridCol w="808849">
                  <a:extLst>
                    <a:ext uri="{9D8B030D-6E8A-4147-A177-3AD203B41FA5}">
                      <a16:colId xmlns:a16="http://schemas.microsoft.com/office/drawing/2014/main" val="4140516569"/>
                    </a:ext>
                  </a:extLst>
                </a:gridCol>
                <a:gridCol w="3940392">
                  <a:extLst>
                    <a:ext uri="{9D8B030D-6E8A-4147-A177-3AD203B41FA5}">
                      <a16:colId xmlns:a16="http://schemas.microsoft.com/office/drawing/2014/main" val="1890315975"/>
                    </a:ext>
                  </a:extLst>
                </a:gridCol>
                <a:gridCol w="1500640">
                  <a:extLst>
                    <a:ext uri="{9D8B030D-6E8A-4147-A177-3AD203B41FA5}">
                      <a16:colId xmlns:a16="http://schemas.microsoft.com/office/drawing/2014/main" val="3556234579"/>
                    </a:ext>
                  </a:extLst>
                </a:gridCol>
                <a:gridCol w="1887023">
                  <a:extLst>
                    <a:ext uri="{9D8B030D-6E8A-4147-A177-3AD203B41FA5}">
                      <a16:colId xmlns:a16="http://schemas.microsoft.com/office/drawing/2014/main" val="2673182701"/>
                    </a:ext>
                  </a:extLst>
                </a:gridCol>
              </a:tblGrid>
              <a:tr h="187430">
                <a:tc>
                  <a:txBody>
                    <a:bodyPr/>
                    <a:lstStyle/>
                    <a:p>
                      <a:pPr marL="18415" algn="ctr">
                        <a:spcBef>
                          <a:spcPts val="10"/>
                        </a:spcBef>
                        <a:spcAft>
                          <a:spcPts val="0"/>
                        </a:spcAft>
                      </a:pPr>
                      <a:r>
                        <a:rPr lang="en-US" sz="1400" spc="-10">
                          <a:effectLst/>
                        </a:rPr>
                        <a:t>S.No.</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1270" algn="ctr">
                        <a:spcBef>
                          <a:spcPts val="155"/>
                        </a:spcBef>
                        <a:spcAft>
                          <a:spcPts val="0"/>
                        </a:spcAft>
                      </a:pPr>
                      <a:r>
                        <a:rPr lang="en-US" sz="1400" spc="-10">
                          <a:effectLst/>
                        </a:rPr>
                        <a:t>Criteria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12700" algn="ctr">
                        <a:spcBef>
                          <a:spcPts val="155"/>
                        </a:spcBef>
                        <a:spcAft>
                          <a:spcPts val="0"/>
                        </a:spcAft>
                      </a:pPr>
                      <a:r>
                        <a:rPr lang="en-US" sz="1400" spc="-10">
                          <a:effectLst/>
                        </a:rPr>
                        <a:t>Points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IN"/>
                    </a:p>
                  </a:txBody>
                  <a:tcPr/>
                </a:tc>
                <a:extLst>
                  <a:ext uri="{0D108BD9-81ED-4DB2-BD59-A6C34878D82A}">
                    <a16:rowId xmlns:a16="http://schemas.microsoft.com/office/drawing/2014/main" val="3206266749"/>
                  </a:ext>
                </a:extLst>
              </a:tr>
              <a:tr h="374860">
                <a:tc>
                  <a:txBody>
                    <a:bodyPr/>
                    <a:lstStyle/>
                    <a:p>
                      <a:pPr marL="10795" algn="ctr">
                        <a:spcBef>
                          <a:spcPts val="5"/>
                        </a:spcBef>
                        <a:spcAft>
                          <a:spcPts val="0"/>
                        </a:spcAft>
                      </a:pPr>
                      <a:r>
                        <a:rPr lang="en-US" sz="1400" spc="-25">
                          <a:effectLst/>
                        </a:rPr>
                        <a:t>1.</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1905" algn="l">
                        <a:spcBef>
                          <a:spcPts val="150"/>
                        </a:spcBef>
                        <a:spcAft>
                          <a:spcPts val="0"/>
                        </a:spcAft>
                      </a:pPr>
                      <a:r>
                        <a:rPr lang="en-US" sz="1400" b="1" dirty="0">
                          <a:effectLst/>
                        </a:rPr>
                        <a:t>Awards,</a:t>
                      </a:r>
                      <a:r>
                        <a:rPr lang="en-US" sz="1400" b="1" spc="-40" dirty="0">
                          <a:effectLst/>
                        </a:rPr>
                        <a:t> </a:t>
                      </a:r>
                      <a:r>
                        <a:rPr lang="en-US" sz="1400" b="1" dirty="0">
                          <a:effectLst/>
                        </a:rPr>
                        <a:t>recognitions</a:t>
                      </a:r>
                      <a:r>
                        <a:rPr lang="en-US" sz="1400" b="1" spc="-45" dirty="0">
                          <a:effectLst/>
                        </a:rPr>
                        <a:t> </a:t>
                      </a:r>
                      <a:r>
                        <a:rPr lang="en-US" sz="1400" b="1" dirty="0">
                          <a:effectLst/>
                        </a:rPr>
                        <a:t>and</a:t>
                      </a:r>
                      <a:r>
                        <a:rPr lang="en-US" sz="1400" b="1" spc="-40" dirty="0">
                          <a:effectLst/>
                        </a:rPr>
                        <a:t> </a:t>
                      </a:r>
                      <a:r>
                        <a:rPr lang="en-US" sz="1400" b="1" spc="-10" dirty="0">
                          <a:effectLst/>
                        </a:rPr>
                        <a:t>fellowships</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7">
                  <a:txBody>
                    <a:bodyPr/>
                    <a:lstStyle/>
                    <a:p>
                      <a:r>
                        <a:rPr lang="en-US" sz="1400">
                          <a:effectLst/>
                        </a:rPr>
                        <a:t> </a:t>
                      </a:r>
                      <a:endParaRPr lang="en-IN" sz="1100">
                        <a:effectLst/>
                      </a:endParaRPr>
                    </a:p>
                    <a:p>
                      <a:r>
                        <a:rPr lang="en-US" sz="1400">
                          <a:effectLst/>
                        </a:rPr>
                        <a:t> </a:t>
                      </a:r>
                      <a:endParaRPr lang="en-IN" sz="1100">
                        <a:effectLst/>
                      </a:endParaRPr>
                    </a:p>
                    <a:p>
                      <a:pPr>
                        <a:spcBef>
                          <a:spcPts val="1325"/>
                        </a:spcBef>
                      </a:pPr>
                      <a:r>
                        <a:rPr lang="en-US" sz="1400">
                          <a:effectLst/>
                        </a:rPr>
                        <a:t> </a:t>
                      </a:r>
                      <a:endParaRPr lang="en-IN" sz="1100">
                        <a:effectLst/>
                      </a:endParaRPr>
                    </a:p>
                    <a:p>
                      <a:pPr marL="9525" algn="ctr"/>
                      <a:r>
                        <a:rPr lang="en-US" sz="1400" spc="-25">
                          <a:effectLst/>
                        </a:rPr>
                        <a:t>80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49925"/>
                  </a:ext>
                </a:extLst>
              </a:tr>
              <a:tr h="187430">
                <a:tc>
                  <a:txBody>
                    <a:bodyPr/>
                    <a:lstStyle/>
                    <a:p>
                      <a:pPr marL="10795" algn="ctr">
                        <a:spcBef>
                          <a:spcPts val="5"/>
                        </a:spcBef>
                        <a:spcAft>
                          <a:spcPts val="0"/>
                        </a:spcAft>
                      </a:pPr>
                      <a:r>
                        <a:rPr lang="en-US" sz="1400" spc="-25">
                          <a:effectLst/>
                        </a:rPr>
                        <a:t>2.</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5080" algn="l">
                        <a:spcBef>
                          <a:spcPts val="150"/>
                        </a:spcBef>
                        <a:spcAft>
                          <a:spcPts val="0"/>
                        </a:spcAft>
                      </a:pPr>
                      <a:r>
                        <a:rPr lang="en-US" sz="1400" b="1" dirty="0">
                          <a:effectLst/>
                        </a:rPr>
                        <a:t>Research</a:t>
                      </a:r>
                      <a:r>
                        <a:rPr lang="en-US" sz="1400" b="1" spc="-25" dirty="0">
                          <a:effectLst/>
                        </a:rPr>
                        <a:t> </a:t>
                      </a:r>
                      <a:r>
                        <a:rPr lang="en-US" sz="1400" b="1" spc="-10" dirty="0">
                          <a:effectLst/>
                        </a:rPr>
                        <a:t>publications</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20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4146061478"/>
                  </a:ext>
                </a:extLst>
              </a:tr>
              <a:tr h="187430">
                <a:tc>
                  <a:txBody>
                    <a:bodyPr/>
                    <a:lstStyle/>
                    <a:p>
                      <a:pPr marL="10795" algn="ctr">
                        <a:spcBef>
                          <a:spcPts val="5"/>
                        </a:spcBef>
                        <a:spcAft>
                          <a:spcPts val="0"/>
                        </a:spcAft>
                      </a:pPr>
                      <a:r>
                        <a:rPr lang="en-US" sz="1400" spc="-25">
                          <a:effectLst/>
                        </a:rPr>
                        <a:t>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algn="l">
                        <a:spcBef>
                          <a:spcPts val="150"/>
                        </a:spcBef>
                        <a:spcAft>
                          <a:spcPts val="0"/>
                        </a:spcAft>
                      </a:pPr>
                      <a:r>
                        <a:rPr lang="en-US" sz="1400" b="1">
                          <a:effectLst/>
                        </a:rPr>
                        <a:t>PhD</a:t>
                      </a:r>
                      <a:r>
                        <a:rPr lang="en-US" sz="1400" b="1" spc="-25">
                          <a:effectLst/>
                        </a:rPr>
                        <a:t> </a:t>
                      </a:r>
                      <a:r>
                        <a:rPr lang="en-US" sz="1400" b="1" spc="-10">
                          <a:effectLst/>
                        </a:rPr>
                        <a:t>supervision</a:t>
                      </a:r>
                      <a:endParaRPr lang="en-IN"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a:effectLst/>
                        </a:rPr>
                        <a:t>10</a:t>
                      </a:r>
                      <a:endParaRPr lang="en-IN"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4042555492"/>
                  </a:ext>
                </a:extLst>
              </a:tr>
              <a:tr h="187430">
                <a:tc>
                  <a:txBody>
                    <a:bodyPr/>
                    <a:lstStyle/>
                    <a:p>
                      <a:pPr marL="10795" algn="ctr">
                        <a:spcBef>
                          <a:spcPts val="5"/>
                        </a:spcBef>
                        <a:spcAft>
                          <a:spcPts val="0"/>
                        </a:spcAft>
                      </a:pPr>
                      <a:r>
                        <a:rPr lang="en-US" sz="1400" spc="-25">
                          <a:effectLst/>
                        </a:rPr>
                        <a:t>4.</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5080" algn="l">
                        <a:spcBef>
                          <a:spcPts val="150"/>
                        </a:spcBef>
                        <a:spcAft>
                          <a:spcPts val="0"/>
                        </a:spcAft>
                      </a:pPr>
                      <a:r>
                        <a:rPr lang="en-US" sz="1400" b="1" dirty="0">
                          <a:effectLst/>
                        </a:rPr>
                        <a:t>Research</a:t>
                      </a:r>
                      <a:r>
                        <a:rPr lang="en-US" sz="1400" b="1" spc="-40" dirty="0">
                          <a:effectLst/>
                        </a:rPr>
                        <a:t> </a:t>
                      </a:r>
                      <a:r>
                        <a:rPr lang="en-US" sz="1400" b="1" dirty="0">
                          <a:effectLst/>
                        </a:rPr>
                        <a:t>and</a:t>
                      </a:r>
                      <a:r>
                        <a:rPr lang="en-US" sz="1400" b="1" spc="-35" dirty="0">
                          <a:effectLst/>
                        </a:rPr>
                        <a:t> </a:t>
                      </a:r>
                      <a:r>
                        <a:rPr lang="en-US" sz="1400" b="1" dirty="0">
                          <a:effectLst/>
                        </a:rPr>
                        <a:t>consultancy</a:t>
                      </a:r>
                      <a:r>
                        <a:rPr lang="en-US" sz="1400" b="1" spc="-25" dirty="0">
                          <a:effectLst/>
                        </a:rPr>
                        <a:t> </a:t>
                      </a:r>
                      <a:r>
                        <a:rPr lang="en-US" sz="1400" b="1" spc="-10" dirty="0">
                          <a:effectLst/>
                        </a:rPr>
                        <a:t>funding</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2539248585"/>
                  </a:ext>
                </a:extLst>
              </a:tr>
              <a:tr h="187430">
                <a:tc>
                  <a:txBody>
                    <a:bodyPr/>
                    <a:lstStyle/>
                    <a:p>
                      <a:pPr marL="10795" algn="ctr">
                        <a:spcBef>
                          <a:spcPts val="5"/>
                        </a:spcBef>
                        <a:spcAft>
                          <a:spcPts val="0"/>
                        </a:spcAft>
                      </a:pPr>
                      <a:r>
                        <a:rPr lang="en-US" sz="1400" spc="-25">
                          <a:effectLst/>
                        </a:rPr>
                        <a:t>5.</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3810" algn="l">
                        <a:spcBef>
                          <a:spcPts val="150"/>
                        </a:spcBef>
                        <a:spcAft>
                          <a:spcPts val="0"/>
                        </a:spcAft>
                      </a:pPr>
                      <a:r>
                        <a:rPr lang="en-US" sz="1400" b="1">
                          <a:effectLst/>
                        </a:rPr>
                        <a:t>Events</a:t>
                      </a:r>
                      <a:r>
                        <a:rPr lang="en-US" sz="1400" b="1" spc="-30">
                          <a:effectLst/>
                        </a:rPr>
                        <a:t> </a:t>
                      </a:r>
                      <a:r>
                        <a:rPr lang="en-US" sz="1400" b="1">
                          <a:effectLst/>
                        </a:rPr>
                        <a:t>and</a:t>
                      </a:r>
                      <a:r>
                        <a:rPr lang="en-US" sz="1400" b="1" spc="-35">
                          <a:effectLst/>
                        </a:rPr>
                        <a:t> </a:t>
                      </a:r>
                      <a:r>
                        <a:rPr lang="en-US" sz="1400" b="1" spc="-10">
                          <a:effectLst/>
                        </a:rPr>
                        <a:t>activities</a:t>
                      </a:r>
                      <a:endParaRPr lang="en-IN"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a:effectLst/>
                        </a:rPr>
                        <a:t>10</a:t>
                      </a:r>
                      <a:endParaRPr lang="en-IN"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2421253535"/>
                  </a:ext>
                </a:extLst>
              </a:tr>
              <a:tr h="187430">
                <a:tc>
                  <a:txBody>
                    <a:bodyPr/>
                    <a:lstStyle/>
                    <a:p>
                      <a:pPr marL="10795" algn="ctr">
                        <a:spcBef>
                          <a:spcPts val="5"/>
                        </a:spcBef>
                        <a:spcAft>
                          <a:spcPts val="0"/>
                        </a:spcAft>
                      </a:pPr>
                      <a:r>
                        <a:rPr lang="en-US" sz="1400" spc="-25">
                          <a:effectLst/>
                        </a:rPr>
                        <a:t>6.</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5715" algn="l">
                        <a:spcBef>
                          <a:spcPts val="150"/>
                        </a:spcBef>
                        <a:spcAft>
                          <a:spcPts val="0"/>
                        </a:spcAft>
                      </a:pPr>
                      <a:r>
                        <a:rPr lang="en-US" sz="1400" b="1" dirty="0">
                          <a:effectLst/>
                        </a:rPr>
                        <a:t>Faculty</a:t>
                      </a:r>
                      <a:r>
                        <a:rPr lang="en-US" sz="1400" b="1" spc="-35" dirty="0">
                          <a:effectLst/>
                        </a:rPr>
                        <a:t> </a:t>
                      </a:r>
                      <a:r>
                        <a:rPr lang="en-US" sz="1400" b="1" spc="-10" dirty="0">
                          <a:effectLst/>
                        </a:rPr>
                        <a:t>attendance</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a:effectLst/>
                        </a:rPr>
                        <a:t>10</a:t>
                      </a:r>
                      <a:endParaRPr lang="en-IN"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766886788"/>
                  </a:ext>
                </a:extLst>
              </a:tr>
              <a:tr h="187430">
                <a:tc>
                  <a:txBody>
                    <a:bodyPr/>
                    <a:lstStyle/>
                    <a:p>
                      <a:pPr marL="10795" algn="ctr">
                        <a:spcBef>
                          <a:spcPts val="5"/>
                        </a:spcBef>
                        <a:spcAft>
                          <a:spcPts val="0"/>
                        </a:spcAft>
                      </a:pPr>
                      <a:r>
                        <a:rPr lang="en-US" sz="1400" spc="-25">
                          <a:effectLst/>
                        </a:rPr>
                        <a:t>7.</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4445" algn="l">
                        <a:spcBef>
                          <a:spcPts val="150"/>
                        </a:spcBef>
                        <a:spcAft>
                          <a:spcPts val="0"/>
                        </a:spcAft>
                      </a:pPr>
                      <a:r>
                        <a:rPr lang="en-US" sz="1400" b="1" dirty="0">
                          <a:effectLst/>
                        </a:rPr>
                        <a:t>Student</a:t>
                      </a:r>
                      <a:r>
                        <a:rPr lang="en-US" sz="1400" b="1" spc="-50" dirty="0">
                          <a:effectLst/>
                        </a:rPr>
                        <a:t> </a:t>
                      </a:r>
                      <a:r>
                        <a:rPr lang="en-US" sz="1400" b="1" spc="-10" dirty="0">
                          <a:effectLst/>
                        </a:rPr>
                        <a:t>feedback</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2021988754"/>
                  </a:ext>
                </a:extLst>
              </a:tr>
              <a:tr h="187430">
                <a:tc>
                  <a:txBody>
                    <a:bodyPr/>
                    <a:lstStyle/>
                    <a:p>
                      <a:pPr marL="18415" marR="1270" algn="ctr">
                        <a:spcBef>
                          <a:spcPts val="10"/>
                        </a:spcBef>
                        <a:spcAft>
                          <a:spcPts val="0"/>
                        </a:spcAft>
                      </a:pPr>
                      <a:r>
                        <a:rPr lang="en-US" sz="1400" spc="-25">
                          <a:effectLst/>
                        </a:rPr>
                        <a:t>8.</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3810" algn="l">
                        <a:spcBef>
                          <a:spcPts val="155"/>
                        </a:spcBef>
                        <a:spcAft>
                          <a:spcPts val="0"/>
                        </a:spcAft>
                      </a:pPr>
                      <a:r>
                        <a:rPr lang="en-US" sz="1400" b="1" dirty="0">
                          <a:effectLst/>
                        </a:rPr>
                        <a:t>Pedagogical</a:t>
                      </a:r>
                      <a:r>
                        <a:rPr lang="en-US" sz="1400" b="1" spc="-35" dirty="0">
                          <a:effectLst/>
                        </a:rPr>
                        <a:t> </a:t>
                      </a:r>
                      <a:r>
                        <a:rPr lang="en-US" sz="1400" b="1" spc="-10" dirty="0">
                          <a:effectLst/>
                        </a:rPr>
                        <a:t>innovation</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5"/>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5">
                  <a:txBody>
                    <a:bodyPr/>
                    <a:lstStyle/>
                    <a:p>
                      <a:r>
                        <a:rPr lang="en-US" sz="1400">
                          <a:effectLst/>
                        </a:rPr>
                        <a:t> </a:t>
                      </a:r>
                      <a:endParaRPr lang="en-IN" sz="1100">
                        <a:effectLst/>
                      </a:endParaRPr>
                    </a:p>
                    <a:p>
                      <a:pPr>
                        <a:spcBef>
                          <a:spcPts val="1640"/>
                        </a:spcBef>
                      </a:pPr>
                      <a:r>
                        <a:rPr lang="en-US" sz="1400">
                          <a:effectLst/>
                        </a:rPr>
                        <a:t> </a:t>
                      </a:r>
                      <a:endParaRPr lang="en-IN" sz="1100">
                        <a:effectLst/>
                      </a:endParaRPr>
                    </a:p>
                    <a:p>
                      <a:pPr marL="9525" algn="ctr">
                        <a:spcBef>
                          <a:spcPts val="5"/>
                        </a:spcBef>
                        <a:spcAft>
                          <a:spcPts val="0"/>
                        </a:spcAft>
                      </a:pPr>
                      <a:r>
                        <a:rPr lang="en-US" sz="1400" spc="-25">
                          <a:effectLst/>
                        </a:rPr>
                        <a:t>70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68919906"/>
                  </a:ext>
                </a:extLst>
              </a:tr>
              <a:tr h="187430">
                <a:tc>
                  <a:txBody>
                    <a:bodyPr/>
                    <a:lstStyle/>
                    <a:p>
                      <a:pPr marL="18415" marR="1270" algn="ctr">
                        <a:spcBef>
                          <a:spcPts val="5"/>
                        </a:spcBef>
                        <a:spcAft>
                          <a:spcPts val="0"/>
                        </a:spcAft>
                      </a:pPr>
                      <a:r>
                        <a:rPr lang="en-US" sz="1400" spc="-25">
                          <a:effectLst/>
                        </a:rPr>
                        <a:t>9.</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2540" algn="l">
                        <a:spcBef>
                          <a:spcPts val="150"/>
                        </a:spcBef>
                        <a:spcAft>
                          <a:spcPts val="0"/>
                        </a:spcAft>
                      </a:pPr>
                      <a:r>
                        <a:rPr lang="en-US" sz="1400" b="1" dirty="0">
                          <a:effectLst/>
                        </a:rPr>
                        <a:t>Feedback</a:t>
                      </a:r>
                      <a:r>
                        <a:rPr lang="en-US" sz="1400" b="1" spc="-40" dirty="0">
                          <a:effectLst/>
                        </a:rPr>
                        <a:t> </a:t>
                      </a:r>
                      <a:r>
                        <a:rPr lang="en-US" sz="1400" b="1" dirty="0">
                          <a:effectLst/>
                        </a:rPr>
                        <a:t>from</a:t>
                      </a:r>
                      <a:r>
                        <a:rPr lang="en-US" sz="1400" b="1" spc="-35" dirty="0">
                          <a:effectLst/>
                        </a:rPr>
                        <a:t> </a:t>
                      </a:r>
                      <a:r>
                        <a:rPr lang="en-US" sz="1400" b="1" dirty="0">
                          <a:effectLst/>
                        </a:rPr>
                        <a:t>admission</a:t>
                      </a:r>
                      <a:r>
                        <a:rPr lang="en-US" sz="1400" b="1" spc="-40" dirty="0">
                          <a:effectLst/>
                        </a:rPr>
                        <a:t> </a:t>
                      </a:r>
                      <a:r>
                        <a:rPr lang="en-US" sz="1400" b="1" spc="-20" dirty="0">
                          <a:effectLst/>
                        </a:rPr>
                        <a:t>team</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2092842595"/>
                  </a:ext>
                </a:extLst>
              </a:tr>
              <a:tr h="187430">
                <a:tc>
                  <a:txBody>
                    <a:bodyPr/>
                    <a:lstStyle/>
                    <a:p>
                      <a:pPr marL="18415" marR="3175" algn="ctr">
                        <a:spcBef>
                          <a:spcPts val="5"/>
                        </a:spcBef>
                        <a:spcAft>
                          <a:spcPts val="0"/>
                        </a:spcAft>
                      </a:pPr>
                      <a:r>
                        <a:rPr lang="en-US" sz="1400" spc="-25">
                          <a:effectLst/>
                        </a:rPr>
                        <a:t>10.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4445" algn="l">
                        <a:spcBef>
                          <a:spcPts val="150"/>
                        </a:spcBef>
                        <a:spcAft>
                          <a:spcPts val="0"/>
                        </a:spcAft>
                      </a:pPr>
                      <a:r>
                        <a:rPr lang="en-US" sz="1400" b="1" dirty="0">
                          <a:effectLst/>
                        </a:rPr>
                        <a:t>Feedback</a:t>
                      </a:r>
                      <a:r>
                        <a:rPr lang="en-US" sz="1400" b="1" spc="-25" dirty="0">
                          <a:effectLst/>
                        </a:rPr>
                        <a:t> </a:t>
                      </a:r>
                      <a:r>
                        <a:rPr lang="en-US" sz="1400" b="1" dirty="0">
                          <a:effectLst/>
                        </a:rPr>
                        <a:t>from</a:t>
                      </a:r>
                      <a:r>
                        <a:rPr lang="en-US" sz="1400" b="1" spc="-25" dirty="0">
                          <a:effectLst/>
                        </a:rPr>
                        <a:t> </a:t>
                      </a:r>
                      <a:r>
                        <a:rPr lang="en-US" sz="1400" b="1" dirty="0">
                          <a:effectLst/>
                        </a:rPr>
                        <a:t>NAAC</a:t>
                      </a:r>
                      <a:r>
                        <a:rPr lang="en-US" sz="1400" b="1" spc="-40" dirty="0">
                          <a:effectLst/>
                        </a:rPr>
                        <a:t> </a:t>
                      </a:r>
                      <a:r>
                        <a:rPr lang="en-US" sz="1400" b="1" dirty="0">
                          <a:effectLst/>
                        </a:rPr>
                        <a:t>criteria</a:t>
                      </a:r>
                      <a:r>
                        <a:rPr lang="en-US" sz="1400" b="1" spc="-15" dirty="0">
                          <a:effectLst/>
                        </a:rPr>
                        <a:t> </a:t>
                      </a:r>
                      <a:r>
                        <a:rPr lang="en-US" sz="1400" b="1" spc="-20" dirty="0">
                          <a:effectLst/>
                        </a:rPr>
                        <a:t>heads</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20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3792315345"/>
                  </a:ext>
                </a:extLst>
              </a:tr>
              <a:tr h="187430">
                <a:tc>
                  <a:txBody>
                    <a:bodyPr/>
                    <a:lstStyle/>
                    <a:p>
                      <a:pPr marL="18415" marR="3175" algn="ctr">
                        <a:spcBef>
                          <a:spcPts val="5"/>
                        </a:spcBef>
                        <a:spcAft>
                          <a:spcPts val="0"/>
                        </a:spcAft>
                      </a:pPr>
                      <a:r>
                        <a:rPr lang="en-US" sz="1400" spc="-25">
                          <a:effectLst/>
                        </a:rPr>
                        <a:t>11.</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3810" algn="l">
                        <a:spcBef>
                          <a:spcPts val="150"/>
                        </a:spcBef>
                        <a:spcAft>
                          <a:spcPts val="0"/>
                        </a:spcAft>
                      </a:pPr>
                      <a:r>
                        <a:rPr lang="en-US" sz="1400" b="1" dirty="0">
                          <a:effectLst/>
                        </a:rPr>
                        <a:t>Feedback</a:t>
                      </a:r>
                      <a:r>
                        <a:rPr lang="en-US" sz="1400" b="1" spc="-35" dirty="0">
                          <a:effectLst/>
                        </a:rPr>
                        <a:t> </a:t>
                      </a:r>
                      <a:r>
                        <a:rPr lang="en-US" sz="1400" b="1" dirty="0">
                          <a:effectLst/>
                        </a:rPr>
                        <a:t>from</a:t>
                      </a:r>
                      <a:r>
                        <a:rPr lang="en-US" sz="1400" b="1" spc="-30" dirty="0">
                          <a:effectLst/>
                        </a:rPr>
                        <a:t> </a:t>
                      </a:r>
                      <a:r>
                        <a:rPr lang="en-US" sz="1400" b="1" spc="-20" dirty="0">
                          <a:effectLst/>
                        </a:rPr>
                        <a:t>Deans</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150"/>
                        </a:spcBef>
                        <a:spcAft>
                          <a:spcPts val="0"/>
                        </a:spcAft>
                      </a:pPr>
                      <a:r>
                        <a:rPr lang="en-US" sz="1400" b="1" spc="-25" dirty="0">
                          <a:effectLst/>
                        </a:rPr>
                        <a:t>20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860472823"/>
                  </a:ext>
                </a:extLst>
              </a:tr>
              <a:tr h="368166">
                <a:tc>
                  <a:txBody>
                    <a:bodyPr/>
                    <a:lstStyle/>
                    <a:p>
                      <a:pPr marL="18415" marR="3175" algn="ctr">
                        <a:spcBef>
                          <a:spcPts val="5"/>
                        </a:spcBef>
                        <a:spcAft>
                          <a:spcPts val="0"/>
                        </a:spcAft>
                      </a:pPr>
                      <a:r>
                        <a:rPr lang="en-US" sz="1400" spc="-25">
                          <a:effectLst/>
                        </a:rPr>
                        <a:t>12.</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0795" marR="3810" algn="l">
                        <a:lnSpc>
                          <a:spcPts val="1705"/>
                        </a:lnSpc>
                        <a:spcBef>
                          <a:spcPts val="5"/>
                        </a:spcBef>
                        <a:spcAft>
                          <a:spcPts val="0"/>
                        </a:spcAft>
                      </a:pPr>
                      <a:r>
                        <a:rPr lang="en-US" sz="1400" b="1" dirty="0">
                          <a:effectLst/>
                        </a:rPr>
                        <a:t>Other</a:t>
                      </a:r>
                      <a:r>
                        <a:rPr lang="en-US" sz="1400" b="1" spc="-40" dirty="0">
                          <a:effectLst/>
                        </a:rPr>
                        <a:t> </a:t>
                      </a:r>
                      <a:r>
                        <a:rPr lang="en-US" sz="1400" b="1" dirty="0">
                          <a:effectLst/>
                        </a:rPr>
                        <a:t>academic/</a:t>
                      </a:r>
                      <a:r>
                        <a:rPr lang="en-US" sz="1400" b="1" spc="-40" dirty="0">
                          <a:effectLst/>
                        </a:rPr>
                        <a:t> </a:t>
                      </a:r>
                      <a:r>
                        <a:rPr lang="en-US" sz="1400" b="1" spc="-10" dirty="0">
                          <a:effectLst/>
                        </a:rPr>
                        <a:t>administrative</a:t>
                      </a:r>
                      <a:endParaRPr lang="en-IN" sz="1100" b="1" dirty="0">
                        <a:effectLst/>
                      </a:endParaRPr>
                    </a:p>
                    <a:p>
                      <a:pPr marL="10795" marR="2540" algn="l">
                        <a:lnSpc>
                          <a:spcPts val="1600"/>
                        </a:lnSpc>
                        <a:spcAft>
                          <a:spcPts val="0"/>
                        </a:spcAft>
                      </a:pPr>
                      <a:r>
                        <a:rPr lang="en-US" sz="1400" b="1" spc="-10" dirty="0">
                          <a:effectLst/>
                        </a:rPr>
                        <a:t>works</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430" algn="ctr">
                        <a:spcBef>
                          <a:spcPts val="860"/>
                        </a:spcBef>
                        <a:spcAft>
                          <a:spcPts val="0"/>
                        </a:spcAft>
                      </a:pPr>
                      <a:r>
                        <a:rPr lang="en-US" sz="1400" b="1" spc="-25" dirty="0">
                          <a:effectLst/>
                        </a:rPr>
                        <a:t>10</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en-IN"/>
                    </a:p>
                  </a:txBody>
                  <a:tcPr/>
                </a:tc>
                <a:extLst>
                  <a:ext uri="{0D108BD9-81ED-4DB2-BD59-A6C34878D82A}">
                    <a16:rowId xmlns:a16="http://schemas.microsoft.com/office/drawing/2014/main" val="3498703714"/>
                  </a:ext>
                </a:extLst>
              </a:tr>
              <a:tr h="174042">
                <a:tc>
                  <a:txBody>
                    <a:bodyPr/>
                    <a:lstStyle/>
                    <a:p>
                      <a:r>
                        <a:rPr lang="en-US" sz="1300">
                          <a:effectLst/>
                        </a:rPr>
                        <a:t> </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6985" algn="ctr">
                        <a:spcBef>
                          <a:spcPts val="115"/>
                        </a:spcBef>
                        <a:spcAft>
                          <a:spcPts val="0"/>
                        </a:spcAft>
                      </a:pPr>
                      <a:r>
                        <a:rPr lang="en-US" sz="1200" spc="-20">
                          <a:effectLst/>
                        </a:rPr>
                        <a:t>TOTAL</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IN"/>
                    </a:p>
                  </a:txBody>
                  <a:tcPr/>
                </a:tc>
                <a:tc>
                  <a:txBody>
                    <a:bodyPr/>
                    <a:lstStyle/>
                    <a:p>
                      <a:pPr marL="10795" algn="ctr">
                        <a:spcBef>
                          <a:spcPts val="115"/>
                        </a:spcBef>
                        <a:spcAft>
                          <a:spcPts val="0"/>
                        </a:spcAft>
                      </a:pPr>
                      <a:r>
                        <a:rPr lang="en-US" sz="1200" spc="-25" dirty="0">
                          <a:effectLst/>
                        </a:rPr>
                        <a:t>150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34877347"/>
                  </a:ext>
                </a:extLst>
              </a:tr>
            </a:tbl>
          </a:graphicData>
        </a:graphic>
      </p:graphicFrame>
      <p:sp>
        <p:nvSpPr>
          <p:cNvPr id="12" name="TextBox 11">
            <a:extLst>
              <a:ext uri="{FF2B5EF4-FFF2-40B4-BE49-F238E27FC236}">
                <a16:creationId xmlns:a16="http://schemas.microsoft.com/office/drawing/2014/main" id="{A7AD7B64-4A5B-A510-8C44-D2BCEB704AB8}"/>
              </a:ext>
            </a:extLst>
          </p:cNvPr>
          <p:cNvSpPr txBox="1"/>
          <p:nvPr/>
        </p:nvSpPr>
        <p:spPr>
          <a:xfrm>
            <a:off x="381000" y="1660372"/>
            <a:ext cx="6876256" cy="369332"/>
          </a:xfrm>
          <a:prstGeom prst="rect">
            <a:avLst/>
          </a:prstGeom>
          <a:noFill/>
        </p:spPr>
        <p:txBody>
          <a:bodyPr wrap="square" rtlCol="0">
            <a:spAutoFit/>
          </a:bodyPr>
          <a:lstStyle/>
          <a:p>
            <a:pPr algn="ctr"/>
            <a:r>
              <a:rPr lang="en-IN" b="1" dirty="0">
                <a:latin typeface="Calibri" panose="020F0502020204030204" pitchFamily="34" charset="0"/>
                <a:ea typeface="Calibri" panose="020F0502020204030204" pitchFamily="34" charset="0"/>
              </a:rPr>
              <a:t>(</a:t>
            </a:r>
            <a:r>
              <a:rPr lang="en-IN" b="1" dirty="0" err="1">
                <a:latin typeface="Calibri" panose="020F0502020204030204" pitchFamily="34" charset="0"/>
                <a:ea typeface="Calibri" panose="020F0502020204030204" pitchFamily="34" charset="0"/>
              </a:rPr>
              <a:t>i</a:t>
            </a:r>
            <a:r>
              <a:rPr lang="en-IN" b="1" dirty="0">
                <a:latin typeface="Calibri" panose="020F0502020204030204" pitchFamily="34" charset="0"/>
                <a:ea typeface="Calibri" panose="020F0502020204030204" pitchFamily="34" charset="0"/>
              </a:rPr>
              <a:t>) Criteria for Faculty </a:t>
            </a:r>
            <a:r>
              <a:rPr lang="en-IN" sz="1000" b="1" dirty="0"/>
              <a:t>(</a:t>
            </a:r>
            <a:r>
              <a:rPr lang="en-US" sz="1000" dirty="0"/>
              <a:t>Performance Assessment Exercise is implemented annually through ‘</a:t>
            </a:r>
            <a:r>
              <a:rPr lang="en-US" sz="1000" dirty="0" err="1"/>
              <a:t>SeroSoft</a:t>
            </a:r>
            <a:r>
              <a:rPr lang="en-US" sz="1000" dirty="0"/>
              <a:t>’)</a:t>
            </a:r>
            <a:r>
              <a:rPr lang="en-IN" sz="1000" b="1" dirty="0"/>
              <a:t> </a:t>
            </a:r>
            <a:endParaRPr lang="en-IN" b="1" dirty="0"/>
          </a:p>
        </p:txBody>
      </p:sp>
      <p:sp>
        <p:nvSpPr>
          <p:cNvPr id="13" name="TextBox 12">
            <a:extLst>
              <a:ext uri="{FF2B5EF4-FFF2-40B4-BE49-F238E27FC236}">
                <a16:creationId xmlns:a16="http://schemas.microsoft.com/office/drawing/2014/main" id="{146F97E0-45AC-1011-6E4D-1563E9A80A49}"/>
              </a:ext>
            </a:extLst>
          </p:cNvPr>
          <p:cNvSpPr txBox="1"/>
          <p:nvPr/>
        </p:nvSpPr>
        <p:spPr>
          <a:xfrm>
            <a:off x="1100376" y="5609641"/>
            <a:ext cx="7200800" cy="523220"/>
          </a:xfrm>
          <a:prstGeom prst="rect">
            <a:avLst/>
          </a:prstGeom>
          <a:noFill/>
        </p:spPr>
        <p:txBody>
          <a:bodyPr wrap="square" rtlCol="0">
            <a:spAutoFit/>
          </a:bodyPr>
          <a:lstStyle/>
          <a:p>
            <a:pPr algn="ctr"/>
            <a:r>
              <a:rPr lang="en-IN" sz="1400" dirty="0"/>
              <a:t>(ii) Appraisal for Non-teaching staff is based on their Performance evaluation by Dean/Reporting Officer and Registrar respectively by filling Performance Appraisal form</a:t>
            </a:r>
          </a:p>
        </p:txBody>
      </p:sp>
      <p:sp>
        <p:nvSpPr>
          <p:cNvPr id="3" name="Slide Number Placeholder 2">
            <a:extLst>
              <a:ext uri="{FF2B5EF4-FFF2-40B4-BE49-F238E27FC236}">
                <a16:creationId xmlns:a16="http://schemas.microsoft.com/office/drawing/2014/main" id="{DE8F4C18-2E0D-8FC3-18A7-CE6E54128DB5}"/>
              </a:ext>
            </a:extLst>
          </p:cNvPr>
          <p:cNvSpPr>
            <a:spLocks noGrp="1"/>
          </p:cNvSpPr>
          <p:nvPr>
            <p:ph type="sldNum" sz="quarter" idx="12"/>
          </p:nvPr>
        </p:nvSpPr>
        <p:spPr/>
        <p:txBody>
          <a:bodyPr/>
          <a:lstStyle/>
          <a:p>
            <a:fld id="{4A2FFD2B-9D2D-43A7-BDC6-314BE8432FDC}" type="slidenum">
              <a:rPr lang="en-US" smtClean="0"/>
              <a:pPr/>
              <a:t>27</a:t>
            </a:fld>
            <a:endParaRPr lang="en-US"/>
          </a:p>
        </p:txBody>
      </p:sp>
      <p:pic>
        <p:nvPicPr>
          <p:cNvPr id="5" name="Picture 4">
            <a:extLst>
              <a:ext uri="{FF2B5EF4-FFF2-40B4-BE49-F238E27FC236}">
                <a16:creationId xmlns:a16="http://schemas.microsoft.com/office/drawing/2014/main" id="{73650337-73B3-F256-D100-8EC6FBCD8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6" name="Date Placeholder 5">
            <a:extLst>
              <a:ext uri="{FF2B5EF4-FFF2-40B4-BE49-F238E27FC236}">
                <a16:creationId xmlns:a16="http://schemas.microsoft.com/office/drawing/2014/main" id="{BF4C2397-87F5-32BC-4F9E-21725FA4E08F}"/>
              </a:ext>
            </a:extLst>
          </p:cNvPr>
          <p:cNvSpPr>
            <a:spLocks noGrp="1"/>
          </p:cNvSpPr>
          <p:nvPr>
            <p:ph type="dt" sz="half" idx="10"/>
          </p:nvPr>
        </p:nvSpPr>
        <p:spPr/>
        <p:txBody>
          <a:bodyPr/>
          <a:lstStyle/>
          <a:p>
            <a:fld id="{2836A732-F110-474C-8BB9-E7B0130ECF98}" type="datetime1">
              <a:rPr lang="en-US" smtClean="0"/>
              <a:t>6/16/2025</a:t>
            </a:fld>
            <a:endParaRPr lang="en-US"/>
          </a:p>
        </p:txBody>
      </p:sp>
    </p:spTree>
    <p:extLst>
      <p:ext uri="{BB962C8B-B14F-4D97-AF65-F5344CB8AC3E}">
        <p14:creationId xmlns:p14="http://schemas.microsoft.com/office/powerpoint/2010/main" val="2521927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TextBox 2">
            <a:extLst>
              <a:ext uri="{FF2B5EF4-FFF2-40B4-BE49-F238E27FC236}">
                <a16:creationId xmlns:a16="http://schemas.microsoft.com/office/drawing/2014/main" id="{B2E01566-2C85-745F-986B-D4ED7D603985}"/>
              </a:ext>
            </a:extLst>
          </p:cNvPr>
          <p:cNvSpPr txBox="1"/>
          <p:nvPr/>
        </p:nvSpPr>
        <p:spPr>
          <a:xfrm>
            <a:off x="454152" y="1828800"/>
            <a:ext cx="7492698" cy="2705421"/>
          </a:xfrm>
          <a:prstGeom prst="rect">
            <a:avLst/>
          </a:prstGeom>
          <a:noFill/>
        </p:spPr>
        <p:txBody>
          <a:bodyPr wrap="square" lIns="68580" tIns="34290" rIns="68580" bIns="34290" rtlCol="0" anchor="t">
            <a:spAutoFit/>
          </a:bodyPr>
          <a:lstStyle/>
          <a:p>
            <a:pPr>
              <a:lnSpc>
                <a:spcPct val="150000"/>
              </a:lnSpc>
            </a:pPr>
            <a:r>
              <a:rPr lang="en-US" sz="2100" b="1" dirty="0">
                <a:solidFill>
                  <a:srgbClr val="FF0000"/>
                </a:solidFill>
                <a:latin typeface="Rockwell"/>
              </a:rPr>
              <a:t>Process Steps</a:t>
            </a:r>
          </a:p>
          <a:p>
            <a:pPr marL="342900" indent="-342900">
              <a:lnSpc>
                <a:spcPct val="150000"/>
              </a:lnSpc>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Assessment by School Dean/Unit Head</a:t>
            </a:r>
          </a:p>
          <a:p>
            <a:pPr marL="342900" indent="-342900">
              <a:lnSpc>
                <a:spcPct val="150000"/>
              </a:lnSpc>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Evaluation of Recommendations by the  Registrar</a:t>
            </a:r>
          </a:p>
          <a:p>
            <a:pPr marL="342900" indent="-342900">
              <a:lnSpc>
                <a:spcPct val="150000"/>
              </a:lnSpc>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Approval by the Vice Chancellor</a:t>
            </a:r>
          </a:p>
          <a:p>
            <a:pPr marL="342900" indent="-342900">
              <a:lnSpc>
                <a:spcPct val="150000"/>
              </a:lnSpc>
              <a:spcBef>
                <a:spcPct val="20000"/>
              </a:spcBef>
              <a:spcAft>
                <a:spcPts val="800"/>
              </a:spcAft>
              <a:buFont typeface="Arial" panose="020B0604020202020204" pitchFamily="34" charset="0"/>
              <a:buChar char="•"/>
            </a:pPr>
            <a:r>
              <a:rPr lang="en-US" kern="100" dirty="0">
                <a:latin typeface="Aptos" panose="020B0004020202020204" pitchFamily="34" charset="0"/>
                <a:cs typeface="Times New Roman" panose="02020603050405020304" pitchFamily="18" charset="0"/>
              </a:rPr>
              <a:t>Financial increment and incentives </a:t>
            </a:r>
          </a:p>
        </p:txBody>
      </p:sp>
      <p:sp>
        <p:nvSpPr>
          <p:cNvPr id="2" name="TextBox 1">
            <a:extLst>
              <a:ext uri="{FF2B5EF4-FFF2-40B4-BE49-F238E27FC236}">
                <a16:creationId xmlns:a16="http://schemas.microsoft.com/office/drawing/2014/main" id="{D1F0FE87-B1CF-EC16-07E1-F12D59CE5A6D}"/>
              </a:ext>
            </a:extLst>
          </p:cNvPr>
          <p:cNvSpPr txBox="1"/>
          <p:nvPr/>
        </p:nvSpPr>
        <p:spPr>
          <a:xfrm>
            <a:off x="304800" y="695109"/>
            <a:ext cx="7239000"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b="1" dirty="0">
                <a:solidFill>
                  <a:srgbClr val="23609F"/>
                </a:solidFill>
                <a:latin typeface="Rockwell"/>
              </a:rPr>
              <a:t>Performance Appraisal System for Non-Teaching Staff</a:t>
            </a:r>
            <a:r>
              <a:rPr lang="en-US" sz="4800" dirty="0">
                <a:latin typeface="Garamond"/>
              </a:rPr>
              <a:t>​</a:t>
            </a:r>
            <a:endParaRPr lang="en-US" sz="3600" dirty="0"/>
          </a:p>
        </p:txBody>
      </p:sp>
      <p:sp>
        <p:nvSpPr>
          <p:cNvPr id="6" name="Slide Number Placeholder 5">
            <a:extLst>
              <a:ext uri="{FF2B5EF4-FFF2-40B4-BE49-F238E27FC236}">
                <a16:creationId xmlns:a16="http://schemas.microsoft.com/office/drawing/2014/main" id="{4ADC3885-2F8D-DA7F-A534-DC251C55B13C}"/>
              </a:ext>
            </a:extLst>
          </p:cNvPr>
          <p:cNvSpPr>
            <a:spLocks noGrp="1"/>
          </p:cNvSpPr>
          <p:nvPr>
            <p:ph type="sldNum" sz="quarter" idx="12"/>
          </p:nvPr>
        </p:nvSpPr>
        <p:spPr/>
        <p:txBody>
          <a:bodyPr/>
          <a:lstStyle/>
          <a:p>
            <a:fld id="{4A2FFD2B-9D2D-43A7-BDC6-314BE8432FDC}" type="slidenum">
              <a:rPr lang="en-US" smtClean="0"/>
              <a:pPr/>
              <a:t>28</a:t>
            </a:fld>
            <a:endParaRPr lang="en-US"/>
          </a:p>
        </p:txBody>
      </p:sp>
      <p:pic>
        <p:nvPicPr>
          <p:cNvPr id="5" name="Picture 4">
            <a:extLst>
              <a:ext uri="{FF2B5EF4-FFF2-40B4-BE49-F238E27FC236}">
                <a16:creationId xmlns:a16="http://schemas.microsoft.com/office/drawing/2014/main" id="{011409BD-80EA-0873-15C2-F1389904B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8" name="Date Placeholder 7">
            <a:extLst>
              <a:ext uri="{FF2B5EF4-FFF2-40B4-BE49-F238E27FC236}">
                <a16:creationId xmlns:a16="http://schemas.microsoft.com/office/drawing/2014/main" id="{D7F4E34E-3189-6072-EF68-0DA13366F51A}"/>
              </a:ext>
            </a:extLst>
          </p:cNvPr>
          <p:cNvSpPr>
            <a:spLocks noGrp="1"/>
          </p:cNvSpPr>
          <p:nvPr>
            <p:ph type="dt" sz="half" idx="10"/>
          </p:nvPr>
        </p:nvSpPr>
        <p:spPr/>
        <p:txBody>
          <a:bodyPr/>
          <a:lstStyle/>
          <a:p>
            <a:fld id="{E5A7159C-F9B2-4B1D-8EA1-5EA71CAC13B7}" type="datetime1">
              <a:rPr lang="en-US" smtClean="0"/>
              <a:t>6/16/2025</a:t>
            </a:fld>
            <a:endParaRPr lang="en-US"/>
          </a:p>
        </p:txBody>
      </p:sp>
    </p:spTree>
    <p:extLst>
      <p:ext uri="{BB962C8B-B14F-4D97-AF65-F5344CB8AC3E}">
        <p14:creationId xmlns:p14="http://schemas.microsoft.com/office/powerpoint/2010/main" val="3028537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05E5-0C79-CF07-F8E4-3002E19DB561}"/>
            </a:ext>
          </a:extLst>
        </p:cNvPr>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A8867B46-578C-4BDA-F2BE-ECCB8463FE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 y="0"/>
            <a:ext cx="9144000" cy="6858000"/>
          </a:xfrm>
          <a:prstGeom prst="rect">
            <a:avLst/>
          </a:prstGeom>
        </p:spPr>
      </p:pic>
      <p:sp>
        <p:nvSpPr>
          <p:cNvPr id="6" name="TextBox 5">
            <a:extLst>
              <a:ext uri="{FF2B5EF4-FFF2-40B4-BE49-F238E27FC236}">
                <a16:creationId xmlns:a16="http://schemas.microsoft.com/office/drawing/2014/main" id="{5BF51ECF-D81D-3616-A45C-308B391DC356}"/>
              </a:ext>
            </a:extLst>
          </p:cNvPr>
          <p:cNvSpPr txBox="1"/>
          <p:nvPr/>
        </p:nvSpPr>
        <p:spPr>
          <a:xfrm>
            <a:off x="457200" y="960986"/>
            <a:ext cx="8001000" cy="383182"/>
          </a:xfrm>
          <a:prstGeom prst="rect">
            <a:avLst/>
          </a:prstGeom>
          <a:noFill/>
        </p:spPr>
        <p:txBody>
          <a:bodyPr wrap="square">
            <a:spAutoFit/>
          </a:bodyPr>
          <a:lstStyle/>
          <a:p>
            <a:pPr>
              <a:lnSpc>
                <a:spcPct val="90000"/>
              </a:lnSpc>
              <a:spcBef>
                <a:spcPct val="0"/>
              </a:spcBef>
            </a:pPr>
            <a:r>
              <a:rPr lang="en-IN" sz="2100" b="1" dirty="0">
                <a:solidFill>
                  <a:srgbClr val="23609F"/>
                </a:solidFill>
                <a:latin typeface="Rockwell"/>
              </a:rPr>
              <a:t>Career Advancement Scheme (CAS)/ Promotions </a:t>
            </a:r>
          </a:p>
        </p:txBody>
      </p:sp>
      <p:sp>
        <p:nvSpPr>
          <p:cNvPr id="8" name="TextBox 7">
            <a:extLst>
              <a:ext uri="{FF2B5EF4-FFF2-40B4-BE49-F238E27FC236}">
                <a16:creationId xmlns:a16="http://schemas.microsoft.com/office/drawing/2014/main" id="{8548C423-AA21-9154-9E9D-914F3203A084}"/>
              </a:ext>
            </a:extLst>
          </p:cNvPr>
          <p:cNvSpPr txBox="1"/>
          <p:nvPr/>
        </p:nvSpPr>
        <p:spPr>
          <a:xfrm>
            <a:off x="533400" y="1371600"/>
            <a:ext cx="7848600" cy="1477328"/>
          </a:xfrm>
          <a:prstGeom prst="rect">
            <a:avLst/>
          </a:prstGeom>
          <a:noFill/>
        </p:spPr>
        <p:txBody>
          <a:bodyPr wrap="square">
            <a:spAutoFit/>
          </a:bodyPr>
          <a:lstStyle/>
          <a:p>
            <a:pPr marL="285750" indent="-285750" algn="just">
              <a:buFont typeface="Arial" panose="020B0604020202020204" pitchFamily="34" charset="0"/>
              <a:buChar char="•"/>
            </a:pPr>
            <a:r>
              <a:rPr lang="en-US" sz="1800" b="0" i="0" u="none" strike="noStrike" baseline="0" dirty="0">
                <a:latin typeface="Franklin Gothic Book" panose="020B0503020102020204" pitchFamily="34" charset="0"/>
              </a:rPr>
              <a:t>Selection Committees are constituted to consider Promotion or Cadre Review of Faculty Members under CAS (Career Advancement Scheme). </a:t>
            </a:r>
          </a:p>
          <a:p>
            <a:pPr algn="just"/>
            <a:endParaRPr lang="en-US" sz="1800" b="0" i="0" u="none" strike="noStrike" baseline="0" dirty="0">
              <a:latin typeface="Franklin Gothic Book" panose="020B0503020102020204" pitchFamily="34" charset="0"/>
            </a:endParaRPr>
          </a:p>
          <a:p>
            <a:pPr marL="285750" indent="-285750" algn="just">
              <a:buFont typeface="Arial" panose="020B0604020202020204" pitchFamily="34" charset="0"/>
              <a:buChar char="•"/>
            </a:pPr>
            <a:r>
              <a:rPr lang="en-US" sz="1800" b="0" i="0" u="none" strike="noStrike" baseline="0" dirty="0">
                <a:latin typeface="Franklin Gothic Book" panose="020B0503020102020204" pitchFamily="34" charset="0"/>
              </a:rPr>
              <a:t>The Management, based on the recommendations of the Selection Committee, may like to promote the faculty members </a:t>
            </a:r>
          </a:p>
        </p:txBody>
      </p:sp>
      <p:graphicFrame>
        <p:nvGraphicFramePr>
          <p:cNvPr id="9" name="Diagram 8">
            <a:extLst>
              <a:ext uri="{FF2B5EF4-FFF2-40B4-BE49-F238E27FC236}">
                <a16:creationId xmlns:a16="http://schemas.microsoft.com/office/drawing/2014/main" id="{356109AE-8A74-0F35-B40C-142FDB61DA0E}"/>
              </a:ext>
            </a:extLst>
          </p:cNvPr>
          <p:cNvGraphicFramePr/>
          <p:nvPr/>
        </p:nvGraphicFramePr>
        <p:xfrm>
          <a:off x="647700" y="3048000"/>
          <a:ext cx="7620000" cy="302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0FCB5D52-C302-2F95-C4E0-4D4DC5F6AF1B}"/>
              </a:ext>
            </a:extLst>
          </p:cNvPr>
          <p:cNvSpPr>
            <a:spLocks noGrp="1"/>
          </p:cNvSpPr>
          <p:nvPr>
            <p:ph type="sldNum" sz="quarter" idx="12"/>
          </p:nvPr>
        </p:nvSpPr>
        <p:spPr/>
        <p:txBody>
          <a:bodyPr/>
          <a:lstStyle/>
          <a:p>
            <a:fld id="{4A2FFD2B-9D2D-43A7-BDC6-314BE8432FDC}" type="slidenum">
              <a:rPr lang="en-US" smtClean="0"/>
              <a:pPr/>
              <a:t>29</a:t>
            </a:fld>
            <a:endParaRPr lang="en-US"/>
          </a:p>
        </p:txBody>
      </p:sp>
      <p:pic>
        <p:nvPicPr>
          <p:cNvPr id="4" name="Picture 3">
            <a:extLst>
              <a:ext uri="{FF2B5EF4-FFF2-40B4-BE49-F238E27FC236}">
                <a16:creationId xmlns:a16="http://schemas.microsoft.com/office/drawing/2014/main" id="{CB94BBAB-7170-E3E9-8684-4353C5096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FF8A2871-7BC3-1CC2-04BD-67F8C8AC9A25}"/>
              </a:ext>
            </a:extLst>
          </p:cNvPr>
          <p:cNvSpPr>
            <a:spLocks noGrp="1"/>
          </p:cNvSpPr>
          <p:nvPr>
            <p:ph type="dt" sz="half" idx="10"/>
          </p:nvPr>
        </p:nvSpPr>
        <p:spPr/>
        <p:txBody>
          <a:bodyPr/>
          <a:lstStyle/>
          <a:p>
            <a:fld id="{58A42771-CE2A-4188-8DD1-9CCA870D3A63}" type="datetime1">
              <a:rPr lang="en-US" smtClean="0"/>
              <a:t>6/16/2025</a:t>
            </a:fld>
            <a:endParaRPr lang="en-US"/>
          </a:p>
        </p:txBody>
      </p:sp>
    </p:spTree>
    <p:extLst>
      <p:ext uri="{BB962C8B-B14F-4D97-AF65-F5344CB8AC3E}">
        <p14:creationId xmlns:p14="http://schemas.microsoft.com/office/powerpoint/2010/main" val="1669907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0B0331D8-741F-0D11-CC46-47D6AF657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9" y="-6097"/>
            <a:ext cx="9144000" cy="6858000"/>
          </a:xfrm>
          <a:prstGeom prst="rect">
            <a:avLst/>
          </a:prstGeom>
        </p:spPr>
      </p:pic>
      <p:pic>
        <p:nvPicPr>
          <p:cNvPr id="4" name="Picture 3">
            <a:extLst>
              <a:ext uri="{FF2B5EF4-FFF2-40B4-BE49-F238E27FC236}">
                <a16:creationId xmlns:a16="http://schemas.microsoft.com/office/drawing/2014/main" id="{A35E6107-864D-4502-A20D-590A2783F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A339C8B5-014F-49BA-0942-84C5CCD71BFF}"/>
              </a:ext>
            </a:extLst>
          </p:cNvPr>
          <p:cNvSpPr>
            <a:spLocks noGrp="1"/>
          </p:cNvSpPr>
          <p:nvPr>
            <p:ph type="dt" sz="half" idx="10"/>
          </p:nvPr>
        </p:nvSpPr>
        <p:spPr/>
        <p:txBody>
          <a:bodyPr/>
          <a:lstStyle/>
          <a:p>
            <a:fld id="{CD609DA2-6D10-4047-8C74-CBCB4C8D5964}" type="datetime1">
              <a:rPr lang="en-US" smtClean="0"/>
              <a:t>6/16/2025</a:t>
            </a:fld>
            <a:endParaRPr lang="en-US"/>
          </a:p>
        </p:txBody>
      </p:sp>
      <p:sp>
        <p:nvSpPr>
          <p:cNvPr id="7" name="Slide Number Placeholder 6">
            <a:extLst>
              <a:ext uri="{FF2B5EF4-FFF2-40B4-BE49-F238E27FC236}">
                <a16:creationId xmlns:a16="http://schemas.microsoft.com/office/drawing/2014/main" id="{1760B9FB-867D-2E1D-021A-616A70B1AB96}"/>
              </a:ext>
            </a:extLst>
          </p:cNvPr>
          <p:cNvSpPr>
            <a:spLocks noGrp="1"/>
          </p:cNvSpPr>
          <p:nvPr>
            <p:ph type="sldNum" sz="quarter" idx="12"/>
          </p:nvPr>
        </p:nvSpPr>
        <p:spPr/>
        <p:txBody>
          <a:bodyPr/>
          <a:lstStyle/>
          <a:p>
            <a:fld id="{4A2FFD2B-9D2D-43A7-BDC6-314BE8432FDC}" type="slidenum">
              <a:rPr lang="en-US" smtClean="0"/>
              <a:pPr/>
              <a:t>3</a:t>
            </a:fld>
            <a:endParaRPr lang="en-US" dirty="0"/>
          </a:p>
        </p:txBody>
      </p:sp>
      <p:graphicFrame>
        <p:nvGraphicFramePr>
          <p:cNvPr id="10" name="Content Placeholder 9">
            <a:extLst>
              <a:ext uri="{FF2B5EF4-FFF2-40B4-BE49-F238E27FC236}">
                <a16:creationId xmlns:a16="http://schemas.microsoft.com/office/drawing/2014/main" id="{367B2883-2966-F0F5-07AC-294E189BF573}"/>
              </a:ext>
            </a:extLst>
          </p:cNvPr>
          <p:cNvGraphicFramePr>
            <a:graphicFrameLocks noGrp="1"/>
          </p:cNvGraphicFramePr>
          <p:nvPr>
            <p:ph idx="1"/>
            <p:extLst>
              <p:ext uri="{D42A27DB-BD31-4B8C-83A1-F6EECF244321}">
                <p14:modId xmlns:p14="http://schemas.microsoft.com/office/powerpoint/2010/main" val="1841965189"/>
              </p:ext>
            </p:extLst>
          </p:nvPr>
        </p:nvGraphicFramePr>
        <p:xfrm>
          <a:off x="381000" y="713552"/>
          <a:ext cx="8382000" cy="5174737"/>
        </p:xfrm>
        <a:graphic>
          <a:graphicData uri="http://schemas.openxmlformats.org/drawingml/2006/table">
            <a:tbl>
              <a:tblPr firstRow="1" firstCol="1" bandRow="1">
                <a:tableStyleId>{5C22544A-7EE6-4342-B048-85BDC9FD1C3A}</a:tableStyleId>
              </a:tblPr>
              <a:tblGrid>
                <a:gridCol w="1373447">
                  <a:extLst>
                    <a:ext uri="{9D8B030D-6E8A-4147-A177-3AD203B41FA5}">
                      <a16:colId xmlns:a16="http://schemas.microsoft.com/office/drawing/2014/main" val="1145000886"/>
                    </a:ext>
                  </a:extLst>
                </a:gridCol>
                <a:gridCol w="7008553">
                  <a:extLst>
                    <a:ext uri="{9D8B030D-6E8A-4147-A177-3AD203B41FA5}">
                      <a16:colId xmlns:a16="http://schemas.microsoft.com/office/drawing/2014/main" val="1069119192"/>
                    </a:ext>
                  </a:extLst>
                </a:gridCol>
              </a:tblGrid>
              <a:tr h="481085">
                <a:tc gridSpan="2">
                  <a:txBody>
                    <a:bodyPr/>
                    <a:lstStyle/>
                    <a:p>
                      <a:pPr algn="ctr">
                        <a:lnSpc>
                          <a:spcPts val="2145"/>
                        </a:lnSpc>
                        <a:spcAft>
                          <a:spcPts val="800"/>
                        </a:spcAft>
                        <a:buNone/>
                      </a:pPr>
                      <a:r>
                        <a:rPr lang="en-IN" sz="2800" kern="100" dirty="0">
                          <a:effectLst/>
                        </a:rPr>
                        <a:t>INDEX</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3267811165"/>
                  </a:ext>
                </a:extLst>
              </a:tr>
              <a:tr h="481085">
                <a:tc>
                  <a:txBody>
                    <a:bodyPr/>
                    <a:lstStyle/>
                    <a:p>
                      <a:pPr algn="ctr">
                        <a:lnSpc>
                          <a:spcPts val="2145"/>
                        </a:lnSpc>
                        <a:spcAft>
                          <a:spcPts val="800"/>
                        </a:spcAft>
                        <a:buNone/>
                      </a:pPr>
                      <a:r>
                        <a:rPr lang="en-IN" sz="2400" kern="100" dirty="0">
                          <a:effectLst/>
                        </a:rPr>
                        <a:t>Slide No.</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ts val="2145"/>
                        </a:lnSpc>
                        <a:spcAft>
                          <a:spcPts val="800"/>
                        </a:spcAft>
                        <a:buNone/>
                      </a:pPr>
                      <a:r>
                        <a:rPr lang="en-IN" sz="2800" kern="100" dirty="0">
                          <a:effectLst/>
                        </a:rPr>
                        <a:t>Content</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2360174"/>
                  </a:ext>
                </a:extLst>
              </a:tr>
              <a:tr h="468063">
                <a:tc>
                  <a:txBody>
                    <a:bodyPr/>
                    <a:lstStyle/>
                    <a:p>
                      <a:pPr algn="ctr">
                        <a:lnSpc>
                          <a:spcPts val="2145"/>
                        </a:lnSpc>
                        <a:spcAft>
                          <a:spcPts val="800"/>
                        </a:spcAft>
                        <a:buNone/>
                      </a:pPr>
                      <a:r>
                        <a:rPr lang="en-IN" sz="2000" kern="100" dirty="0">
                          <a:effectLst/>
                        </a:rPr>
                        <a:t>4</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Organogram of Office of the Registrar</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4805341"/>
                  </a:ext>
                </a:extLst>
              </a:tr>
              <a:tr h="468063">
                <a:tc>
                  <a:txBody>
                    <a:bodyPr/>
                    <a:lstStyle/>
                    <a:p>
                      <a:pPr algn="ctr">
                        <a:lnSpc>
                          <a:spcPts val="2145"/>
                        </a:lnSpc>
                        <a:spcAft>
                          <a:spcPts val="800"/>
                        </a:spcAft>
                        <a:buNone/>
                      </a:pPr>
                      <a:r>
                        <a:rPr lang="en-IN" sz="2000" kern="100" dirty="0">
                          <a:effectLst/>
                        </a:rPr>
                        <a:t>5-6</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Internal Governance</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44256"/>
                  </a:ext>
                </a:extLst>
              </a:tr>
              <a:tr h="468063">
                <a:tc>
                  <a:txBody>
                    <a:bodyPr/>
                    <a:lstStyle/>
                    <a:p>
                      <a:pPr algn="ctr">
                        <a:lnSpc>
                          <a:spcPts val="2145"/>
                        </a:lnSpc>
                        <a:spcAft>
                          <a:spcPts val="800"/>
                        </a:spcAft>
                        <a:buNone/>
                      </a:pPr>
                      <a:r>
                        <a:rPr lang="en-IN" sz="2000" kern="100">
                          <a:effectLst/>
                        </a:rPr>
                        <a:t>7-9</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External Governance</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3763882"/>
                  </a:ext>
                </a:extLst>
              </a:tr>
              <a:tr h="468063">
                <a:tc>
                  <a:txBody>
                    <a:bodyPr/>
                    <a:lstStyle/>
                    <a:p>
                      <a:pPr algn="ctr">
                        <a:lnSpc>
                          <a:spcPts val="2145"/>
                        </a:lnSpc>
                        <a:spcAft>
                          <a:spcPts val="800"/>
                        </a:spcAft>
                        <a:buNone/>
                      </a:pPr>
                      <a:r>
                        <a:rPr lang="en-IN" sz="2000" kern="100" dirty="0">
                          <a:effectLst/>
                        </a:rPr>
                        <a:t>10-24</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Administrative Functions</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6492094"/>
                  </a:ext>
                </a:extLst>
              </a:tr>
              <a:tr h="468063">
                <a:tc>
                  <a:txBody>
                    <a:bodyPr/>
                    <a:lstStyle/>
                    <a:p>
                      <a:pPr algn="ctr">
                        <a:lnSpc>
                          <a:spcPts val="2145"/>
                        </a:lnSpc>
                        <a:spcAft>
                          <a:spcPts val="800"/>
                        </a:spcAft>
                        <a:buNone/>
                      </a:pPr>
                      <a:r>
                        <a:rPr lang="en-IN" sz="2000" kern="100" dirty="0">
                          <a:effectLst/>
                        </a:rPr>
                        <a:t>25-29</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HR Staff Welfare</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9394792"/>
                  </a:ext>
                </a:extLst>
              </a:tr>
              <a:tr h="468063">
                <a:tc>
                  <a:txBody>
                    <a:bodyPr/>
                    <a:lstStyle/>
                    <a:p>
                      <a:pPr algn="ctr">
                        <a:lnSpc>
                          <a:spcPts val="2145"/>
                        </a:lnSpc>
                        <a:spcAft>
                          <a:spcPts val="800"/>
                        </a:spcAft>
                        <a:buNone/>
                      </a:pPr>
                      <a:r>
                        <a:rPr lang="en-IN" sz="2000" kern="100" dirty="0">
                          <a:effectLst/>
                        </a:rPr>
                        <a:t>30</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Student Help Desk</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7267475"/>
                  </a:ext>
                </a:extLst>
              </a:tr>
              <a:tr h="468063">
                <a:tc>
                  <a:txBody>
                    <a:bodyPr/>
                    <a:lstStyle/>
                    <a:p>
                      <a:pPr algn="ctr">
                        <a:lnSpc>
                          <a:spcPts val="2145"/>
                        </a:lnSpc>
                        <a:spcAft>
                          <a:spcPts val="800"/>
                        </a:spcAft>
                        <a:buNone/>
                      </a:pPr>
                      <a:r>
                        <a:rPr lang="en-IN" sz="2000" kern="100" dirty="0">
                          <a:effectLst/>
                        </a:rPr>
                        <a:t>31-33</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Scholarship</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334064"/>
                  </a:ext>
                </a:extLst>
              </a:tr>
              <a:tr h="468063">
                <a:tc>
                  <a:txBody>
                    <a:bodyPr/>
                    <a:lstStyle/>
                    <a:p>
                      <a:pPr algn="ctr">
                        <a:lnSpc>
                          <a:spcPts val="2145"/>
                        </a:lnSpc>
                        <a:spcAft>
                          <a:spcPts val="800"/>
                        </a:spcAft>
                        <a:buNone/>
                      </a:pPr>
                      <a:r>
                        <a:rPr lang="en-IN" sz="2000" kern="100" dirty="0">
                          <a:effectLst/>
                        </a:rPr>
                        <a:t>34-37</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Infrastructure Facility (IT, Sports, Hostel and others)</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9152027"/>
                  </a:ext>
                </a:extLst>
              </a:tr>
              <a:tr h="468063">
                <a:tc>
                  <a:txBody>
                    <a:bodyPr/>
                    <a:lstStyle/>
                    <a:p>
                      <a:pPr algn="ctr">
                        <a:lnSpc>
                          <a:spcPts val="2145"/>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3</a:t>
                      </a:r>
                      <a:r>
                        <a:rPr lang="en-IN" sz="2000" kern="100">
                          <a:effectLst/>
                          <a:latin typeface="Aptos" panose="020B0004020202020204" pitchFamily="34" charset="0"/>
                          <a:ea typeface="Aptos" panose="020B0004020202020204" pitchFamily="34" charset="0"/>
                          <a:cs typeface="Times New Roman" panose="02020603050405020304" pitchFamily="18" charset="0"/>
                        </a:rPr>
                        <a:t>8</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ts val="2145"/>
                        </a:lnSpc>
                        <a:spcAft>
                          <a:spcPts val="800"/>
                        </a:spcAft>
                        <a:buNone/>
                      </a:pPr>
                      <a:r>
                        <a:rPr lang="en-IN" sz="2400" kern="100" dirty="0">
                          <a:effectLst/>
                        </a:rPr>
                        <a:t>Future Action Plan</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4783231"/>
                  </a:ext>
                </a:extLst>
              </a:tr>
            </a:tbl>
          </a:graphicData>
        </a:graphic>
      </p:graphicFrame>
    </p:spTree>
    <p:extLst>
      <p:ext uri="{BB962C8B-B14F-4D97-AF65-F5344CB8AC3E}">
        <p14:creationId xmlns:p14="http://schemas.microsoft.com/office/powerpoint/2010/main" val="3049793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5EAE-765B-47A0-F19D-241A801E18BA}"/>
            </a:ext>
          </a:extLst>
        </p:cNvPr>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E0CC94A3-8605-378A-BFA7-A821A7ADE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 y="27432"/>
            <a:ext cx="9144000" cy="6858000"/>
          </a:xfrm>
          <a:prstGeom prst="rect">
            <a:avLst/>
          </a:prstGeom>
        </p:spPr>
      </p:pic>
      <p:sp>
        <p:nvSpPr>
          <p:cNvPr id="5" name="TextBox 4">
            <a:extLst>
              <a:ext uri="{FF2B5EF4-FFF2-40B4-BE49-F238E27FC236}">
                <a16:creationId xmlns:a16="http://schemas.microsoft.com/office/drawing/2014/main" id="{5091F668-795E-2B15-F062-3F4116ACE0CB}"/>
              </a:ext>
            </a:extLst>
          </p:cNvPr>
          <p:cNvSpPr txBox="1"/>
          <p:nvPr/>
        </p:nvSpPr>
        <p:spPr>
          <a:xfrm>
            <a:off x="228600" y="334096"/>
            <a:ext cx="7772399" cy="383182"/>
          </a:xfrm>
          <a:prstGeom prst="rect">
            <a:avLst/>
          </a:prstGeom>
          <a:noFill/>
        </p:spPr>
        <p:txBody>
          <a:bodyPr wrap="square">
            <a:spAutoFit/>
          </a:bodyPr>
          <a:lstStyle/>
          <a:p>
            <a:pPr>
              <a:lnSpc>
                <a:spcPct val="90000"/>
              </a:lnSpc>
              <a:spcBef>
                <a:spcPts val="750"/>
              </a:spcBef>
            </a:pPr>
            <a:r>
              <a:rPr lang="en-GB" sz="2100" b="1" dirty="0">
                <a:solidFill>
                  <a:srgbClr val="23609F"/>
                </a:solidFill>
                <a:latin typeface="Rockwell"/>
              </a:rPr>
              <a:t>Student Help Desk </a:t>
            </a:r>
          </a:p>
        </p:txBody>
      </p:sp>
      <p:sp>
        <p:nvSpPr>
          <p:cNvPr id="2" name="Slide Number Placeholder 1">
            <a:extLst>
              <a:ext uri="{FF2B5EF4-FFF2-40B4-BE49-F238E27FC236}">
                <a16:creationId xmlns:a16="http://schemas.microsoft.com/office/drawing/2014/main" id="{AEA42E0B-7373-F6E1-2F64-68110DBED31D}"/>
              </a:ext>
            </a:extLst>
          </p:cNvPr>
          <p:cNvSpPr>
            <a:spLocks noGrp="1"/>
          </p:cNvSpPr>
          <p:nvPr>
            <p:ph type="sldNum" sz="quarter" idx="12"/>
          </p:nvPr>
        </p:nvSpPr>
        <p:spPr/>
        <p:txBody>
          <a:bodyPr/>
          <a:lstStyle/>
          <a:p>
            <a:fld id="{4A2FFD2B-9D2D-43A7-BDC6-314BE8432FDC}" type="slidenum">
              <a:rPr lang="en-US" smtClean="0"/>
              <a:pPr/>
              <a:t>30</a:t>
            </a:fld>
            <a:endParaRPr lang="en-US"/>
          </a:p>
        </p:txBody>
      </p:sp>
      <p:pic>
        <p:nvPicPr>
          <p:cNvPr id="6" name="Picture 5">
            <a:extLst>
              <a:ext uri="{FF2B5EF4-FFF2-40B4-BE49-F238E27FC236}">
                <a16:creationId xmlns:a16="http://schemas.microsoft.com/office/drawing/2014/main" id="{E44ACF49-2D6D-3E83-27BA-1013183EC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7" name="Date Placeholder 6">
            <a:extLst>
              <a:ext uri="{FF2B5EF4-FFF2-40B4-BE49-F238E27FC236}">
                <a16:creationId xmlns:a16="http://schemas.microsoft.com/office/drawing/2014/main" id="{4A02324B-8EDC-C909-1319-F3636021197D}"/>
              </a:ext>
            </a:extLst>
          </p:cNvPr>
          <p:cNvSpPr>
            <a:spLocks noGrp="1"/>
          </p:cNvSpPr>
          <p:nvPr>
            <p:ph type="dt" sz="half" idx="10"/>
          </p:nvPr>
        </p:nvSpPr>
        <p:spPr/>
        <p:txBody>
          <a:bodyPr/>
          <a:lstStyle/>
          <a:p>
            <a:fld id="{5F2D89F4-9012-4B44-8977-64ECF6A02026}" type="datetime1">
              <a:rPr lang="en-US" smtClean="0"/>
              <a:t>6/16/2025</a:t>
            </a:fld>
            <a:endParaRPr lang="en-US"/>
          </a:p>
        </p:txBody>
      </p:sp>
      <p:pic>
        <p:nvPicPr>
          <p:cNvPr id="10" name="Picture 9" descr="A close-up of several different colored labels&#10;&#10;AI-generated content may be incorrect.">
            <a:extLst>
              <a:ext uri="{FF2B5EF4-FFF2-40B4-BE49-F238E27FC236}">
                <a16:creationId xmlns:a16="http://schemas.microsoft.com/office/drawing/2014/main" id="{D5092890-218B-18BD-9173-106084706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4" y="884432"/>
            <a:ext cx="7924800" cy="5471917"/>
          </a:xfrm>
          <a:prstGeom prst="rect">
            <a:avLst/>
          </a:prstGeom>
        </p:spPr>
      </p:pic>
    </p:spTree>
    <p:extLst>
      <p:ext uri="{BB962C8B-B14F-4D97-AF65-F5344CB8AC3E}">
        <p14:creationId xmlns:p14="http://schemas.microsoft.com/office/powerpoint/2010/main" val="3076034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61AC5A7E-D633-DD2F-D919-3BA79F9F4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 y="27432"/>
            <a:ext cx="9144000" cy="6858000"/>
          </a:xfrm>
          <a:prstGeom prst="rect">
            <a:avLst/>
          </a:prstGeom>
        </p:spPr>
      </p:pic>
      <p:cxnSp>
        <p:nvCxnSpPr>
          <p:cNvPr id="8" name="Straight Connector 7"/>
          <p:cNvCxnSpPr/>
          <p:nvPr/>
        </p:nvCxnSpPr>
        <p:spPr>
          <a:xfrm>
            <a:off x="685800" y="964291"/>
            <a:ext cx="6858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8200" y="521093"/>
            <a:ext cx="5180714" cy="443198"/>
          </a:xfrm>
          <a:prstGeom prst="rect">
            <a:avLst/>
          </a:prstGeom>
          <a:noFill/>
        </p:spPr>
        <p:txBody>
          <a:bodyPr wrap="none" lIns="68580" tIns="34290" rIns="68580" bIns="34290" rtlCol="0" anchor="t">
            <a:spAutoFit/>
          </a:bodyPr>
          <a:lstStyle/>
          <a:p>
            <a:pPr>
              <a:lnSpc>
                <a:spcPct val="90000"/>
              </a:lnSpc>
              <a:spcBef>
                <a:spcPts val="750"/>
              </a:spcBef>
            </a:pPr>
            <a:r>
              <a:rPr lang="en-US" sz="2700" b="1" dirty="0">
                <a:solidFill>
                  <a:srgbClr val="0060AA"/>
                </a:solidFill>
                <a:latin typeface="Rockwell"/>
                <a:cs typeface="Times New Roman"/>
              </a:rPr>
              <a:t>Student Support: Scholarships</a:t>
            </a:r>
            <a:endParaRPr lang="en-US" sz="1350" dirty="0"/>
          </a:p>
        </p:txBody>
      </p:sp>
      <p:pic>
        <p:nvPicPr>
          <p:cNvPr id="7" name="Picture 6" descr="A blue and black sign with white text&#10;&#10;Description automatically generated">
            <a:extLst>
              <a:ext uri="{FF2B5EF4-FFF2-40B4-BE49-F238E27FC236}">
                <a16:creationId xmlns:a16="http://schemas.microsoft.com/office/drawing/2014/main" id="{02FA5381-D355-E1A7-E102-537026937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135" y="241916"/>
            <a:ext cx="2147670" cy="357774"/>
          </a:xfrm>
          <a:prstGeom prst="rect">
            <a:avLst/>
          </a:prstGeom>
        </p:spPr>
      </p:pic>
      <p:sp>
        <p:nvSpPr>
          <p:cNvPr id="3" name="Date Placeholder 2">
            <a:extLst>
              <a:ext uri="{FF2B5EF4-FFF2-40B4-BE49-F238E27FC236}">
                <a16:creationId xmlns:a16="http://schemas.microsoft.com/office/drawing/2014/main" id="{BEC973D9-6C6F-F900-9A5C-6CCC2014A30A}"/>
              </a:ext>
            </a:extLst>
          </p:cNvPr>
          <p:cNvSpPr>
            <a:spLocks noGrp="1"/>
          </p:cNvSpPr>
          <p:nvPr>
            <p:ph type="dt" sz="half" idx="10"/>
          </p:nvPr>
        </p:nvSpPr>
        <p:spPr/>
        <p:txBody>
          <a:bodyPr/>
          <a:lstStyle/>
          <a:p>
            <a:fld id="{E4E90C2C-866A-4D6B-B529-9B9FC282129A}" type="datetime1">
              <a:rPr lang="en-US" smtClean="0"/>
              <a:t>6/16/2025</a:t>
            </a:fld>
            <a:endParaRPr lang="en-US"/>
          </a:p>
        </p:txBody>
      </p:sp>
      <p:sp>
        <p:nvSpPr>
          <p:cNvPr id="4" name="Slide Number Placeholder 3">
            <a:extLst>
              <a:ext uri="{FF2B5EF4-FFF2-40B4-BE49-F238E27FC236}">
                <a16:creationId xmlns:a16="http://schemas.microsoft.com/office/drawing/2014/main" id="{A4F88213-B279-D44B-C3D1-F19A80BF3351}"/>
              </a:ext>
            </a:extLst>
          </p:cNvPr>
          <p:cNvSpPr>
            <a:spLocks noGrp="1"/>
          </p:cNvSpPr>
          <p:nvPr>
            <p:ph type="sldNum" sz="quarter" idx="12"/>
          </p:nvPr>
        </p:nvSpPr>
        <p:spPr/>
        <p:txBody>
          <a:bodyPr/>
          <a:lstStyle/>
          <a:p>
            <a:fld id="{4A2FFD2B-9D2D-43A7-BDC6-314BE8432FDC}" type="slidenum">
              <a:rPr lang="en-US" smtClean="0"/>
              <a:pPr/>
              <a:t>31</a:t>
            </a:fld>
            <a:endParaRPr lang="en-US"/>
          </a:p>
        </p:txBody>
      </p:sp>
      <p:graphicFrame>
        <p:nvGraphicFramePr>
          <p:cNvPr id="10" name="Table 9">
            <a:extLst>
              <a:ext uri="{FF2B5EF4-FFF2-40B4-BE49-F238E27FC236}">
                <a16:creationId xmlns:a16="http://schemas.microsoft.com/office/drawing/2014/main" id="{A77B46AC-65B9-4D5A-1651-5B7387B6D82E}"/>
              </a:ext>
            </a:extLst>
          </p:cNvPr>
          <p:cNvGraphicFramePr>
            <a:graphicFrameLocks noGrp="1"/>
          </p:cNvGraphicFramePr>
          <p:nvPr>
            <p:extLst>
              <p:ext uri="{D42A27DB-BD31-4B8C-83A1-F6EECF244321}">
                <p14:modId xmlns:p14="http://schemas.microsoft.com/office/powerpoint/2010/main" val="2681987735"/>
              </p:ext>
            </p:extLst>
          </p:nvPr>
        </p:nvGraphicFramePr>
        <p:xfrm>
          <a:off x="228602" y="1042888"/>
          <a:ext cx="8458196" cy="5304718"/>
        </p:xfrm>
        <a:graphic>
          <a:graphicData uri="http://schemas.openxmlformats.org/drawingml/2006/table">
            <a:tbl>
              <a:tblPr>
                <a:tableStyleId>{5C22544A-7EE6-4342-B048-85BDC9FD1C3A}</a:tableStyleId>
              </a:tblPr>
              <a:tblGrid>
                <a:gridCol w="2903691">
                  <a:extLst>
                    <a:ext uri="{9D8B030D-6E8A-4147-A177-3AD203B41FA5}">
                      <a16:colId xmlns:a16="http://schemas.microsoft.com/office/drawing/2014/main" val="1711890055"/>
                    </a:ext>
                  </a:extLst>
                </a:gridCol>
                <a:gridCol w="653984">
                  <a:extLst>
                    <a:ext uri="{9D8B030D-6E8A-4147-A177-3AD203B41FA5}">
                      <a16:colId xmlns:a16="http://schemas.microsoft.com/office/drawing/2014/main" val="1531459298"/>
                    </a:ext>
                  </a:extLst>
                </a:gridCol>
                <a:gridCol w="653984">
                  <a:extLst>
                    <a:ext uri="{9D8B030D-6E8A-4147-A177-3AD203B41FA5}">
                      <a16:colId xmlns:a16="http://schemas.microsoft.com/office/drawing/2014/main" val="2205801707"/>
                    </a:ext>
                  </a:extLst>
                </a:gridCol>
                <a:gridCol w="653984">
                  <a:extLst>
                    <a:ext uri="{9D8B030D-6E8A-4147-A177-3AD203B41FA5}">
                      <a16:colId xmlns:a16="http://schemas.microsoft.com/office/drawing/2014/main" val="434530701"/>
                    </a:ext>
                  </a:extLst>
                </a:gridCol>
                <a:gridCol w="653984">
                  <a:extLst>
                    <a:ext uri="{9D8B030D-6E8A-4147-A177-3AD203B41FA5}">
                      <a16:colId xmlns:a16="http://schemas.microsoft.com/office/drawing/2014/main" val="3490002766"/>
                    </a:ext>
                  </a:extLst>
                </a:gridCol>
                <a:gridCol w="653984">
                  <a:extLst>
                    <a:ext uri="{9D8B030D-6E8A-4147-A177-3AD203B41FA5}">
                      <a16:colId xmlns:a16="http://schemas.microsoft.com/office/drawing/2014/main" val="713739087"/>
                    </a:ext>
                  </a:extLst>
                </a:gridCol>
                <a:gridCol w="653984">
                  <a:extLst>
                    <a:ext uri="{9D8B030D-6E8A-4147-A177-3AD203B41FA5}">
                      <a16:colId xmlns:a16="http://schemas.microsoft.com/office/drawing/2014/main" val="2656843623"/>
                    </a:ext>
                  </a:extLst>
                </a:gridCol>
                <a:gridCol w="653984">
                  <a:extLst>
                    <a:ext uri="{9D8B030D-6E8A-4147-A177-3AD203B41FA5}">
                      <a16:colId xmlns:a16="http://schemas.microsoft.com/office/drawing/2014/main" val="228782275"/>
                    </a:ext>
                  </a:extLst>
                </a:gridCol>
                <a:gridCol w="976617">
                  <a:extLst>
                    <a:ext uri="{9D8B030D-6E8A-4147-A177-3AD203B41FA5}">
                      <a16:colId xmlns:a16="http://schemas.microsoft.com/office/drawing/2014/main" val="750748597"/>
                    </a:ext>
                  </a:extLst>
                </a:gridCol>
              </a:tblGrid>
              <a:tr h="575342">
                <a:tc gridSpan="9">
                  <a:txBody>
                    <a:bodyPr/>
                    <a:lstStyle/>
                    <a:p>
                      <a:pPr algn="ctr" fontAlgn="b"/>
                      <a:r>
                        <a:rPr lang="en-IN" sz="2800" u="sng" strike="noStrike" dirty="0">
                          <a:solidFill>
                            <a:schemeClr val="accent1">
                              <a:lumMod val="50000"/>
                            </a:schemeClr>
                          </a:solidFill>
                          <a:effectLst/>
                        </a:rPr>
                        <a:t>Scholarship Details from 2018-2024</a:t>
                      </a:r>
                      <a:endParaRPr lang="en-IN" sz="2800" b="1" i="0" u="sng" strike="noStrike" dirty="0">
                        <a:solidFill>
                          <a:schemeClr val="accent1">
                            <a:lumMod val="50000"/>
                          </a:schemeClr>
                        </a:solidFill>
                        <a:effectLst/>
                        <a:latin typeface="Times New Roman" panose="02020603050405020304" pitchFamily="18" charset="0"/>
                      </a:endParaRPr>
                    </a:p>
                  </a:txBody>
                  <a:tcPr marL="8502" marR="8502" marT="8502"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100320831"/>
                  </a:ext>
                </a:extLst>
              </a:tr>
              <a:tr h="423044">
                <a:tc>
                  <a:txBody>
                    <a:bodyPr/>
                    <a:lstStyle/>
                    <a:p>
                      <a:pPr algn="ctr" fontAlgn="ctr"/>
                      <a:r>
                        <a:rPr lang="en-IN" sz="1200" u="none" strike="noStrike" dirty="0">
                          <a:solidFill>
                            <a:srgbClr val="00B050"/>
                          </a:solidFill>
                          <a:effectLst/>
                        </a:rPr>
                        <a:t>Type of Scholarship</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2018-19</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2019-20</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2020-21</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2021-22</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2022-23</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2023-24</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rgbClr val="00B050"/>
                          </a:solidFill>
                          <a:effectLst/>
                        </a:rPr>
                        <a:t>2024-25</a:t>
                      </a:r>
                      <a:endParaRPr lang="en-IN" sz="1200" b="1" i="0" u="none" strike="noStrike" dirty="0">
                        <a:solidFill>
                          <a:srgbClr val="00B050"/>
                        </a:solidFill>
                        <a:effectLst/>
                        <a:latin typeface="Times New Roman" panose="02020603050405020304" pitchFamily="18" charset="0"/>
                      </a:endParaRPr>
                    </a:p>
                  </a:txBody>
                  <a:tcPr marL="8502" marR="8502" marT="8502" marB="0" anchor="ctr"/>
                </a:tc>
                <a:tc>
                  <a:txBody>
                    <a:bodyPr/>
                    <a:lstStyle/>
                    <a:p>
                      <a:pPr algn="ctr" fontAlgn="ctr"/>
                      <a:r>
                        <a:rPr lang="en-IN" sz="1200" u="none" strike="noStrike" dirty="0">
                          <a:solidFill>
                            <a:schemeClr val="accent6">
                              <a:lumMod val="75000"/>
                            </a:schemeClr>
                          </a:solidFill>
                          <a:effectLst/>
                        </a:rPr>
                        <a:t>Grand Total</a:t>
                      </a:r>
                      <a:endParaRPr lang="en-IN" sz="1200" b="1" i="0" u="none" strike="noStrike" dirty="0">
                        <a:solidFill>
                          <a:schemeClr val="accent6">
                            <a:lumMod val="75000"/>
                          </a:schemeClr>
                        </a:solidFill>
                        <a:effectLst/>
                        <a:latin typeface="Times New Roman" panose="02020603050405020304" pitchFamily="18" charset="0"/>
                      </a:endParaRPr>
                    </a:p>
                  </a:txBody>
                  <a:tcPr marL="8502" marR="8502" marT="8502" marB="0" anchor="ctr"/>
                </a:tc>
                <a:extLst>
                  <a:ext uri="{0D108BD9-81ED-4DB2-BD59-A6C34878D82A}">
                    <a16:rowId xmlns:a16="http://schemas.microsoft.com/office/drawing/2014/main" val="1732069100"/>
                  </a:ext>
                </a:extLst>
              </a:tr>
              <a:tr h="363488">
                <a:tc>
                  <a:txBody>
                    <a:bodyPr/>
                    <a:lstStyle/>
                    <a:p>
                      <a:pPr lvl="1" algn="l" fontAlgn="b"/>
                      <a:r>
                        <a:rPr lang="en-IN" sz="1400" u="none" strike="noStrike" dirty="0">
                          <a:solidFill>
                            <a:schemeClr val="tx2">
                              <a:lumMod val="60000"/>
                              <a:lumOff val="40000"/>
                            </a:schemeClr>
                          </a:solidFill>
                          <a:effectLst/>
                        </a:rPr>
                        <a:t>KRMU CGPA Based</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dirty="0">
                          <a:solidFill>
                            <a:srgbClr val="000000"/>
                          </a:solidFill>
                          <a:effectLst/>
                          <a:latin typeface="Calibri" panose="020F0502020204030204" pitchFamily="34" charset="0"/>
                        </a:rPr>
                        <a:t>25</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29</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7</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21</a:t>
                      </a:r>
                    </a:p>
                  </a:txBody>
                  <a:tcPr marL="9525" marR="9525" marT="9525" marB="0" anchor="ctr"/>
                </a:tc>
                <a:tc>
                  <a:txBody>
                    <a:bodyPr/>
                    <a:lstStyle/>
                    <a:p>
                      <a:pPr algn="ctr" rtl="0" fontAlgn="ctr"/>
                      <a:r>
                        <a:rPr lang="en-IN" sz="1100" b="0" i="0" u="none" strike="noStrike">
                          <a:solidFill>
                            <a:srgbClr val="000000"/>
                          </a:solidFill>
                          <a:effectLst/>
                          <a:latin typeface="Times New Roman" panose="02020603050405020304" pitchFamily="18" charset="0"/>
                        </a:rPr>
                        <a:t>26</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133</a:t>
                      </a:r>
                    </a:p>
                  </a:txBody>
                  <a:tcPr marL="9525" marR="9525" marT="9525" marB="0" anchor="ctr"/>
                </a:tc>
                <a:extLst>
                  <a:ext uri="{0D108BD9-81ED-4DB2-BD59-A6C34878D82A}">
                    <a16:rowId xmlns:a16="http://schemas.microsoft.com/office/drawing/2014/main" val="2803630481"/>
                  </a:ext>
                </a:extLst>
              </a:tr>
              <a:tr h="355359">
                <a:tc>
                  <a:txBody>
                    <a:bodyPr/>
                    <a:lstStyle/>
                    <a:p>
                      <a:pPr lvl="1" algn="l" fontAlgn="b"/>
                      <a:r>
                        <a:rPr lang="en-US" sz="1400" u="none" strike="noStrike" dirty="0">
                          <a:solidFill>
                            <a:schemeClr val="tx2">
                              <a:lumMod val="60000"/>
                              <a:lumOff val="40000"/>
                            </a:schemeClr>
                          </a:solidFill>
                          <a:effectLst/>
                        </a:rPr>
                        <a:t>KRMU 12th Marks Based (Merit-cum-Means)</a:t>
                      </a:r>
                      <a:endParaRPr lang="en-US"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65</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38</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85</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230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596</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1087</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725</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2826</a:t>
                      </a:r>
                    </a:p>
                  </a:txBody>
                  <a:tcPr marL="9525" marR="9525" marT="9525" marB="0" anchor="ctr"/>
                </a:tc>
                <a:extLst>
                  <a:ext uri="{0D108BD9-81ED-4DB2-BD59-A6C34878D82A}">
                    <a16:rowId xmlns:a16="http://schemas.microsoft.com/office/drawing/2014/main" val="1073108715"/>
                  </a:ext>
                </a:extLst>
              </a:tr>
              <a:tr h="355359">
                <a:tc>
                  <a:txBody>
                    <a:bodyPr/>
                    <a:lstStyle/>
                    <a:p>
                      <a:pPr lvl="1" algn="l" fontAlgn="b"/>
                      <a:r>
                        <a:rPr lang="en-IN" sz="1400" u="none" strike="noStrike" dirty="0">
                          <a:solidFill>
                            <a:schemeClr val="tx2">
                              <a:lumMod val="60000"/>
                              <a:lumOff val="40000"/>
                            </a:schemeClr>
                          </a:solidFill>
                          <a:effectLst/>
                        </a:rPr>
                        <a:t>Student Academic Record</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577</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512</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687</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844</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812</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2384</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4043</a:t>
                      </a:r>
                    </a:p>
                  </a:txBody>
                  <a:tcPr marL="9525" marR="9525" marT="9525" marB="0" anchor="ctr"/>
                </a:tc>
                <a:tc>
                  <a:txBody>
                    <a:bodyPr/>
                    <a:lstStyle/>
                    <a:p>
                      <a:pPr algn="ctr" fontAlgn="ctr"/>
                      <a:r>
                        <a:rPr lang="en-IN" sz="1100" b="0" i="0" u="none" strike="noStrike">
                          <a:solidFill>
                            <a:schemeClr val="accent6">
                              <a:lumMod val="75000"/>
                            </a:schemeClr>
                          </a:solidFill>
                          <a:effectLst/>
                          <a:latin typeface="Calibri" panose="020F0502020204030204" pitchFamily="34" charset="0"/>
                        </a:rPr>
                        <a:t>9859</a:t>
                      </a:r>
                    </a:p>
                  </a:txBody>
                  <a:tcPr marL="9525" marR="9525" marT="9525" marB="0" anchor="ctr"/>
                </a:tc>
                <a:extLst>
                  <a:ext uri="{0D108BD9-81ED-4DB2-BD59-A6C34878D82A}">
                    <a16:rowId xmlns:a16="http://schemas.microsoft.com/office/drawing/2014/main" val="1243449029"/>
                  </a:ext>
                </a:extLst>
              </a:tr>
              <a:tr h="355359">
                <a:tc>
                  <a:txBody>
                    <a:bodyPr/>
                    <a:lstStyle/>
                    <a:p>
                      <a:pPr lvl="1" algn="l" fontAlgn="b"/>
                      <a:r>
                        <a:rPr lang="en-IN" sz="1400" u="none" strike="noStrike" dirty="0">
                          <a:solidFill>
                            <a:schemeClr val="tx2">
                              <a:lumMod val="60000"/>
                              <a:lumOff val="40000"/>
                            </a:schemeClr>
                          </a:solidFill>
                          <a:effectLst/>
                        </a:rPr>
                        <a:t>EDU Empower</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640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657</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652</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948</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1831</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1839</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1978</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8545</a:t>
                      </a:r>
                    </a:p>
                  </a:txBody>
                  <a:tcPr marL="9525" marR="9525" marT="9525" marB="0" anchor="ctr"/>
                </a:tc>
                <a:extLst>
                  <a:ext uri="{0D108BD9-81ED-4DB2-BD59-A6C34878D82A}">
                    <a16:rowId xmlns:a16="http://schemas.microsoft.com/office/drawing/2014/main" val="927951372"/>
                  </a:ext>
                </a:extLst>
              </a:tr>
              <a:tr h="355359">
                <a:tc>
                  <a:txBody>
                    <a:bodyPr/>
                    <a:lstStyle/>
                    <a:p>
                      <a:pPr lvl="1" algn="l" fontAlgn="b"/>
                      <a:r>
                        <a:rPr lang="en-IN" sz="1400" u="none" strike="noStrike" dirty="0">
                          <a:solidFill>
                            <a:schemeClr val="tx2">
                              <a:lumMod val="60000"/>
                              <a:lumOff val="40000"/>
                            </a:schemeClr>
                          </a:solidFill>
                          <a:effectLst/>
                        </a:rPr>
                        <a:t>Student Learning Enhancement Support</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508</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293</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380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301</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160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2674</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3042</a:t>
                      </a:r>
                    </a:p>
                  </a:txBody>
                  <a:tcPr marL="9525" marR="9525" marT="9525" marB="0" anchor="ctr"/>
                </a:tc>
                <a:tc>
                  <a:txBody>
                    <a:bodyPr/>
                    <a:lstStyle/>
                    <a:p>
                      <a:pPr algn="ctr" fontAlgn="ctr"/>
                      <a:r>
                        <a:rPr lang="en-IN" sz="1100" b="0" i="0" u="none" strike="noStrike">
                          <a:solidFill>
                            <a:schemeClr val="accent6">
                              <a:lumMod val="75000"/>
                            </a:schemeClr>
                          </a:solidFill>
                          <a:effectLst/>
                          <a:latin typeface="Calibri" panose="020F0502020204030204" pitchFamily="34" charset="0"/>
                        </a:rPr>
                        <a:t>7358</a:t>
                      </a:r>
                    </a:p>
                  </a:txBody>
                  <a:tcPr marL="9525" marR="9525" marT="9525" marB="0" anchor="ctr"/>
                </a:tc>
                <a:extLst>
                  <a:ext uri="{0D108BD9-81ED-4DB2-BD59-A6C34878D82A}">
                    <a16:rowId xmlns:a16="http://schemas.microsoft.com/office/drawing/2014/main" val="1463466614"/>
                  </a:ext>
                </a:extLst>
              </a:tr>
              <a:tr h="357476">
                <a:tc>
                  <a:txBody>
                    <a:bodyPr/>
                    <a:lstStyle/>
                    <a:p>
                      <a:pPr lvl="1" algn="l" fontAlgn="b"/>
                      <a:r>
                        <a:rPr lang="en-IN" sz="1400" u="none" strike="noStrike" dirty="0">
                          <a:solidFill>
                            <a:schemeClr val="tx2">
                              <a:lumMod val="60000"/>
                              <a:lumOff val="40000"/>
                            </a:schemeClr>
                          </a:solidFill>
                          <a:effectLst/>
                        </a:rPr>
                        <a:t>PM Scholarship (Armed Forces)</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9</a:t>
                      </a:r>
                    </a:p>
                  </a:txBody>
                  <a:tcPr marL="9525" marR="9525" marT="9525" marB="0" anchor="ctr"/>
                </a:tc>
                <a:extLst>
                  <a:ext uri="{0D108BD9-81ED-4DB2-BD59-A6C34878D82A}">
                    <a16:rowId xmlns:a16="http://schemas.microsoft.com/office/drawing/2014/main" val="39050396"/>
                  </a:ext>
                </a:extLst>
              </a:tr>
              <a:tr h="355359">
                <a:tc>
                  <a:txBody>
                    <a:bodyPr/>
                    <a:lstStyle/>
                    <a:p>
                      <a:pPr lvl="1" algn="l" fontAlgn="b"/>
                      <a:r>
                        <a:rPr lang="en-US" sz="1400" u="none" strike="noStrike" dirty="0">
                          <a:solidFill>
                            <a:schemeClr val="tx2">
                              <a:lumMod val="60000"/>
                              <a:lumOff val="40000"/>
                            </a:schemeClr>
                          </a:solidFill>
                          <a:effectLst/>
                        </a:rPr>
                        <a:t>Post Matric (Minorities SC/ST/OBC)</a:t>
                      </a:r>
                      <a:endParaRPr lang="en-US"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18</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31</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IN" sz="1100" b="0" i="0" u="none" strike="noStrike">
                          <a:solidFill>
                            <a:schemeClr val="accent6">
                              <a:lumMod val="75000"/>
                            </a:schemeClr>
                          </a:solidFill>
                          <a:effectLst/>
                          <a:latin typeface="Calibri" panose="020F0502020204030204" pitchFamily="34" charset="0"/>
                        </a:rPr>
                        <a:t>72</a:t>
                      </a:r>
                    </a:p>
                  </a:txBody>
                  <a:tcPr marL="9525" marR="9525" marT="9525" marB="0" anchor="ctr"/>
                </a:tc>
                <a:extLst>
                  <a:ext uri="{0D108BD9-81ED-4DB2-BD59-A6C34878D82A}">
                    <a16:rowId xmlns:a16="http://schemas.microsoft.com/office/drawing/2014/main" val="4081885954"/>
                  </a:ext>
                </a:extLst>
              </a:tr>
              <a:tr h="355359">
                <a:tc>
                  <a:txBody>
                    <a:bodyPr/>
                    <a:lstStyle/>
                    <a:p>
                      <a:pPr lvl="1" algn="l" fontAlgn="b"/>
                      <a:r>
                        <a:rPr lang="en-IN" sz="1400" u="none" strike="noStrike" dirty="0">
                          <a:solidFill>
                            <a:schemeClr val="tx2">
                              <a:lumMod val="60000"/>
                              <a:lumOff val="40000"/>
                            </a:schemeClr>
                          </a:solidFill>
                          <a:effectLst/>
                        </a:rPr>
                        <a:t>Ishan Uday (NER)</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2</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3212171836"/>
                  </a:ext>
                </a:extLst>
              </a:tr>
              <a:tr h="355359">
                <a:tc>
                  <a:txBody>
                    <a:bodyPr/>
                    <a:lstStyle/>
                    <a:p>
                      <a:pPr lvl="1" algn="l" fontAlgn="b"/>
                      <a:r>
                        <a:rPr lang="en-IN" sz="1400" u="none" strike="noStrike" dirty="0">
                          <a:solidFill>
                            <a:schemeClr val="tx2">
                              <a:lumMod val="60000"/>
                              <a:lumOff val="40000"/>
                            </a:schemeClr>
                          </a:solidFill>
                          <a:effectLst/>
                        </a:rPr>
                        <a:t>Central Sector Scholarship</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3</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3713232352"/>
                  </a:ext>
                </a:extLst>
              </a:tr>
              <a:tr h="355359">
                <a:tc>
                  <a:txBody>
                    <a:bodyPr/>
                    <a:lstStyle/>
                    <a:p>
                      <a:pPr lvl="1" algn="l" fontAlgn="b"/>
                      <a:r>
                        <a:rPr lang="en-IN" sz="1400" u="none" strike="noStrike" dirty="0">
                          <a:solidFill>
                            <a:schemeClr val="tx2">
                              <a:lumMod val="60000"/>
                              <a:lumOff val="40000"/>
                            </a:schemeClr>
                          </a:solidFill>
                          <a:effectLst/>
                        </a:rPr>
                        <a:t>Finance Assessment (BEEDI/CIHE/IOMC…)</a:t>
                      </a:r>
                      <a:endParaRPr lang="en-IN" sz="1400" b="1" i="0" u="none" strike="noStrike" dirty="0">
                        <a:solidFill>
                          <a:schemeClr val="tx2">
                            <a:lumMod val="60000"/>
                            <a:lumOff val="40000"/>
                          </a:schemeClr>
                        </a:solidFill>
                        <a:effectLst/>
                        <a:latin typeface="Times New Roman" panose="02020603050405020304" pitchFamily="18" charset="0"/>
                      </a:endParaRPr>
                    </a:p>
                  </a:txBody>
                  <a:tcPr marL="8502" marR="8502" marT="8502"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5</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IN" sz="11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5</a:t>
                      </a:r>
                    </a:p>
                  </a:txBody>
                  <a:tcPr marL="9525" marR="9525" marT="9525" marB="0" anchor="ctr"/>
                </a:tc>
                <a:extLst>
                  <a:ext uri="{0D108BD9-81ED-4DB2-BD59-A6C34878D82A}">
                    <a16:rowId xmlns:a16="http://schemas.microsoft.com/office/drawing/2014/main" val="3235851683"/>
                  </a:ext>
                </a:extLst>
              </a:tr>
              <a:tr h="423044">
                <a:tc>
                  <a:txBody>
                    <a:bodyPr/>
                    <a:lstStyle/>
                    <a:p>
                      <a:pPr lvl="1" algn="l" fontAlgn="b"/>
                      <a:r>
                        <a:rPr lang="en-IN" sz="1200" u="none" strike="noStrike" dirty="0">
                          <a:solidFill>
                            <a:schemeClr val="accent6">
                              <a:lumMod val="75000"/>
                            </a:schemeClr>
                          </a:solidFill>
                          <a:effectLst/>
                        </a:rPr>
                        <a:t>Total</a:t>
                      </a:r>
                      <a:endParaRPr lang="en-IN" sz="1200" b="1" i="0" u="none" strike="noStrike" dirty="0">
                        <a:solidFill>
                          <a:schemeClr val="accent6">
                            <a:lumMod val="75000"/>
                          </a:schemeClr>
                        </a:solidFill>
                        <a:effectLst/>
                        <a:latin typeface="Times New Roman" panose="02020603050405020304" pitchFamily="18" charset="0"/>
                      </a:endParaRPr>
                    </a:p>
                  </a:txBody>
                  <a:tcPr marL="8502" marR="8502" marT="8502"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1815</a:t>
                      </a:r>
                    </a:p>
                  </a:txBody>
                  <a:tcPr marL="9525" marR="9525" marT="9525" marB="0" anchor="ctr"/>
                </a:tc>
                <a:tc>
                  <a:txBody>
                    <a:bodyPr/>
                    <a:lstStyle/>
                    <a:p>
                      <a:pPr algn="ctr" fontAlgn="ctr"/>
                      <a:r>
                        <a:rPr lang="en-IN" sz="1100" b="0" i="0" u="none" strike="noStrike">
                          <a:solidFill>
                            <a:schemeClr val="accent6">
                              <a:lumMod val="75000"/>
                            </a:schemeClr>
                          </a:solidFill>
                          <a:effectLst/>
                          <a:latin typeface="Calibri" panose="020F0502020204030204" pitchFamily="34" charset="0"/>
                        </a:rPr>
                        <a:t>1523</a:t>
                      </a:r>
                    </a:p>
                  </a:txBody>
                  <a:tcPr marL="9525" marR="9525" marT="9525" marB="0" anchor="ctr"/>
                </a:tc>
                <a:tc>
                  <a:txBody>
                    <a:bodyPr/>
                    <a:lstStyle/>
                    <a:p>
                      <a:pPr algn="ctr" fontAlgn="ctr"/>
                      <a:r>
                        <a:rPr lang="en-IN" sz="1100" b="0" i="0" u="none" strike="noStrike">
                          <a:solidFill>
                            <a:schemeClr val="accent6">
                              <a:lumMod val="75000"/>
                            </a:schemeClr>
                          </a:solidFill>
                          <a:effectLst/>
                          <a:latin typeface="Calibri" panose="020F0502020204030204" pitchFamily="34" charset="0"/>
                        </a:rPr>
                        <a:t>1851</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2353</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3452</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8005</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9814</a:t>
                      </a:r>
                    </a:p>
                  </a:txBody>
                  <a:tcPr marL="9525" marR="9525" marT="9525" marB="0" anchor="ctr"/>
                </a:tc>
                <a:tc>
                  <a:txBody>
                    <a:bodyPr/>
                    <a:lstStyle/>
                    <a:p>
                      <a:pPr algn="ctr" fontAlgn="ctr"/>
                      <a:r>
                        <a:rPr lang="en-IN" sz="1100" b="0" i="0" u="none" strike="noStrike" dirty="0">
                          <a:solidFill>
                            <a:schemeClr val="accent6">
                              <a:lumMod val="75000"/>
                            </a:schemeClr>
                          </a:solidFill>
                          <a:effectLst/>
                          <a:latin typeface="Calibri" panose="020F0502020204030204" pitchFamily="34" charset="0"/>
                        </a:rPr>
                        <a:t>28813</a:t>
                      </a:r>
                    </a:p>
                  </a:txBody>
                  <a:tcPr marL="9525" marR="9525" marT="9525" marB="0" anchor="ctr"/>
                </a:tc>
                <a:extLst>
                  <a:ext uri="{0D108BD9-81ED-4DB2-BD59-A6C34878D82A}">
                    <a16:rowId xmlns:a16="http://schemas.microsoft.com/office/drawing/2014/main" val="2457357454"/>
                  </a:ext>
                </a:extLst>
              </a:tr>
            </a:tbl>
          </a:graphicData>
        </a:graphic>
      </p:graphicFrame>
    </p:spTree>
    <p:extLst>
      <p:ext uri="{BB962C8B-B14F-4D97-AF65-F5344CB8AC3E}">
        <p14:creationId xmlns:p14="http://schemas.microsoft.com/office/powerpoint/2010/main" val="1373182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AE7E-916B-FF30-4AFE-65113DF3690F}"/>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DEA04E72-6CE0-E915-A57B-4CA5E74DB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
            <a:ext cx="9144000" cy="6858000"/>
          </a:xfrm>
          <a:prstGeom prst="rect">
            <a:avLst/>
          </a:prstGeom>
        </p:spPr>
      </p:pic>
      <p:sp>
        <p:nvSpPr>
          <p:cNvPr id="5" name="Rectangle 4">
            <a:extLst>
              <a:ext uri="{FF2B5EF4-FFF2-40B4-BE49-F238E27FC236}">
                <a16:creationId xmlns:a16="http://schemas.microsoft.com/office/drawing/2014/main" id="{A79C2650-8D95-7DCA-6274-025B9C6A2C6D}"/>
              </a:ext>
            </a:extLst>
          </p:cNvPr>
          <p:cNvSpPr/>
          <p:nvPr/>
        </p:nvSpPr>
        <p:spPr>
          <a:xfrm>
            <a:off x="505567" y="648586"/>
            <a:ext cx="188640" cy="243027"/>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8" name="Straight Connector 7">
            <a:extLst>
              <a:ext uri="{FF2B5EF4-FFF2-40B4-BE49-F238E27FC236}">
                <a16:creationId xmlns:a16="http://schemas.microsoft.com/office/drawing/2014/main" id="{0C8A6515-D495-F258-6AE8-FF6872BE1FF2}"/>
              </a:ext>
            </a:extLst>
          </p:cNvPr>
          <p:cNvCxnSpPr/>
          <p:nvPr/>
        </p:nvCxnSpPr>
        <p:spPr>
          <a:xfrm>
            <a:off x="0" y="636564"/>
            <a:ext cx="6858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2F9C55C-BBC8-65FF-B326-FC00E37FD5D9}"/>
              </a:ext>
            </a:extLst>
          </p:cNvPr>
          <p:cNvSpPr txBox="1"/>
          <p:nvPr/>
        </p:nvSpPr>
        <p:spPr>
          <a:xfrm>
            <a:off x="718247" y="220384"/>
            <a:ext cx="5180714" cy="443198"/>
          </a:xfrm>
          <a:prstGeom prst="rect">
            <a:avLst/>
          </a:prstGeom>
          <a:noFill/>
        </p:spPr>
        <p:txBody>
          <a:bodyPr wrap="none" lIns="68580" tIns="34290" rIns="68580" bIns="34290" rtlCol="0" anchor="t">
            <a:spAutoFit/>
          </a:bodyPr>
          <a:lstStyle/>
          <a:p>
            <a:pPr>
              <a:lnSpc>
                <a:spcPct val="90000"/>
              </a:lnSpc>
              <a:spcBef>
                <a:spcPts val="750"/>
              </a:spcBef>
            </a:pPr>
            <a:r>
              <a:rPr lang="en-US" sz="2700" b="1" dirty="0">
                <a:solidFill>
                  <a:srgbClr val="0060AA"/>
                </a:solidFill>
                <a:latin typeface="Rockwell"/>
                <a:cs typeface="Times New Roman"/>
              </a:rPr>
              <a:t>Student Support: Scholarships</a:t>
            </a:r>
            <a:endParaRPr lang="en-US" sz="1350" dirty="0"/>
          </a:p>
        </p:txBody>
      </p:sp>
      <p:pic>
        <p:nvPicPr>
          <p:cNvPr id="7" name="Picture 6" descr="A blue and black sign with white text&#10;&#10;Description automatically generated">
            <a:extLst>
              <a:ext uri="{FF2B5EF4-FFF2-40B4-BE49-F238E27FC236}">
                <a16:creationId xmlns:a16="http://schemas.microsoft.com/office/drawing/2014/main" id="{2BD63CD5-ADA8-6826-80FA-A58A164AD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650" y="290812"/>
            <a:ext cx="2147670" cy="357774"/>
          </a:xfrm>
          <a:prstGeom prst="rect">
            <a:avLst/>
          </a:prstGeom>
        </p:spPr>
      </p:pic>
      <p:sp>
        <p:nvSpPr>
          <p:cNvPr id="4" name="TextBox 3">
            <a:extLst>
              <a:ext uri="{FF2B5EF4-FFF2-40B4-BE49-F238E27FC236}">
                <a16:creationId xmlns:a16="http://schemas.microsoft.com/office/drawing/2014/main" id="{7EFBD226-133A-53D1-5B0A-727F12FD36CC}"/>
              </a:ext>
            </a:extLst>
          </p:cNvPr>
          <p:cNvSpPr txBox="1"/>
          <p:nvPr/>
        </p:nvSpPr>
        <p:spPr>
          <a:xfrm>
            <a:off x="1832946" y="936220"/>
            <a:ext cx="4572000" cy="395173"/>
          </a:xfrm>
          <a:prstGeom prst="rect">
            <a:avLst/>
          </a:prstGeom>
          <a:noFill/>
        </p:spPr>
        <p:txBody>
          <a:bodyPr wrap="square">
            <a:spAutoFit/>
          </a:bodyPr>
          <a:lstStyle/>
          <a:p>
            <a:pPr algn="ctr">
              <a:lnSpc>
                <a:spcPct val="115000"/>
              </a:lnSpc>
              <a:spcAft>
                <a:spcPts val="800"/>
              </a:spcAft>
            </a:pPr>
            <a:r>
              <a:rPr lang="en-US" sz="1800" b="1" kern="100" dirty="0">
                <a:solidFill>
                  <a:schemeClr val="accent2"/>
                </a:solidFill>
                <a:effectLst/>
                <a:latin typeface="Aptos" panose="020B0004020202020204" pitchFamily="34" charset="0"/>
                <a:ea typeface="Aptos" panose="020B0004020202020204" pitchFamily="34" charset="0"/>
                <a:cs typeface="Mangal" panose="02040503050203030202" pitchFamily="18" charset="0"/>
              </a:rPr>
              <a:t>MERIT SCHOLARSHIP 2024-25:</a:t>
            </a:r>
          </a:p>
        </p:txBody>
      </p:sp>
      <p:sp>
        <p:nvSpPr>
          <p:cNvPr id="6" name="Rectangle 2">
            <a:extLst>
              <a:ext uri="{FF2B5EF4-FFF2-40B4-BE49-F238E27FC236}">
                <a16:creationId xmlns:a16="http://schemas.microsoft.com/office/drawing/2014/main" id="{3AB8299D-B8C7-1A34-A00C-0EAB67066C73}"/>
              </a:ext>
            </a:extLst>
          </p:cNvPr>
          <p:cNvSpPr>
            <a:spLocks noChangeArrowheads="1"/>
          </p:cNvSpPr>
          <p:nvPr/>
        </p:nvSpPr>
        <p:spPr bwMode="auto">
          <a:xfrm>
            <a:off x="718902" y="1628334"/>
            <a:ext cx="68000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3">
                    <a:lumMod val="50000"/>
                  </a:schemeClr>
                </a:solidFill>
                <a:effectLst/>
                <a:latin typeface="Aptos" panose="020B0004020202020204" pitchFamily="34" charset="0"/>
                <a:ea typeface="Aptos" panose="020B0004020202020204" pitchFamily="34" charset="0"/>
                <a:cs typeface="Times New Roman" panose="02020603050405020304" pitchFamily="18" charset="0"/>
              </a:rPr>
              <a:t>Part A-On the Basis of Marks Scored in Class XII Examinations</a:t>
            </a:r>
            <a:endParaRPr kumimoji="0" lang="en-US" altLang="en-US" sz="2400" b="0" i="0" u="none" strike="noStrike" cap="none" normalizeH="0" baseline="0" dirty="0">
              <a:ln>
                <a:noFill/>
              </a:ln>
              <a:solidFill>
                <a:schemeClr val="accent3">
                  <a:lumMod val="50000"/>
                </a:schemeClr>
              </a:solidFill>
              <a:effectLst/>
              <a:latin typeface="Arial" panose="020B0604020202020204" pitchFamily="34" charset="0"/>
            </a:endParaRPr>
          </a:p>
        </p:txBody>
      </p:sp>
      <p:graphicFrame>
        <p:nvGraphicFramePr>
          <p:cNvPr id="10" name="Table 9">
            <a:extLst>
              <a:ext uri="{FF2B5EF4-FFF2-40B4-BE49-F238E27FC236}">
                <a16:creationId xmlns:a16="http://schemas.microsoft.com/office/drawing/2014/main" id="{EDC2C722-C6E9-4C15-7637-4B80A302D05A}"/>
              </a:ext>
            </a:extLst>
          </p:cNvPr>
          <p:cNvGraphicFramePr>
            <a:graphicFrameLocks noGrp="1"/>
          </p:cNvGraphicFramePr>
          <p:nvPr>
            <p:extLst>
              <p:ext uri="{D42A27DB-BD31-4B8C-83A1-F6EECF244321}">
                <p14:modId xmlns:p14="http://schemas.microsoft.com/office/powerpoint/2010/main" val="3248602984"/>
              </p:ext>
            </p:extLst>
          </p:nvPr>
        </p:nvGraphicFramePr>
        <p:xfrm>
          <a:off x="822534" y="2189406"/>
          <a:ext cx="6571488" cy="1240764"/>
        </p:xfrm>
        <a:graphic>
          <a:graphicData uri="http://schemas.openxmlformats.org/drawingml/2006/table">
            <a:tbl>
              <a:tblPr firstRow="1" firstCol="1" bandRow="1">
                <a:tableStyleId>{5940675A-B579-460E-94D1-54222C63F5DA}</a:tableStyleId>
              </a:tblPr>
              <a:tblGrid>
                <a:gridCol w="4781414">
                  <a:extLst>
                    <a:ext uri="{9D8B030D-6E8A-4147-A177-3AD203B41FA5}">
                      <a16:colId xmlns:a16="http://schemas.microsoft.com/office/drawing/2014/main" val="3199351341"/>
                    </a:ext>
                  </a:extLst>
                </a:gridCol>
                <a:gridCol w="1790074">
                  <a:extLst>
                    <a:ext uri="{9D8B030D-6E8A-4147-A177-3AD203B41FA5}">
                      <a16:colId xmlns:a16="http://schemas.microsoft.com/office/drawing/2014/main" val="4044954413"/>
                    </a:ext>
                  </a:extLst>
                </a:gridCol>
              </a:tblGrid>
              <a:tr h="310191">
                <a:tc>
                  <a:txBody>
                    <a:bodyPr/>
                    <a:lstStyle/>
                    <a:p>
                      <a:pPr>
                        <a:lnSpc>
                          <a:spcPct val="115000"/>
                        </a:lnSpc>
                        <a:spcAft>
                          <a:spcPts val="800"/>
                        </a:spcAft>
                      </a:pPr>
                      <a:r>
                        <a:rPr lang="en-US" sz="1600" b="1" kern="100" dirty="0">
                          <a:ln>
                            <a:solidFill>
                              <a:schemeClr val="accent1"/>
                            </a:solidFill>
                          </a:ln>
                          <a:solidFill>
                            <a:schemeClr val="tx1"/>
                          </a:solidFill>
                          <a:effectLst/>
                        </a:rPr>
                        <a:t>Eligibility Criteria</a:t>
                      </a:r>
                      <a:endParaRPr lang="en-IN" sz="1600" b="1"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500"/>
                        </a:spcAft>
                      </a:pPr>
                      <a:r>
                        <a:rPr lang="en-US" sz="1600" b="1" kern="100" dirty="0">
                          <a:ln>
                            <a:solidFill>
                              <a:schemeClr val="accent1"/>
                            </a:solidFill>
                          </a:ln>
                          <a:solidFill>
                            <a:schemeClr val="tx1"/>
                          </a:solidFill>
                          <a:effectLst/>
                        </a:rPr>
                        <a:t>Scholarship</a:t>
                      </a:r>
                      <a:endParaRPr lang="en-IN" sz="1600" b="1"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5645315"/>
                  </a:ext>
                </a:extLst>
              </a:tr>
              <a:tr h="310191">
                <a:tc>
                  <a:txBody>
                    <a:bodyPr/>
                    <a:lstStyle/>
                    <a:p>
                      <a:pPr>
                        <a:lnSpc>
                          <a:spcPct val="115000"/>
                        </a:lnSpc>
                        <a:spcAft>
                          <a:spcPts val="800"/>
                        </a:spcAft>
                      </a:pPr>
                      <a:r>
                        <a:rPr lang="en-US" sz="1600" kern="100" dirty="0">
                          <a:ln>
                            <a:solidFill>
                              <a:schemeClr val="accent1"/>
                            </a:solidFill>
                          </a:ln>
                          <a:solidFill>
                            <a:schemeClr val="tx1"/>
                          </a:solidFill>
                          <a:effectLst/>
                        </a:rPr>
                        <a:t>90% and above</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kern="100" dirty="0">
                          <a:ln>
                            <a:solidFill>
                              <a:schemeClr val="accent1"/>
                            </a:solidFill>
                          </a:ln>
                          <a:solidFill>
                            <a:schemeClr val="tx1"/>
                          </a:solidFill>
                          <a:effectLst/>
                        </a:rPr>
                        <a:t>100%</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8173675"/>
                  </a:ext>
                </a:extLst>
              </a:tr>
              <a:tr h="310191">
                <a:tc>
                  <a:txBody>
                    <a:bodyPr/>
                    <a:lstStyle/>
                    <a:p>
                      <a:pPr>
                        <a:lnSpc>
                          <a:spcPct val="115000"/>
                        </a:lnSpc>
                        <a:spcAft>
                          <a:spcPts val="800"/>
                        </a:spcAft>
                      </a:pPr>
                      <a:r>
                        <a:rPr lang="en-US" sz="1600" kern="100" dirty="0">
                          <a:ln>
                            <a:solidFill>
                              <a:schemeClr val="accent1"/>
                            </a:solidFill>
                          </a:ln>
                          <a:solidFill>
                            <a:schemeClr val="tx1"/>
                          </a:solidFill>
                          <a:effectLst/>
                        </a:rPr>
                        <a:t>85% to less than 90%</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kern="100" dirty="0">
                          <a:ln>
                            <a:solidFill>
                              <a:schemeClr val="accent1"/>
                            </a:solidFill>
                          </a:ln>
                          <a:solidFill>
                            <a:schemeClr val="tx1"/>
                          </a:solidFill>
                          <a:effectLst/>
                        </a:rPr>
                        <a:t>35%</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2545641"/>
                  </a:ext>
                </a:extLst>
              </a:tr>
              <a:tr h="310191">
                <a:tc>
                  <a:txBody>
                    <a:bodyPr/>
                    <a:lstStyle/>
                    <a:p>
                      <a:pPr>
                        <a:lnSpc>
                          <a:spcPct val="115000"/>
                        </a:lnSpc>
                        <a:spcAft>
                          <a:spcPts val="800"/>
                        </a:spcAft>
                      </a:pPr>
                      <a:r>
                        <a:rPr lang="en-US" sz="1600" kern="100" dirty="0">
                          <a:ln>
                            <a:solidFill>
                              <a:schemeClr val="accent1"/>
                            </a:solidFill>
                          </a:ln>
                          <a:solidFill>
                            <a:schemeClr val="tx1"/>
                          </a:solidFill>
                          <a:effectLst/>
                        </a:rPr>
                        <a:t>80% to less than 85%</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kern="100" dirty="0">
                          <a:ln>
                            <a:solidFill>
                              <a:schemeClr val="accent1"/>
                            </a:solidFill>
                          </a:ln>
                          <a:solidFill>
                            <a:schemeClr val="tx1"/>
                          </a:solidFill>
                          <a:effectLst/>
                        </a:rPr>
                        <a:t>25%</a:t>
                      </a:r>
                      <a:endParaRPr lang="en-IN" sz="1600" kern="100" dirty="0">
                        <a:ln>
                          <a:solidFill>
                            <a:schemeClr val="accent1"/>
                          </a:solid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5197685"/>
                  </a:ext>
                </a:extLst>
              </a:tr>
            </a:tbl>
          </a:graphicData>
        </a:graphic>
      </p:graphicFrame>
      <p:sp>
        <p:nvSpPr>
          <p:cNvPr id="11" name="TextBox 10">
            <a:extLst>
              <a:ext uri="{FF2B5EF4-FFF2-40B4-BE49-F238E27FC236}">
                <a16:creationId xmlns:a16="http://schemas.microsoft.com/office/drawing/2014/main" id="{84597844-C7E0-C0B1-84FC-91C118780626}"/>
              </a:ext>
            </a:extLst>
          </p:cNvPr>
          <p:cNvSpPr txBox="1"/>
          <p:nvPr/>
        </p:nvSpPr>
        <p:spPr>
          <a:xfrm>
            <a:off x="739583" y="3628879"/>
            <a:ext cx="4636008" cy="338554"/>
          </a:xfrm>
          <a:prstGeom prst="rect">
            <a:avLst/>
          </a:prstGeom>
          <a:noFill/>
        </p:spPr>
        <p:txBody>
          <a:bodyPr wrap="square">
            <a:spAutoFit/>
          </a:bodyPr>
          <a:lstStyle/>
          <a:p>
            <a:pPr eaLnBrk="0" fontAlgn="base" hangingPunct="0">
              <a:spcBef>
                <a:spcPct val="0"/>
              </a:spcBef>
              <a:spcAft>
                <a:spcPct val="0"/>
              </a:spcAft>
            </a:pPr>
            <a:r>
              <a:rPr lang="en-US" sz="1600" b="1" dirty="0">
                <a:solidFill>
                  <a:schemeClr val="accent3">
                    <a:lumMod val="50000"/>
                  </a:schemeClr>
                </a:solidFill>
                <a:latin typeface="Aptos" panose="020B0004020202020204" pitchFamily="34" charset="0"/>
                <a:cs typeface="Times New Roman" panose="02020603050405020304" pitchFamily="18" charset="0"/>
              </a:rPr>
              <a:t>Part B-On the Basis of Other Category</a:t>
            </a:r>
            <a:endParaRPr lang="en-IN" sz="1600" b="1" dirty="0">
              <a:solidFill>
                <a:schemeClr val="accent3">
                  <a:lumMod val="50000"/>
                </a:schemeClr>
              </a:solidFill>
              <a:latin typeface="Aptos" panose="020B000402020202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986302F5-F76C-7CDF-CDE6-0D3963FB79D8}"/>
              </a:ext>
            </a:extLst>
          </p:cNvPr>
          <p:cNvGraphicFramePr>
            <a:graphicFrameLocks noGrp="1"/>
          </p:cNvGraphicFramePr>
          <p:nvPr>
            <p:extLst>
              <p:ext uri="{D42A27DB-BD31-4B8C-83A1-F6EECF244321}">
                <p14:modId xmlns:p14="http://schemas.microsoft.com/office/powerpoint/2010/main" val="436886469"/>
              </p:ext>
            </p:extLst>
          </p:nvPr>
        </p:nvGraphicFramePr>
        <p:xfrm>
          <a:off x="822534" y="4024821"/>
          <a:ext cx="6592824" cy="1847342"/>
        </p:xfrm>
        <a:graphic>
          <a:graphicData uri="http://schemas.openxmlformats.org/drawingml/2006/table">
            <a:tbl>
              <a:tblPr firstRow="1" firstCol="1" bandRow="1">
                <a:tableStyleId>{5940675A-B579-460E-94D1-54222C63F5DA}</a:tableStyleId>
              </a:tblPr>
              <a:tblGrid>
                <a:gridCol w="4817364">
                  <a:extLst>
                    <a:ext uri="{9D8B030D-6E8A-4147-A177-3AD203B41FA5}">
                      <a16:colId xmlns:a16="http://schemas.microsoft.com/office/drawing/2014/main" val="3074696441"/>
                    </a:ext>
                  </a:extLst>
                </a:gridCol>
                <a:gridCol w="1775460">
                  <a:extLst>
                    <a:ext uri="{9D8B030D-6E8A-4147-A177-3AD203B41FA5}">
                      <a16:colId xmlns:a16="http://schemas.microsoft.com/office/drawing/2014/main" val="1206594941"/>
                    </a:ext>
                  </a:extLst>
                </a:gridCol>
              </a:tblGrid>
              <a:tr h="261184">
                <a:tc>
                  <a:txBody>
                    <a:bodyPr/>
                    <a:lstStyle/>
                    <a:p>
                      <a:pPr marL="0" indent="306070" algn="l" defTabSz="914400" rtl="0" eaLnBrk="1" latinLnBrk="0" hangingPunct="1">
                        <a:lnSpc>
                          <a:spcPct val="115000"/>
                        </a:lnSpc>
                        <a:spcAft>
                          <a:spcPts val="800"/>
                        </a:spcAft>
                      </a:pPr>
                      <a:r>
                        <a:rPr lang="en-US" sz="1600" b="1" kern="100" dirty="0">
                          <a:solidFill>
                            <a:schemeClr val="tx1"/>
                          </a:solidFill>
                          <a:effectLst/>
                        </a:rPr>
                        <a:t>Category</a:t>
                      </a:r>
                      <a:endParaRPr lang="en-IN" sz="1600" b="1" kern="100" dirty="0">
                        <a:solidFill>
                          <a:schemeClr val="tx1"/>
                        </a:solidFill>
                        <a:effectLst/>
                        <a:latin typeface="+mn-lt"/>
                        <a:ea typeface="+mn-ea"/>
                        <a:cs typeface="+mn-cs"/>
                      </a:endParaRPr>
                    </a:p>
                  </a:txBody>
                  <a:tcPr marL="68580" marR="68580" marT="0" marB="0"/>
                </a:tc>
                <a:tc>
                  <a:txBody>
                    <a:bodyPr/>
                    <a:lstStyle/>
                    <a:p>
                      <a:pPr marL="0" indent="306070" algn="l" defTabSz="914400" rtl="0" eaLnBrk="1" latinLnBrk="0" hangingPunct="1">
                        <a:lnSpc>
                          <a:spcPct val="115000"/>
                        </a:lnSpc>
                        <a:spcAft>
                          <a:spcPts val="800"/>
                        </a:spcAft>
                      </a:pPr>
                      <a:r>
                        <a:rPr lang="en-US" sz="1600" b="1" kern="100" dirty="0">
                          <a:solidFill>
                            <a:schemeClr val="tx1"/>
                          </a:solidFill>
                          <a:effectLst/>
                        </a:rPr>
                        <a:t>Scholarship</a:t>
                      </a:r>
                      <a:endParaRPr lang="en-IN" sz="1600" b="1" kern="1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772550265"/>
                  </a:ext>
                </a:extLst>
              </a:tr>
              <a:tr h="261184">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Siblings</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800"/>
                        </a:spcAft>
                      </a:pPr>
                      <a:r>
                        <a:rPr lang="en-US" sz="1600" kern="100">
                          <a:ln>
                            <a:solidFill>
                              <a:schemeClr val="accent1"/>
                            </a:solidFill>
                          </a:ln>
                          <a:solidFill>
                            <a:schemeClr val="tx1"/>
                          </a:solidFill>
                          <a:effectLst/>
                        </a:rPr>
                        <a:t>15%</a:t>
                      </a:r>
                      <a:endParaRPr lang="en-IN" sz="1600" kern="10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519942190"/>
                  </a:ext>
                </a:extLst>
              </a:tr>
              <a:tr h="261184">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K.R. Mangalam Group</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15%</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256200278"/>
                  </a:ext>
                </a:extLst>
              </a:tr>
              <a:tr h="261184">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Defense Scholarship</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15%</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615337277"/>
                  </a:ext>
                </a:extLst>
              </a:tr>
              <a:tr h="261184">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Staff Discount</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15%</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760464774"/>
                  </a:ext>
                </a:extLst>
              </a:tr>
              <a:tr h="261184">
                <a:tc rowSpan="2">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Sports Quota – State Level</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NIL</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495454014"/>
                  </a:ext>
                </a:extLst>
              </a:tr>
              <a:tr h="261184">
                <a:tc vMerge="1">
                  <a:txBody>
                    <a:bodyPr/>
                    <a:lstStyle/>
                    <a:p>
                      <a:endParaRPr lang="en-IN"/>
                    </a:p>
                  </a:txBody>
                  <a:tcPr/>
                </a:tc>
                <a:tc>
                  <a:txBody>
                    <a:bodyPr/>
                    <a:lstStyle/>
                    <a:p>
                      <a:pPr marL="0" algn="l" defTabSz="914400" rtl="0" eaLnBrk="1" latinLnBrk="0" hangingPunct="1">
                        <a:lnSpc>
                          <a:spcPct val="115000"/>
                        </a:lnSpc>
                        <a:spcAft>
                          <a:spcPts val="800"/>
                        </a:spcAft>
                      </a:pPr>
                      <a:r>
                        <a:rPr lang="en-US" sz="1600" kern="100" dirty="0">
                          <a:ln>
                            <a:solidFill>
                              <a:schemeClr val="accent1"/>
                            </a:solidFill>
                          </a:ln>
                          <a:solidFill>
                            <a:schemeClr val="tx1"/>
                          </a:solidFill>
                          <a:effectLst/>
                        </a:rPr>
                        <a:t>25%</a:t>
                      </a:r>
                      <a:endParaRPr lang="en-IN" sz="1600" kern="100" dirty="0">
                        <a:ln>
                          <a:solidFill>
                            <a:schemeClr val="accent1"/>
                          </a:solidFill>
                        </a:ln>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954367421"/>
                  </a:ext>
                </a:extLst>
              </a:tr>
            </a:tbl>
          </a:graphicData>
        </a:graphic>
      </p:graphicFrame>
      <p:sp>
        <p:nvSpPr>
          <p:cNvPr id="23" name="Date Placeholder 22">
            <a:extLst>
              <a:ext uri="{FF2B5EF4-FFF2-40B4-BE49-F238E27FC236}">
                <a16:creationId xmlns:a16="http://schemas.microsoft.com/office/drawing/2014/main" id="{FB14F706-163F-B799-5DD8-5656F4BCB571}"/>
              </a:ext>
            </a:extLst>
          </p:cNvPr>
          <p:cNvSpPr>
            <a:spLocks noGrp="1"/>
          </p:cNvSpPr>
          <p:nvPr>
            <p:ph type="dt" sz="half" idx="10"/>
          </p:nvPr>
        </p:nvSpPr>
        <p:spPr/>
        <p:txBody>
          <a:bodyPr/>
          <a:lstStyle/>
          <a:p>
            <a:fld id="{40D401BF-0E4E-4EC6-B941-E110B97A2A59}" type="datetime1">
              <a:rPr lang="en-US" smtClean="0"/>
              <a:t>6/16/2025</a:t>
            </a:fld>
            <a:endParaRPr lang="en-US"/>
          </a:p>
        </p:txBody>
      </p:sp>
      <p:sp>
        <p:nvSpPr>
          <p:cNvPr id="24" name="Slide Number Placeholder 23">
            <a:extLst>
              <a:ext uri="{FF2B5EF4-FFF2-40B4-BE49-F238E27FC236}">
                <a16:creationId xmlns:a16="http://schemas.microsoft.com/office/drawing/2014/main" id="{63EF2E0F-45C9-D973-0D0F-C81A9C7BB166}"/>
              </a:ext>
            </a:extLst>
          </p:cNvPr>
          <p:cNvSpPr>
            <a:spLocks noGrp="1"/>
          </p:cNvSpPr>
          <p:nvPr>
            <p:ph type="sldNum" sz="quarter" idx="12"/>
          </p:nvPr>
        </p:nvSpPr>
        <p:spPr/>
        <p:txBody>
          <a:bodyPr/>
          <a:lstStyle/>
          <a:p>
            <a:fld id="{4A2FFD2B-9D2D-43A7-BDC6-314BE8432FDC}" type="slidenum">
              <a:rPr lang="en-US" smtClean="0"/>
              <a:pPr/>
              <a:t>32</a:t>
            </a:fld>
            <a:endParaRPr lang="en-US"/>
          </a:p>
        </p:txBody>
      </p:sp>
    </p:spTree>
    <p:extLst>
      <p:ext uri="{BB962C8B-B14F-4D97-AF65-F5344CB8AC3E}">
        <p14:creationId xmlns:p14="http://schemas.microsoft.com/office/powerpoint/2010/main" val="767890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F2D8-7C12-6FC0-78CA-56378009527E}"/>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0C6D9E6-4203-049D-A1C0-C66A6B23D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
            <a:ext cx="9144000" cy="6858000"/>
          </a:xfrm>
          <a:prstGeom prst="rect">
            <a:avLst/>
          </a:prstGeom>
        </p:spPr>
      </p:pic>
      <p:sp>
        <p:nvSpPr>
          <p:cNvPr id="5" name="Rectangle 4">
            <a:extLst>
              <a:ext uri="{FF2B5EF4-FFF2-40B4-BE49-F238E27FC236}">
                <a16:creationId xmlns:a16="http://schemas.microsoft.com/office/drawing/2014/main" id="{F36C20F5-E95B-8269-1AB3-EF8E0C419378}"/>
              </a:ext>
            </a:extLst>
          </p:cNvPr>
          <p:cNvSpPr/>
          <p:nvPr/>
        </p:nvSpPr>
        <p:spPr>
          <a:xfrm>
            <a:off x="505567" y="648586"/>
            <a:ext cx="188640" cy="243027"/>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8" name="Straight Connector 7">
            <a:extLst>
              <a:ext uri="{FF2B5EF4-FFF2-40B4-BE49-F238E27FC236}">
                <a16:creationId xmlns:a16="http://schemas.microsoft.com/office/drawing/2014/main" id="{6C17CA05-B141-47E7-9BCF-346A8F5BF5FB}"/>
              </a:ext>
            </a:extLst>
          </p:cNvPr>
          <p:cNvCxnSpPr/>
          <p:nvPr/>
        </p:nvCxnSpPr>
        <p:spPr>
          <a:xfrm>
            <a:off x="0" y="636564"/>
            <a:ext cx="6858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8B2FDD-BBA4-6F34-3C21-029F782FDE99}"/>
              </a:ext>
            </a:extLst>
          </p:cNvPr>
          <p:cNvSpPr txBox="1"/>
          <p:nvPr/>
        </p:nvSpPr>
        <p:spPr>
          <a:xfrm>
            <a:off x="718247" y="220384"/>
            <a:ext cx="5180714" cy="443198"/>
          </a:xfrm>
          <a:prstGeom prst="rect">
            <a:avLst/>
          </a:prstGeom>
          <a:noFill/>
        </p:spPr>
        <p:txBody>
          <a:bodyPr wrap="none" lIns="68580" tIns="34290" rIns="68580" bIns="34290" rtlCol="0" anchor="t">
            <a:spAutoFit/>
          </a:bodyPr>
          <a:lstStyle/>
          <a:p>
            <a:pPr>
              <a:lnSpc>
                <a:spcPct val="90000"/>
              </a:lnSpc>
              <a:spcBef>
                <a:spcPts val="750"/>
              </a:spcBef>
            </a:pPr>
            <a:r>
              <a:rPr lang="en-US" sz="2700" b="1" dirty="0">
                <a:solidFill>
                  <a:srgbClr val="0060AA"/>
                </a:solidFill>
                <a:latin typeface="Rockwell"/>
                <a:cs typeface="Times New Roman"/>
              </a:rPr>
              <a:t>Student Support: Scholarships</a:t>
            </a:r>
            <a:endParaRPr lang="en-US" sz="1350" dirty="0"/>
          </a:p>
        </p:txBody>
      </p:sp>
      <p:pic>
        <p:nvPicPr>
          <p:cNvPr id="7" name="Picture 6" descr="A blue and black sign with white text&#10;&#10;Description automatically generated">
            <a:extLst>
              <a:ext uri="{FF2B5EF4-FFF2-40B4-BE49-F238E27FC236}">
                <a16:creationId xmlns:a16="http://schemas.microsoft.com/office/drawing/2014/main" id="{D61CD7B9-CB74-3580-C253-B2C05408C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650" y="290812"/>
            <a:ext cx="2147670" cy="357774"/>
          </a:xfrm>
          <a:prstGeom prst="rect">
            <a:avLst/>
          </a:prstGeom>
        </p:spPr>
      </p:pic>
      <p:sp>
        <p:nvSpPr>
          <p:cNvPr id="4" name="TextBox 3">
            <a:extLst>
              <a:ext uri="{FF2B5EF4-FFF2-40B4-BE49-F238E27FC236}">
                <a16:creationId xmlns:a16="http://schemas.microsoft.com/office/drawing/2014/main" id="{0C126D91-C750-7FB8-B1B6-0F28C00FA6DD}"/>
              </a:ext>
            </a:extLst>
          </p:cNvPr>
          <p:cNvSpPr txBox="1"/>
          <p:nvPr/>
        </p:nvSpPr>
        <p:spPr>
          <a:xfrm>
            <a:off x="1855806" y="626018"/>
            <a:ext cx="4572000" cy="395173"/>
          </a:xfrm>
          <a:prstGeom prst="rect">
            <a:avLst/>
          </a:prstGeom>
          <a:noFill/>
        </p:spPr>
        <p:txBody>
          <a:bodyPr wrap="square">
            <a:spAutoFit/>
          </a:bodyPr>
          <a:lstStyle/>
          <a:p>
            <a:pPr algn="ctr">
              <a:lnSpc>
                <a:spcPct val="115000"/>
              </a:lnSpc>
              <a:spcAft>
                <a:spcPts val="800"/>
              </a:spcAft>
            </a:pPr>
            <a:r>
              <a:rPr lang="en-US" sz="1800" b="1" kern="100" dirty="0">
                <a:solidFill>
                  <a:schemeClr val="accent2"/>
                </a:solidFill>
                <a:effectLst/>
                <a:latin typeface="Aptos" panose="020B0004020202020204" pitchFamily="34" charset="0"/>
                <a:ea typeface="Aptos" panose="020B0004020202020204" pitchFamily="34" charset="0"/>
                <a:cs typeface="Mangal" panose="02040503050203030202" pitchFamily="18" charset="0"/>
              </a:rPr>
              <a:t>MERIT SCHOLARSHIP 2024-25:</a:t>
            </a:r>
          </a:p>
        </p:txBody>
      </p:sp>
      <p:sp>
        <p:nvSpPr>
          <p:cNvPr id="23" name="Date Placeholder 22">
            <a:extLst>
              <a:ext uri="{FF2B5EF4-FFF2-40B4-BE49-F238E27FC236}">
                <a16:creationId xmlns:a16="http://schemas.microsoft.com/office/drawing/2014/main" id="{12DD5850-AE19-6DEC-0B08-EF7EA1D014E8}"/>
              </a:ext>
            </a:extLst>
          </p:cNvPr>
          <p:cNvSpPr>
            <a:spLocks noGrp="1"/>
          </p:cNvSpPr>
          <p:nvPr>
            <p:ph type="dt" sz="half" idx="10"/>
          </p:nvPr>
        </p:nvSpPr>
        <p:spPr/>
        <p:txBody>
          <a:bodyPr/>
          <a:lstStyle/>
          <a:p>
            <a:fld id="{40D401BF-0E4E-4EC6-B941-E110B97A2A59}" type="datetime1">
              <a:rPr lang="en-US" smtClean="0"/>
              <a:t>6/16/2025</a:t>
            </a:fld>
            <a:endParaRPr lang="en-US"/>
          </a:p>
        </p:txBody>
      </p:sp>
      <p:sp>
        <p:nvSpPr>
          <p:cNvPr id="24" name="Slide Number Placeholder 23">
            <a:extLst>
              <a:ext uri="{FF2B5EF4-FFF2-40B4-BE49-F238E27FC236}">
                <a16:creationId xmlns:a16="http://schemas.microsoft.com/office/drawing/2014/main" id="{8D2FB2D5-0C40-8E5A-5465-C4B495BCECE9}"/>
              </a:ext>
            </a:extLst>
          </p:cNvPr>
          <p:cNvSpPr>
            <a:spLocks noGrp="1"/>
          </p:cNvSpPr>
          <p:nvPr>
            <p:ph type="sldNum" sz="quarter" idx="12"/>
          </p:nvPr>
        </p:nvSpPr>
        <p:spPr/>
        <p:txBody>
          <a:bodyPr/>
          <a:lstStyle/>
          <a:p>
            <a:fld id="{4A2FFD2B-9D2D-43A7-BDC6-314BE8432FDC}" type="slidenum">
              <a:rPr lang="en-US" smtClean="0"/>
              <a:pPr/>
              <a:t>33</a:t>
            </a:fld>
            <a:endParaRPr lang="en-US"/>
          </a:p>
        </p:txBody>
      </p:sp>
      <p:sp>
        <p:nvSpPr>
          <p:cNvPr id="3" name="TextBox 2">
            <a:extLst>
              <a:ext uri="{FF2B5EF4-FFF2-40B4-BE49-F238E27FC236}">
                <a16:creationId xmlns:a16="http://schemas.microsoft.com/office/drawing/2014/main" id="{49E20D20-31C4-C605-6705-B01F81DB49F5}"/>
              </a:ext>
            </a:extLst>
          </p:cNvPr>
          <p:cNvSpPr txBox="1"/>
          <p:nvPr/>
        </p:nvSpPr>
        <p:spPr>
          <a:xfrm>
            <a:off x="681671" y="943266"/>
            <a:ext cx="6945394" cy="361574"/>
          </a:xfrm>
          <a:prstGeom prst="rect">
            <a:avLst/>
          </a:prstGeom>
          <a:noFill/>
        </p:spPr>
        <p:txBody>
          <a:bodyPr wrap="square">
            <a:spAutoFit/>
          </a:bodyPr>
          <a:lstStyle/>
          <a:p>
            <a:pPr eaLnBrk="0" fontAlgn="base" hangingPunct="0">
              <a:lnSpc>
                <a:spcPct val="115000"/>
              </a:lnSpc>
              <a:spcBef>
                <a:spcPct val="0"/>
              </a:spcBef>
              <a:spcAft>
                <a:spcPct val="0"/>
              </a:spcAft>
            </a:pPr>
            <a:r>
              <a:rPr lang="en-US" sz="1600" b="1" dirty="0">
                <a:solidFill>
                  <a:schemeClr val="accent3">
                    <a:lumMod val="50000"/>
                  </a:schemeClr>
                </a:solidFill>
                <a:latin typeface="Aptos" panose="020B0004020202020204" pitchFamily="34" charset="0"/>
                <a:cs typeface="Times New Roman" panose="02020603050405020304" pitchFamily="18" charset="0"/>
              </a:rPr>
              <a:t>Part C-On the Basis of Entrance Examination</a:t>
            </a:r>
            <a:endParaRPr lang="en-IN" sz="1600" b="1" dirty="0">
              <a:solidFill>
                <a:schemeClr val="accent3">
                  <a:lumMod val="50000"/>
                </a:schemeClr>
              </a:solidFill>
              <a:latin typeface="Aptos" panose="020B000402020202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097363FF-9AAB-EFF5-727C-29B23B6DA627}"/>
              </a:ext>
            </a:extLst>
          </p:cNvPr>
          <p:cNvGraphicFramePr>
            <a:graphicFrameLocks noGrp="1"/>
          </p:cNvGraphicFramePr>
          <p:nvPr>
            <p:extLst>
              <p:ext uri="{D42A27DB-BD31-4B8C-83A1-F6EECF244321}">
                <p14:modId xmlns:p14="http://schemas.microsoft.com/office/powerpoint/2010/main" val="26783035"/>
              </p:ext>
            </p:extLst>
          </p:nvPr>
        </p:nvGraphicFramePr>
        <p:xfrm>
          <a:off x="615127" y="1356493"/>
          <a:ext cx="7343484" cy="4970727"/>
        </p:xfrm>
        <a:graphic>
          <a:graphicData uri="http://schemas.openxmlformats.org/drawingml/2006/table">
            <a:tbl>
              <a:tblPr>
                <a:tableStyleId>{5C22544A-7EE6-4342-B048-85BDC9FD1C3A}</a:tableStyleId>
              </a:tblPr>
              <a:tblGrid>
                <a:gridCol w="2870838">
                  <a:extLst>
                    <a:ext uri="{9D8B030D-6E8A-4147-A177-3AD203B41FA5}">
                      <a16:colId xmlns:a16="http://schemas.microsoft.com/office/drawing/2014/main" val="1441857690"/>
                    </a:ext>
                  </a:extLst>
                </a:gridCol>
                <a:gridCol w="2870838">
                  <a:extLst>
                    <a:ext uri="{9D8B030D-6E8A-4147-A177-3AD203B41FA5}">
                      <a16:colId xmlns:a16="http://schemas.microsoft.com/office/drawing/2014/main" val="3198754830"/>
                    </a:ext>
                  </a:extLst>
                </a:gridCol>
                <a:gridCol w="1601808">
                  <a:extLst>
                    <a:ext uri="{9D8B030D-6E8A-4147-A177-3AD203B41FA5}">
                      <a16:colId xmlns:a16="http://schemas.microsoft.com/office/drawing/2014/main" val="2445955495"/>
                    </a:ext>
                  </a:extLst>
                </a:gridCol>
              </a:tblGrid>
              <a:tr h="210585">
                <a:tc>
                  <a:txBody>
                    <a:bodyPr/>
                    <a:lstStyle/>
                    <a:p>
                      <a:pPr algn="ctr" fontAlgn="ctr"/>
                      <a:r>
                        <a:rPr lang="en-IN" sz="1200" b="1" u="none" strike="noStrike" dirty="0">
                          <a:effectLst/>
                        </a:rPr>
                        <a:t>Entrance Exam Name</a:t>
                      </a:r>
                      <a:endParaRPr lang="en-IN" sz="1200" b="1" i="0" u="none" strike="noStrike" dirty="0">
                        <a:solidFill>
                          <a:srgbClr val="000000"/>
                        </a:solidFill>
                        <a:effectLst/>
                        <a:latin typeface="Aptos Narrow" panose="020B0004020202020204" pitchFamily="34" charset="0"/>
                      </a:endParaRPr>
                    </a:p>
                  </a:txBody>
                  <a:tcPr marL="8099" marR="8099" marT="8099" marB="0" anchor="ctr"/>
                </a:tc>
                <a:tc>
                  <a:txBody>
                    <a:bodyPr/>
                    <a:lstStyle/>
                    <a:p>
                      <a:pPr algn="ctr" fontAlgn="ctr"/>
                      <a:r>
                        <a:rPr lang="en-IN" sz="1200" b="1" u="none" strike="noStrike" dirty="0">
                          <a:effectLst/>
                        </a:rPr>
                        <a:t>Eligibility Criteria</a:t>
                      </a:r>
                      <a:endParaRPr lang="en-IN" sz="1200" b="1" i="0" u="none" strike="noStrike" dirty="0">
                        <a:solidFill>
                          <a:srgbClr val="000000"/>
                        </a:solidFill>
                        <a:effectLst/>
                        <a:latin typeface="Aptos Narrow" panose="020B0004020202020204" pitchFamily="34" charset="0"/>
                      </a:endParaRPr>
                    </a:p>
                  </a:txBody>
                  <a:tcPr marL="8099" marR="8099" marT="8099" marB="0" anchor="ctr"/>
                </a:tc>
                <a:tc>
                  <a:txBody>
                    <a:bodyPr/>
                    <a:lstStyle/>
                    <a:p>
                      <a:pPr algn="ctr" fontAlgn="ctr"/>
                      <a:r>
                        <a:rPr lang="en-IN" sz="1200" b="1" u="none" strike="noStrike" dirty="0">
                          <a:effectLst/>
                        </a:rPr>
                        <a:t>Scholarship in %</a:t>
                      </a:r>
                      <a:endParaRPr lang="en-IN" sz="1200" b="1" i="0" u="none" strike="noStrike" dirty="0">
                        <a:solidFill>
                          <a:srgbClr val="000000"/>
                        </a:solidFill>
                        <a:effectLst/>
                        <a:latin typeface="Aptos Narrow" panose="020B0004020202020204" pitchFamily="34" charset="0"/>
                      </a:endParaRPr>
                    </a:p>
                  </a:txBody>
                  <a:tcPr marL="8099" marR="8099" marT="8099" marB="0" anchor="ctr"/>
                </a:tc>
                <a:extLst>
                  <a:ext uri="{0D108BD9-81ED-4DB2-BD59-A6C34878D82A}">
                    <a16:rowId xmlns:a16="http://schemas.microsoft.com/office/drawing/2014/main" val="741896240"/>
                  </a:ext>
                </a:extLst>
              </a:tr>
              <a:tr h="202486">
                <a:tc rowSpan="5">
                  <a:txBody>
                    <a:bodyPr/>
                    <a:lstStyle/>
                    <a:p>
                      <a:pPr algn="l" fontAlgn="ctr"/>
                      <a:r>
                        <a:rPr lang="en-GB" sz="1400" b="1" u="none" strike="noStrike" dirty="0">
                          <a:effectLst/>
                        </a:rPr>
                        <a:t>CUET -1 (On the basis of best 4 subjects score)</a:t>
                      </a:r>
                      <a:endParaRPr lang="en-GB"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dirty="0">
                          <a:effectLst/>
                        </a:rPr>
                        <a:t>90% &amp; above</a:t>
                      </a:r>
                      <a:endParaRPr lang="en-IN"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4128652927"/>
                  </a:ext>
                </a:extLst>
              </a:tr>
              <a:tr h="202486">
                <a:tc vMerge="1">
                  <a:txBody>
                    <a:bodyPr/>
                    <a:lstStyle/>
                    <a:p>
                      <a:endParaRPr lang="en-IN"/>
                    </a:p>
                  </a:txBody>
                  <a:tcPr/>
                </a:tc>
                <a:tc>
                  <a:txBody>
                    <a:bodyPr/>
                    <a:lstStyle/>
                    <a:p>
                      <a:pPr algn="l" fontAlgn="ctr"/>
                      <a:r>
                        <a:rPr lang="en-GB" sz="1200" u="none" strike="noStrike">
                          <a:effectLst/>
                        </a:rPr>
                        <a:t>75% to less than 90%</a:t>
                      </a:r>
                      <a:endParaRPr lang="en-GB"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50%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749022123"/>
                  </a:ext>
                </a:extLst>
              </a:tr>
              <a:tr h="202486">
                <a:tc vMerge="1">
                  <a:txBody>
                    <a:bodyPr/>
                    <a:lstStyle/>
                    <a:p>
                      <a:endParaRPr lang="en-IN"/>
                    </a:p>
                  </a:txBody>
                  <a:tcPr/>
                </a:tc>
                <a:tc>
                  <a:txBody>
                    <a:bodyPr/>
                    <a:lstStyle/>
                    <a:p>
                      <a:pPr algn="l" fontAlgn="ctr"/>
                      <a:r>
                        <a:rPr lang="en-GB" sz="1200" u="none" strike="noStrike" dirty="0">
                          <a:effectLst/>
                        </a:rPr>
                        <a:t>60% to less than 75%</a:t>
                      </a:r>
                      <a:endParaRPr lang="en-GB"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35%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440271970"/>
                  </a:ext>
                </a:extLst>
              </a:tr>
              <a:tr h="202486">
                <a:tc vMerge="1">
                  <a:txBody>
                    <a:bodyPr/>
                    <a:lstStyle/>
                    <a:p>
                      <a:endParaRPr lang="en-IN"/>
                    </a:p>
                  </a:txBody>
                  <a:tcPr/>
                </a:tc>
                <a:tc>
                  <a:txBody>
                    <a:bodyPr/>
                    <a:lstStyle/>
                    <a:p>
                      <a:pPr algn="l" fontAlgn="ctr"/>
                      <a:r>
                        <a:rPr lang="en-GB" sz="1200" u="none" strike="noStrike" dirty="0">
                          <a:effectLst/>
                        </a:rPr>
                        <a:t>50% to less than 60%</a:t>
                      </a:r>
                      <a:endParaRPr lang="en-GB"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25%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221845673"/>
                  </a:ext>
                </a:extLst>
              </a:tr>
              <a:tr h="210585">
                <a:tc vMerge="1">
                  <a:txBody>
                    <a:bodyPr/>
                    <a:lstStyle/>
                    <a:p>
                      <a:endParaRPr lang="en-IN"/>
                    </a:p>
                  </a:txBody>
                  <a:tcPr/>
                </a:tc>
                <a:tc>
                  <a:txBody>
                    <a:bodyPr/>
                    <a:lstStyle/>
                    <a:p>
                      <a:pPr algn="l" fontAlgn="ctr"/>
                      <a:r>
                        <a:rPr lang="en-GB" sz="1200" u="none" strike="noStrike">
                          <a:effectLst/>
                        </a:rPr>
                        <a:t>45% to less than 50%</a:t>
                      </a:r>
                      <a:endParaRPr lang="en-GB"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524938351"/>
                  </a:ext>
                </a:extLst>
              </a:tr>
              <a:tr h="202486">
                <a:tc rowSpan="3">
                  <a:txBody>
                    <a:bodyPr/>
                    <a:lstStyle/>
                    <a:p>
                      <a:pPr algn="l" fontAlgn="ctr"/>
                      <a:r>
                        <a:rPr lang="en-GB" sz="1400" b="1" u="none" strike="noStrike" dirty="0">
                          <a:effectLst/>
                        </a:rPr>
                        <a:t>CUET -2, On the basis of best 3 subjects score with legal studies as a mandatory subject. This scholarship is applicable for School of Legal Studies only</a:t>
                      </a:r>
                      <a:endParaRPr lang="en-GB"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a:effectLst/>
                        </a:rPr>
                        <a:t>90% &amp; above</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627551370"/>
                  </a:ext>
                </a:extLst>
              </a:tr>
              <a:tr h="202486">
                <a:tc vMerge="1">
                  <a:txBody>
                    <a:bodyPr/>
                    <a:lstStyle/>
                    <a:p>
                      <a:endParaRPr lang="en-IN"/>
                    </a:p>
                  </a:txBody>
                  <a:tcPr/>
                </a:tc>
                <a:tc>
                  <a:txBody>
                    <a:bodyPr/>
                    <a:lstStyle/>
                    <a:p>
                      <a:pPr algn="l" fontAlgn="ctr"/>
                      <a:r>
                        <a:rPr lang="en-GB" sz="1200" u="none" strike="noStrike" dirty="0">
                          <a:effectLst/>
                        </a:rPr>
                        <a:t>75% to less than 90%</a:t>
                      </a:r>
                      <a:endParaRPr lang="en-GB"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35%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034412532"/>
                  </a:ext>
                </a:extLst>
              </a:tr>
              <a:tr h="225164">
                <a:tc vMerge="1">
                  <a:txBody>
                    <a:bodyPr/>
                    <a:lstStyle/>
                    <a:p>
                      <a:endParaRPr lang="en-IN"/>
                    </a:p>
                  </a:txBody>
                  <a:tcPr/>
                </a:tc>
                <a:tc>
                  <a:txBody>
                    <a:bodyPr/>
                    <a:lstStyle/>
                    <a:p>
                      <a:pPr algn="l" fontAlgn="ctr"/>
                      <a:r>
                        <a:rPr lang="en-GB" sz="1200" u="none" strike="noStrike" dirty="0">
                          <a:effectLst/>
                        </a:rPr>
                        <a:t>60% to less than 75%</a:t>
                      </a:r>
                      <a:endParaRPr lang="en-GB"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25%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331422383"/>
                  </a:ext>
                </a:extLst>
              </a:tr>
              <a:tr h="202486">
                <a:tc rowSpan="4">
                  <a:txBody>
                    <a:bodyPr/>
                    <a:lstStyle/>
                    <a:p>
                      <a:pPr algn="l" fontAlgn="ctr"/>
                      <a:r>
                        <a:rPr lang="en-IN" sz="1400" b="1" u="none" strike="noStrike" dirty="0">
                          <a:effectLst/>
                        </a:rPr>
                        <a:t>JEE (MAIN)</a:t>
                      </a:r>
                      <a:endParaRPr lang="en-IN"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a:effectLst/>
                        </a:rPr>
                        <a:t>95.01 percentile and above</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2749904087"/>
                  </a:ext>
                </a:extLst>
              </a:tr>
              <a:tr h="202486">
                <a:tc vMerge="1">
                  <a:txBody>
                    <a:bodyPr/>
                    <a:lstStyle/>
                    <a:p>
                      <a:endParaRPr lang="en-IN"/>
                    </a:p>
                  </a:txBody>
                  <a:tcPr/>
                </a:tc>
                <a:tc>
                  <a:txBody>
                    <a:bodyPr/>
                    <a:lstStyle/>
                    <a:p>
                      <a:pPr algn="l" fontAlgn="ctr"/>
                      <a:r>
                        <a:rPr lang="it-IT" sz="1200" u="none" strike="noStrike" dirty="0">
                          <a:effectLst/>
                        </a:rPr>
                        <a:t>90.01 percentile to 95 percentile</a:t>
                      </a:r>
                      <a:endParaRPr lang="it-IT" sz="1200" b="0" i="0" u="none" strike="noStrike" dirty="0">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35%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596941207"/>
                  </a:ext>
                </a:extLst>
              </a:tr>
              <a:tr h="202486">
                <a:tc vMerge="1">
                  <a:txBody>
                    <a:bodyPr/>
                    <a:lstStyle/>
                    <a:p>
                      <a:endParaRPr lang="en-IN"/>
                    </a:p>
                  </a:txBody>
                  <a:tcPr/>
                </a:tc>
                <a:tc>
                  <a:txBody>
                    <a:bodyPr/>
                    <a:lstStyle/>
                    <a:p>
                      <a:pPr algn="l" fontAlgn="ctr"/>
                      <a:r>
                        <a:rPr lang="it-IT" sz="1200" u="none" strike="noStrike">
                          <a:effectLst/>
                        </a:rPr>
                        <a:t>85.01 percentile to 90 percentile</a:t>
                      </a:r>
                      <a:endParaRPr lang="it-IT"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25%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204893879"/>
                  </a:ext>
                </a:extLst>
              </a:tr>
              <a:tr h="210585">
                <a:tc vMerge="1">
                  <a:txBody>
                    <a:bodyPr/>
                    <a:lstStyle/>
                    <a:p>
                      <a:endParaRPr lang="en-IN"/>
                    </a:p>
                  </a:txBody>
                  <a:tcPr/>
                </a:tc>
                <a:tc>
                  <a:txBody>
                    <a:bodyPr/>
                    <a:lstStyle/>
                    <a:p>
                      <a:pPr algn="l" fontAlgn="ctr"/>
                      <a:r>
                        <a:rPr lang="it-IT" sz="1200" u="none" strike="noStrike">
                          <a:effectLst/>
                        </a:rPr>
                        <a:t>75.01 percentile to 85 percentile</a:t>
                      </a:r>
                      <a:endParaRPr lang="it-IT"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024290610"/>
                  </a:ext>
                </a:extLst>
              </a:tr>
              <a:tr h="202486">
                <a:tc rowSpan="3">
                  <a:txBody>
                    <a:bodyPr/>
                    <a:lstStyle/>
                    <a:p>
                      <a:pPr algn="l" fontAlgn="ctr"/>
                      <a:r>
                        <a:rPr lang="en-IN" sz="1400" b="1" u="none" strike="noStrike" dirty="0">
                          <a:effectLst/>
                        </a:rPr>
                        <a:t>CLAT Rank</a:t>
                      </a:r>
                      <a:endParaRPr lang="en-IN"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a:effectLst/>
                        </a:rPr>
                        <a:t>01 to 2500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100%</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859894011"/>
                  </a:ext>
                </a:extLst>
              </a:tr>
              <a:tr h="202486">
                <a:tc vMerge="1">
                  <a:txBody>
                    <a:bodyPr/>
                    <a:lstStyle/>
                    <a:p>
                      <a:endParaRPr lang="en-IN"/>
                    </a:p>
                  </a:txBody>
                  <a:tcPr/>
                </a:tc>
                <a:tc>
                  <a:txBody>
                    <a:bodyPr/>
                    <a:lstStyle/>
                    <a:p>
                      <a:pPr algn="l" fontAlgn="ctr"/>
                      <a:r>
                        <a:rPr lang="en-IN" sz="1200" u="none" strike="noStrike">
                          <a:effectLst/>
                        </a:rPr>
                        <a:t>2501 to 5000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35%</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497790277"/>
                  </a:ext>
                </a:extLst>
              </a:tr>
              <a:tr h="210585">
                <a:tc vMerge="1">
                  <a:txBody>
                    <a:bodyPr/>
                    <a:lstStyle/>
                    <a:p>
                      <a:endParaRPr lang="en-IN"/>
                    </a:p>
                  </a:txBody>
                  <a:tcPr/>
                </a:tc>
                <a:tc>
                  <a:txBody>
                    <a:bodyPr/>
                    <a:lstStyle/>
                    <a:p>
                      <a:pPr algn="l" fontAlgn="ctr"/>
                      <a:r>
                        <a:rPr lang="en-IN" sz="1200" u="none" strike="noStrike">
                          <a:effectLst/>
                        </a:rPr>
                        <a:t>5001 to 10000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25%</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250692194"/>
                  </a:ext>
                </a:extLst>
              </a:tr>
              <a:tr h="202486">
                <a:tc rowSpan="3">
                  <a:txBody>
                    <a:bodyPr/>
                    <a:lstStyle/>
                    <a:p>
                      <a:pPr algn="l" fontAlgn="ctr"/>
                      <a:r>
                        <a:rPr lang="en-IN" sz="1400" b="1" u="none" strike="noStrike" dirty="0">
                          <a:effectLst/>
                        </a:rPr>
                        <a:t>NATA</a:t>
                      </a:r>
                      <a:endParaRPr lang="en-IN"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a:effectLst/>
                        </a:rPr>
                        <a:t>130.01 &amp; above</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a:effectLst/>
                        </a:rPr>
                        <a:t>100%</a:t>
                      </a:r>
                      <a:endParaRPr lang="en-IN" sz="1200" b="0" i="0" u="none" strike="noStrike">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2231976505"/>
                  </a:ext>
                </a:extLst>
              </a:tr>
              <a:tr h="202486">
                <a:tc vMerge="1">
                  <a:txBody>
                    <a:bodyPr/>
                    <a:lstStyle/>
                    <a:p>
                      <a:endParaRPr lang="en-IN"/>
                    </a:p>
                  </a:txBody>
                  <a:tcPr/>
                </a:tc>
                <a:tc>
                  <a:txBody>
                    <a:bodyPr/>
                    <a:lstStyle/>
                    <a:p>
                      <a:pPr algn="l" fontAlgn="ctr"/>
                      <a:r>
                        <a:rPr lang="en-IN" sz="1200" u="none" strike="noStrike">
                          <a:effectLst/>
                        </a:rPr>
                        <a:t>110.01 to 130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35%</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1428798004"/>
                  </a:ext>
                </a:extLst>
              </a:tr>
              <a:tr h="210585">
                <a:tc vMerge="1">
                  <a:txBody>
                    <a:bodyPr/>
                    <a:lstStyle/>
                    <a:p>
                      <a:endParaRPr lang="en-IN"/>
                    </a:p>
                  </a:txBody>
                  <a:tcPr/>
                </a:tc>
                <a:tc>
                  <a:txBody>
                    <a:bodyPr/>
                    <a:lstStyle/>
                    <a:p>
                      <a:pPr algn="l" fontAlgn="ctr"/>
                      <a:r>
                        <a:rPr lang="en-IN" sz="1200" u="none" strike="noStrike">
                          <a:effectLst/>
                        </a:rPr>
                        <a:t>90 to 110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25%</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4294454129"/>
                  </a:ext>
                </a:extLst>
              </a:tr>
              <a:tr h="202486">
                <a:tc rowSpan="3">
                  <a:txBody>
                    <a:bodyPr/>
                    <a:lstStyle/>
                    <a:p>
                      <a:pPr algn="l" fontAlgn="ctr"/>
                      <a:r>
                        <a:rPr lang="en-IN" sz="1400" b="1" u="none" strike="noStrike" dirty="0">
                          <a:effectLst/>
                        </a:rPr>
                        <a:t>NCHMCT Rank</a:t>
                      </a:r>
                      <a:endParaRPr lang="en-IN" sz="1400" b="1" i="0" u="none" strike="noStrike" dirty="0">
                        <a:solidFill>
                          <a:srgbClr val="000000"/>
                        </a:solidFill>
                        <a:effectLst/>
                        <a:latin typeface="Montserrat" panose="00000500000000000000" pitchFamily="2" charset="0"/>
                      </a:endParaRPr>
                    </a:p>
                  </a:txBody>
                  <a:tcPr marL="8099" marR="8099" marT="8099" marB="0" anchor="ctr"/>
                </a:tc>
                <a:tc>
                  <a:txBody>
                    <a:bodyPr/>
                    <a:lstStyle/>
                    <a:p>
                      <a:pPr algn="l" fontAlgn="ctr"/>
                      <a:r>
                        <a:rPr lang="en-IN" sz="1200" u="none" strike="noStrike">
                          <a:effectLst/>
                        </a:rPr>
                        <a:t>1 to 1000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100%</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538248463"/>
                  </a:ext>
                </a:extLst>
              </a:tr>
              <a:tr h="202486">
                <a:tc vMerge="1">
                  <a:txBody>
                    <a:bodyPr/>
                    <a:lstStyle/>
                    <a:p>
                      <a:endParaRPr lang="en-IN"/>
                    </a:p>
                  </a:txBody>
                  <a:tcPr/>
                </a:tc>
                <a:tc>
                  <a:txBody>
                    <a:bodyPr/>
                    <a:lstStyle/>
                    <a:p>
                      <a:pPr algn="l" fontAlgn="ctr"/>
                      <a:r>
                        <a:rPr lang="en-IN" sz="1200" u="none" strike="noStrike">
                          <a:effectLst/>
                        </a:rPr>
                        <a:t>1001 to 3000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35%</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2119061562"/>
                  </a:ext>
                </a:extLst>
              </a:tr>
              <a:tr h="210585">
                <a:tc vMerge="1">
                  <a:txBody>
                    <a:bodyPr/>
                    <a:lstStyle/>
                    <a:p>
                      <a:endParaRPr lang="en-IN"/>
                    </a:p>
                  </a:txBody>
                  <a:tcPr/>
                </a:tc>
                <a:tc>
                  <a:txBody>
                    <a:bodyPr/>
                    <a:lstStyle/>
                    <a:p>
                      <a:pPr algn="l" fontAlgn="ctr"/>
                      <a:r>
                        <a:rPr lang="en-IN" sz="1200" u="none" strike="noStrike">
                          <a:effectLst/>
                        </a:rPr>
                        <a:t>3001 to 5000</a:t>
                      </a:r>
                      <a:endParaRPr lang="en-IN" sz="1200" b="0" i="0" u="none" strike="noStrike">
                        <a:solidFill>
                          <a:srgbClr val="000000"/>
                        </a:solidFill>
                        <a:effectLst/>
                        <a:latin typeface="Montserrat" panose="00000500000000000000" pitchFamily="2" charset="0"/>
                      </a:endParaRPr>
                    </a:p>
                  </a:txBody>
                  <a:tcPr marL="145790" marR="8099" marT="8099" marB="0" anchor="ctr"/>
                </a:tc>
                <a:tc>
                  <a:txBody>
                    <a:bodyPr/>
                    <a:lstStyle/>
                    <a:p>
                      <a:pPr algn="ctr" fontAlgn="t"/>
                      <a:r>
                        <a:rPr lang="en-IN" sz="1200" u="none" strike="noStrike" dirty="0">
                          <a:effectLst/>
                        </a:rPr>
                        <a:t>25%</a:t>
                      </a:r>
                      <a:endParaRPr lang="en-IN" sz="1200" b="0" i="0" u="none" strike="noStrike" dirty="0">
                        <a:solidFill>
                          <a:srgbClr val="000000"/>
                        </a:solidFill>
                        <a:effectLst/>
                        <a:latin typeface="Montserrat" panose="00000500000000000000" pitchFamily="2" charset="0"/>
                      </a:endParaRPr>
                    </a:p>
                  </a:txBody>
                  <a:tcPr marL="8099" marR="8099" marT="8099" marB="0"/>
                </a:tc>
                <a:extLst>
                  <a:ext uri="{0D108BD9-81ED-4DB2-BD59-A6C34878D82A}">
                    <a16:rowId xmlns:a16="http://schemas.microsoft.com/office/drawing/2014/main" val="3334909339"/>
                  </a:ext>
                </a:extLst>
              </a:tr>
            </a:tbl>
          </a:graphicData>
        </a:graphic>
      </p:graphicFrame>
    </p:spTree>
    <p:extLst>
      <p:ext uri="{BB962C8B-B14F-4D97-AF65-F5344CB8AC3E}">
        <p14:creationId xmlns:p14="http://schemas.microsoft.com/office/powerpoint/2010/main" val="51590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C001B-4B03-6AEA-2E21-76457EEBD9A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2093A6-BFA8-DCEC-C08D-C41C19C57C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13692"/>
            <a:ext cx="9180512" cy="6885384"/>
          </a:xfrm>
        </p:spPr>
      </p:pic>
      <p:sp>
        <p:nvSpPr>
          <p:cNvPr id="9" name="TextBox 8">
            <a:extLst>
              <a:ext uri="{FF2B5EF4-FFF2-40B4-BE49-F238E27FC236}">
                <a16:creationId xmlns:a16="http://schemas.microsoft.com/office/drawing/2014/main" id="{139CBEF7-ED4A-2C26-5F78-FC4A522A6E90}"/>
              </a:ext>
            </a:extLst>
          </p:cNvPr>
          <p:cNvSpPr txBox="1"/>
          <p:nvPr/>
        </p:nvSpPr>
        <p:spPr>
          <a:xfrm>
            <a:off x="653988" y="501038"/>
            <a:ext cx="8196064" cy="383182"/>
          </a:xfrm>
          <a:prstGeom prst="rect">
            <a:avLst/>
          </a:prstGeom>
          <a:noFill/>
        </p:spPr>
        <p:txBody>
          <a:bodyPr wrap="square" rtlCol="0">
            <a:spAutoFit/>
          </a:bodyPr>
          <a:lstStyle/>
          <a:p>
            <a:pPr>
              <a:lnSpc>
                <a:spcPct val="90000"/>
              </a:lnSpc>
              <a:spcBef>
                <a:spcPts val="750"/>
              </a:spcBef>
            </a:pPr>
            <a:r>
              <a:rPr lang="en-IN" sz="2100" b="1" dirty="0">
                <a:solidFill>
                  <a:srgbClr val="23609F"/>
                </a:solidFill>
                <a:latin typeface="Rockwell"/>
              </a:rPr>
              <a:t>Transport Facility </a:t>
            </a:r>
          </a:p>
        </p:txBody>
      </p:sp>
      <p:sp>
        <p:nvSpPr>
          <p:cNvPr id="6" name="TextBox 5">
            <a:extLst>
              <a:ext uri="{FF2B5EF4-FFF2-40B4-BE49-F238E27FC236}">
                <a16:creationId xmlns:a16="http://schemas.microsoft.com/office/drawing/2014/main" id="{0EA6590B-BD30-D1CF-D505-F2C3DE0FE80E}"/>
              </a:ext>
            </a:extLst>
          </p:cNvPr>
          <p:cNvSpPr txBox="1"/>
          <p:nvPr/>
        </p:nvSpPr>
        <p:spPr>
          <a:xfrm>
            <a:off x="613988" y="1092460"/>
            <a:ext cx="8136904" cy="646331"/>
          </a:xfrm>
          <a:prstGeom prst="rect">
            <a:avLst/>
          </a:prstGeom>
          <a:noFill/>
        </p:spPr>
        <p:txBody>
          <a:bodyPr wrap="square">
            <a:spAutoFit/>
          </a:bodyPr>
          <a:lstStyle/>
          <a:p>
            <a:pPr algn="just"/>
            <a:r>
              <a:rPr lang="en-US" dirty="0"/>
              <a:t>For employees and Students residing in NCR, 78 air-conditioned bus facility is extended at nominal charges/free to ease their daily commute.</a:t>
            </a:r>
            <a:endParaRPr lang="en-IN" dirty="0"/>
          </a:p>
        </p:txBody>
      </p:sp>
      <p:sp>
        <p:nvSpPr>
          <p:cNvPr id="7" name="TextBox 6">
            <a:extLst>
              <a:ext uri="{FF2B5EF4-FFF2-40B4-BE49-F238E27FC236}">
                <a16:creationId xmlns:a16="http://schemas.microsoft.com/office/drawing/2014/main" id="{9609621C-04EF-6910-9B1F-74F602755E3F}"/>
              </a:ext>
            </a:extLst>
          </p:cNvPr>
          <p:cNvSpPr txBox="1"/>
          <p:nvPr/>
        </p:nvSpPr>
        <p:spPr>
          <a:xfrm>
            <a:off x="1403648" y="5157192"/>
            <a:ext cx="7200800" cy="307777"/>
          </a:xfrm>
          <a:prstGeom prst="rect">
            <a:avLst/>
          </a:prstGeom>
          <a:noFill/>
        </p:spPr>
        <p:txBody>
          <a:bodyPr wrap="square" rtlCol="0">
            <a:spAutoFit/>
          </a:bodyPr>
          <a:lstStyle/>
          <a:p>
            <a:r>
              <a:rPr lang="en-IN" sz="1400" i="1" dirty="0"/>
              <a:t>For Bus routes please click https://www.krmangalam.edu.in/pdfs/KRMU-ROUTE-JAN-2024.pdf</a:t>
            </a:r>
          </a:p>
        </p:txBody>
      </p:sp>
      <p:pic>
        <p:nvPicPr>
          <p:cNvPr id="1026" name="Picture 2" descr="Untitled">
            <a:extLst>
              <a:ext uri="{FF2B5EF4-FFF2-40B4-BE49-F238E27FC236}">
                <a16:creationId xmlns:a16="http://schemas.microsoft.com/office/drawing/2014/main" id="{DB9683C5-2348-CB75-619C-25CAB9820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8769"/>
            <a:ext cx="3528392" cy="28918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06D67-51CD-E958-39A7-02D257E5C33B}"/>
              </a:ext>
            </a:extLst>
          </p:cNvPr>
          <p:cNvSpPr txBox="1"/>
          <p:nvPr/>
        </p:nvSpPr>
        <p:spPr>
          <a:xfrm>
            <a:off x="4114800" y="1973584"/>
            <a:ext cx="4608512" cy="2742417"/>
          </a:xfrm>
          <a:prstGeom prst="rect">
            <a:avLst/>
          </a:prstGeom>
          <a:solidFill>
            <a:schemeClr val="accent1">
              <a:lumMod val="20000"/>
              <a:lumOff val="80000"/>
            </a:schemeClr>
          </a:solidFill>
        </p:spPr>
        <p:txBody>
          <a:bodyPr wrap="square" rtlCol="0">
            <a:spAutoFit/>
          </a:bodyPr>
          <a:lstStyle/>
          <a:p>
            <a:pPr algn="ctr"/>
            <a:r>
              <a:rPr lang="en-IN" sz="2000" b="1" dirty="0">
                <a:solidFill>
                  <a:srgbClr val="0519AF"/>
                </a:solidFill>
              </a:rPr>
              <a:t>Transport Routes</a:t>
            </a:r>
          </a:p>
          <a:p>
            <a:pPr algn="ctr"/>
            <a:endParaRPr lang="en-IN" sz="2000" b="1" dirty="0">
              <a:solidFill>
                <a:srgbClr val="0519AF"/>
              </a:solidFill>
            </a:endParaRPr>
          </a:p>
          <a:p>
            <a:pPr algn="just">
              <a:lnSpc>
                <a:spcPct val="150000"/>
              </a:lnSpc>
            </a:pPr>
            <a:r>
              <a:rPr lang="en-IN" b="1" dirty="0"/>
              <a:t>Shuttle Service </a:t>
            </a:r>
            <a:r>
              <a:rPr lang="en-IN" dirty="0"/>
              <a:t>– For shorter routers to and from Huda and Rajeev Chowk (Gurugram)</a:t>
            </a:r>
          </a:p>
          <a:p>
            <a:pPr algn="just">
              <a:lnSpc>
                <a:spcPct val="150000"/>
              </a:lnSpc>
            </a:pPr>
            <a:r>
              <a:rPr lang="en-IN" b="1" dirty="0"/>
              <a:t>Route Service </a:t>
            </a:r>
            <a:r>
              <a:rPr lang="en-IN" dirty="0"/>
              <a:t>– For route service buses all over Delhi, Gurugram, Rewari, Manesar, Farrukh Nagar, </a:t>
            </a:r>
            <a:r>
              <a:rPr lang="en-IN" dirty="0" err="1"/>
              <a:t>Bhiwadi</a:t>
            </a:r>
            <a:r>
              <a:rPr lang="en-IN" dirty="0"/>
              <a:t>, Faridabad &amp; Bahadurgarh etc.</a:t>
            </a:r>
          </a:p>
        </p:txBody>
      </p:sp>
      <p:sp>
        <p:nvSpPr>
          <p:cNvPr id="2" name="Slide Number Placeholder 1">
            <a:extLst>
              <a:ext uri="{FF2B5EF4-FFF2-40B4-BE49-F238E27FC236}">
                <a16:creationId xmlns:a16="http://schemas.microsoft.com/office/drawing/2014/main" id="{066054FC-0D32-E487-2DB2-9EEA9438901D}"/>
              </a:ext>
            </a:extLst>
          </p:cNvPr>
          <p:cNvSpPr>
            <a:spLocks noGrp="1"/>
          </p:cNvSpPr>
          <p:nvPr>
            <p:ph type="sldNum" sz="quarter" idx="12"/>
          </p:nvPr>
        </p:nvSpPr>
        <p:spPr/>
        <p:txBody>
          <a:bodyPr/>
          <a:lstStyle/>
          <a:p>
            <a:fld id="{4A2FFD2B-9D2D-43A7-BDC6-314BE8432FDC}" type="slidenum">
              <a:rPr lang="en-US" smtClean="0"/>
              <a:pPr/>
              <a:t>34</a:t>
            </a:fld>
            <a:endParaRPr lang="en-US"/>
          </a:p>
        </p:txBody>
      </p:sp>
      <p:pic>
        <p:nvPicPr>
          <p:cNvPr id="3" name="Picture 2">
            <a:extLst>
              <a:ext uri="{FF2B5EF4-FFF2-40B4-BE49-F238E27FC236}">
                <a16:creationId xmlns:a16="http://schemas.microsoft.com/office/drawing/2014/main" id="{802217F5-5B12-4AD0-7069-0E0C65939F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75EE5647-5B24-C171-E8DB-6A9366A360AE}"/>
              </a:ext>
            </a:extLst>
          </p:cNvPr>
          <p:cNvSpPr>
            <a:spLocks noGrp="1"/>
          </p:cNvSpPr>
          <p:nvPr>
            <p:ph type="dt" sz="half" idx="10"/>
          </p:nvPr>
        </p:nvSpPr>
        <p:spPr/>
        <p:txBody>
          <a:bodyPr/>
          <a:lstStyle/>
          <a:p>
            <a:fld id="{E4EAD917-BA55-4C32-8D19-99F0855363F3}" type="datetime1">
              <a:rPr lang="en-US" smtClean="0"/>
              <a:t>6/16/2025</a:t>
            </a:fld>
            <a:endParaRPr lang="en-US"/>
          </a:p>
        </p:txBody>
      </p:sp>
    </p:spTree>
    <p:extLst>
      <p:ext uri="{BB962C8B-B14F-4D97-AF65-F5344CB8AC3E}">
        <p14:creationId xmlns:p14="http://schemas.microsoft.com/office/powerpoint/2010/main" val="645218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6D50-4399-B815-7F56-9C3C44FCF65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3ABC7D-7F3A-65A0-90D6-C78244672DD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904"/>
            <a:ext cx="9504040" cy="6885384"/>
          </a:xfrm>
        </p:spPr>
      </p:pic>
      <p:sp>
        <p:nvSpPr>
          <p:cNvPr id="2" name="TextBox 1">
            <a:extLst>
              <a:ext uri="{FF2B5EF4-FFF2-40B4-BE49-F238E27FC236}">
                <a16:creationId xmlns:a16="http://schemas.microsoft.com/office/drawing/2014/main" id="{AD9F5B7B-44A7-0F19-3B99-22380906C6B3}"/>
              </a:ext>
            </a:extLst>
          </p:cNvPr>
          <p:cNvSpPr txBox="1"/>
          <p:nvPr/>
        </p:nvSpPr>
        <p:spPr>
          <a:xfrm>
            <a:off x="304800" y="180219"/>
            <a:ext cx="7344816" cy="415498"/>
          </a:xfrm>
          <a:prstGeom prst="rect">
            <a:avLst/>
          </a:prstGeom>
          <a:noFill/>
        </p:spPr>
        <p:txBody>
          <a:bodyPr wrap="square" rtlCol="0">
            <a:spAutoFit/>
          </a:bodyPr>
          <a:lstStyle/>
          <a:p>
            <a:r>
              <a:rPr lang="en-IN" sz="2100" b="1" dirty="0">
                <a:solidFill>
                  <a:srgbClr val="23609F"/>
                </a:solidFill>
                <a:latin typeface="Rockwell"/>
              </a:rPr>
              <a:t>Infra@ KRMU</a:t>
            </a:r>
          </a:p>
        </p:txBody>
      </p:sp>
      <p:sp>
        <p:nvSpPr>
          <p:cNvPr id="3" name="Slide Number Placeholder 2">
            <a:extLst>
              <a:ext uri="{FF2B5EF4-FFF2-40B4-BE49-F238E27FC236}">
                <a16:creationId xmlns:a16="http://schemas.microsoft.com/office/drawing/2014/main" id="{48CC27B2-F4EE-8753-4F6E-FF27F3A0467E}"/>
              </a:ext>
            </a:extLst>
          </p:cNvPr>
          <p:cNvSpPr>
            <a:spLocks noGrp="1"/>
          </p:cNvSpPr>
          <p:nvPr>
            <p:ph type="sldNum" sz="quarter" idx="12"/>
          </p:nvPr>
        </p:nvSpPr>
        <p:spPr/>
        <p:txBody>
          <a:bodyPr/>
          <a:lstStyle/>
          <a:p>
            <a:fld id="{4A2FFD2B-9D2D-43A7-BDC6-314BE8432FDC}" type="slidenum">
              <a:rPr lang="en-US" smtClean="0"/>
              <a:pPr/>
              <a:t>35</a:t>
            </a:fld>
            <a:endParaRPr lang="en-US"/>
          </a:p>
        </p:txBody>
      </p:sp>
      <p:pic>
        <p:nvPicPr>
          <p:cNvPr id="5" name="Picture 4">
            <a:extLst>
              <a:ext uri="{FF2B5EF4-FFF2-40B4-BE49-F238E27FC236}">
                <a16:creationId xmlns:a16="http://schemas.microsoft.com/office/drawing/2014/main" id="{93443CCC-8419-1C66-30A6-7D16AB2EC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7" name="Date Placeholder 6">
            <a:extLst>
              <a:ext uri="{FF2B5EF4-FFF2-40B4-BE49-F238E27FC236}">
                <a16:creationId xmlns:a16="http://schemas.microsoft.com/office/drawing/2014/main" id="{0E3EB759-C913-E8F3-9C23-2DBDA4B4D467}"/>
              </a:ext>
            </a:extLst>
          </p:cNvPr>
          <p:cNvSpPr>
            <a:spLocks noGrp="1"/>
          </p:cNvSpPr>
          <p:nvPr>
            <p:ph type="dt" sz="half" idx="10"/>
          </p:nvPr>
        </p:nvSpPr>
        <p:spPr/>
        <p:txBody>
          <a:bodyPr/>
          <a:lstStyle/>
          <a:p>
            <a:fld id="{A4F23121-505D-4884-9AB9-DF87F00AC8FA}" type="datetime1">
              <a:rPr lang="en-US" smtClean="0"/>
              <a:t>6/16/2025</a:t>
            </a:fld>
            <a:endParaRPr lang="en-US"/>
          </a:p>
        </p:txBody>
      </p:sp>
      <p:graphicFrame>
        <p:nvGraphicFramePr>
          <p:cNvPr id="9" name="Table 8">
            <a:extLst>
              <a:ext uri="{FF2B5EF4-FFF2-40B4-BE49-F238E27FC236}">
                <a16:creationId xmlns:a16="http://schemas.microsoft.com/office/drawing/2014/main" id="{E3F4B5B8-580E-7ECB-91B1-838078BC1F9D}"/>
              </a:ext>
            </a:extLst>
          </p:cNvPr>
          <p:cNvGraphicFramePr>
            <a:graphicFrameLocks noGrp="1"/>
          </p:cNvGraphicFramePr>
          <p:nvPr>
            <p:extLst>
              <p:ext uri="{D42A27DB-BD31-4B8C-83A1-F6EECF244321}">
                <p14:modId xmlns:p14="http://schemas.microsoft.com/office/powerpoint/2010/main" val="1911665851"/>
              </p:ext>
            </p:extLst>
          </p:nvPr>
        </p:nvGraphicFramePr>
        <p:xfrm>
          <a:off x="609600" y="990600"/>
          <a:ext cx="7924800" cy="5159841"/>
        </p:xfrm>
        <a:graphic>
          <a:graphicData uri="http://schemas.openxmlformats.org/drawingml/2006/table">
            <a:tbl>
              <a:tblPr firstRow="1" firstCol="1" bandRow="1">
                <a:tableStyleId>{5C22544A-7EE6-4342-B048-85BDC9FD1C3A}</a:tableStyleId>
              </a:tblPr>
              <a:tblGrid>
                <a:gridCol w="2209800">
                  <a:extLst>
                    <a:ext uri="{9D8B030D-6E8A-4147-A177-3AD203B41FA5}">
                      <a16:colId xmlns:a16="http://schemas.microsoft.com/office/drawing/2014/main" val="2269903944"/>
                    </a:ext>
                  </a:extLst>
                </a:gridCol>
                <a:gridCol w="5715000">
                  <a:extLst>
                    <a:ext uri="{9D8B030D-6E8A-4147-A177-3AD203B41FA5}">
                      <a16:colId xmlns:a16="http://schemas.microsoft.com/office/drawing/2014/main" val="1925183905"/>
                    </a:ext>
                  </a:extLst>
                </a:gridCol>
              </a:tblGrid>
              <a:tr h="857338">
                <a:tc>
                  <a:txBody>
                    <a:bodyPr/>
                    <a:lstStyle/>
                    <a:p>
                      <a:pPr algn="ctr">
                        <a:lnSpc>
                          <a:spcPct val="115000"/>
                        </a:lnSpc>
                        <a:spcAft>
                          <a:spcPts val="800"/>
                        </a:spcAft>
                        <a:buNone/>
                      </a:pPr>
                      <a:r>
                        <a:rPr lang="en-IN" sz="1700" kern="100" dirty="0">
                          <a:effectLst/>
                        </a:rPr>
                        <a:t>Facility</a:t>
                      </a:r>
                      <a:endParaRPr lang="en-IN"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700" kern="100" dirty="0">
                          <a:effectLst/>
                        </a:rPr>
                        <a:t>Capacity</a:t>
                      </a:r>
                      <a:endParaRPr lang="en-IN"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6258237"/>
                  </a:ext>
                </a:extLst>
              </a:tr>
              <a:tr h="475126">
                <a:tc>
                  <a:txBody>
                    <a:bodyPr/>
                    <a:lstStyle/>
                    <a:p>
                      <a:pPr>
                        <a:lnSpc>
                          <a:spcPct val="115000"/>
                        </a:lnSpc>
                        <a:spcAft>
                          <a:spcPts val="800"/>
                        </a:spcAft>
                        <a:buNone/>
                      </a:pPr>
                      <a:r>
                        <a:rPr lang="en-US" sz="1800" kern="100" dirty="0">
                          <a:effectLst/>
                        </a:rPr>
                        <a:t>Solar Plant Capacity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310 KW (Solar Pannels- 984)</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045494"/>
                  </a:ext>
                </a:extLst>
              </a:tr>
              <a:tr h="331638">
                <a:tc>
                  <a:txBody>
                    <a:bodyPr/>
                    <a:lstStyle/>
                    <a:p>
                      <a:pPr>
                        <a:lnSpc>
                          <a:spcPct val="115000"/>
                        </a:lnSpc>
                        <a:spcAft>
                          <a:spcPts val="800"/>
                        </a:spcAft>
                        <a:buNone/>
                      </a:pPr>
                      <a:r>
                        <a:rPr lang="en-US" sz="1800" kern="100">
                          <a:effectLst/>
                        </a:rPr>
                        <a:t>STP</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300 KLD</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6324040"/>
                  </a:ext>
                </a:extLst>
              </a:tr>
              <a:tr h="331638">
                <a:tc>
                  <a:txBody>
                    <a:bodyPr/>
                    <a:lstStyle/>
                    <a:p>
                      <a:pPr>
                        <a:lnSpc>
                          <a:spcPct val="115000"/>
                        </a:lnSpc>
                        <a:spcAft>
                          <a:spcPts val="800"/>
                        </a:spcAft>
                        <a:buNone/>
                      </a:pPr>
                      <a:r>
                        <a:rPr lang="en-US" sz="1800" kern="100" dirty="0">
                          <a:effectLst/>
                        </a:rPr>
                        <a:t>Fire NOC</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Block- A/B/C/ Hostels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3638212"/>
                  </a:ext>
                </a:extLst>
              </a:tr>
              <a:tr h="331638">
                <a:tc>
                  <a:txBody>
                    <a:bodyPr/>
                    <a:lstStyle/>
                    <a:p>
                      <a:pPr>
                        <a:lnSpc>
                          <a:spcPct val="115000"/>
                        </a:lnSpc>
                        <a:spcAft>
                          <a:spcPts val="800"/>
                        </a:spcAft>
                        <a:buNone/>
                      </a:pPr>
                      <a:r>
                        <a:rPr lang="en-US" sz="1800" kern="100">
                          <a:effectLst/>
                        </a:rPr>
                        <a:t>DG Set</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Total 5 (1-- 250 KV, 1-- 380 KV, 2-- 625 KV, 1--750 KV)</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4808597"/>
                  </a:ext>
                </a:extLst>
              </a:tr>
              <a:tr h="331638">
                <a:tc>
                  <a:txBody>
                    <a:bodyPr/>
                    <a:lstStyle/>
                    <a:p>
                      <a:pPr>
                        <a:lnSpc>
                          <a:spcPct val="115000"/>
                        </a:lnSpc>
                        <a:spcAft>
                          <a:spcPts val="800"/>
                        </a:spcAft>
                        <a:buNone/>
                      </a:pPr>
                      <a:r>
                        <a:rPr lang="en-US" sz="1800" kern="100">
                          <a:effectLst/>
                        </a:rPr>
                        <a:t>Transformer</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2000KV</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8535973"/>
                  </a:ext>
                </a:extLst>
              </a:tr>
              <a:tr h="331638">
                <a:tc>
                  <a:txBody>
                    <a:bodyPr/>
                    <a:lstStyle/>
                    <a:p>
                      <a:pPr>
                        <a:lnSpc>
                          <a:spcPct val="115000"/>
                        </a:lnSpc>
                        <a:spcAft>
                          <a:spcPts val="800"/>
                        </a:spcAft>
                        <a:buNone/>
                      </a:pPr>
                      <a:r>
                        <a:rPr lang="en-US" sz="1800" kern="100">
                          <a:effectLst/>
                        </a:rPr>
                        <a:t>Biogas</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2 KLD</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5231582"/>
                  </a:ext>
                </a:extLst>
              </a:tr>
              <a:tr h="331638">
                <a:tc>
                  <a:txBody>
                    <a:bodyPr/>
                    <a:lstStyle/>
                    <a:p>
                      <a:pPr>
                        <a:lnSpc>
                          <a:spcPct val="115000"/>
                        </a:lnSpc>
                        <a:spcAft>
                          <a:spcPts val="800"/>
                        </a:spcAft>
                        <a:buNone/>
                      </a:pPr>
                      <a:r>
                        <a:rPr lang="en-US" sz="1800" kern="100">
                          <a:effectLst/>
                        </a:rPr>
                        <a:t>Rainwater</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17-- Harvesting Pits  </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3178731"/>
                  </a:ext>
                </a:extLst>
              </a:tr>
              <a:tr h="331638">
                <a:tc>
                  <a:txBody>
                    <a:bodyPr/>
                    <a:lstStyle/>
                    <a:p>
                      <a:pPr>
                        <a:lnSpc>
                          <a:spcPct val="115000"/>
                        </a:lnSpc>
                        <a:spcAft>
                          <a:spcPts val="800"/>
                        </a:spcAft>
                        <a:buNone/>
                      </a:pPr>
                      <a:r>
                        <a:rPr lang="en-US" sz="1800" kern="100">
                          <a:effectLst/>
                        </a:rPr>
                        <a:t>Lift</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Total 9-- lifts (capacity of 8 persons minimum)</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4299926"/>
                  </a:ext>
                </a:extLst>
              </a:tr>
              <a:tr h="331638">
                <a:tc>
                  <a:txBody>
                    <a:bodyPr/>
                    <a:lstStyle/>
                    <a:p>
                      <a:pPr>
                        <a:lnSpc>
                          <a:spcPct val="115000"/>
                        </a:lnSpc>
                        <a:spcAft>
                          <a:spcPts val="800"/>
                        </a:spcAft>
                        <a:buNone/>
                      </a:pPr>
                      <a:r>
                        <a:rPr lang="en-US" sz="1800" kern="100">
                          <a:effectLst/>
                        </a:rPr>
                        <a:t>Ramp </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8-- Ramps (4-- A Block, 1-- B Block, 1—C Block, 2-- Hostel)</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2057240"/>
                  </a:ext>
                </a:extLst>
              </a:tr>
              <a:tr h="331638">
                <a:tc>
                  <a:txBody>
                    <a:bodyPr/>
                    <a:lstStyle/>
                    <a:p>
                      <a:pPr>
                        <a:lnSpc>
                          <a:spcPct val="115000"/>
                        </a:lnSpc>
                        <a:spcAft>
                          <a:spcPts val="800"/>
                        </a:spcAft>
                        <a:buNone/>
                      </a:pPr>
                      <a:r>
                        <a:rPr lang="en-US" sz="1800" kern="100" dirty="0">
                          <a:effectLst/>
                        </a:rPr>
                        <a:t>Emergency &amp;  Assembly Point</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3-- Assembly Point (Common for A, B, C Block and Hostel)</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615437"/>
                  </a:ext>
                </a:extLst>
              </a:tr>
              <a:tr h="559593">
                <a:tc>
                  <a:txBody>
                    <a:bodyPr/>
                    <a:lstStyle/>
                    <a:p>
                      <a:pPr>
                        <a:lnSpc>
                          <a:spcPct val="115000"/>
                        </a:lnSpc>
                        <a:spcAft>
                          <a:spcPts val="800"/>
                        </a:spcAft>
                        <a:buNone/>
                      </a:pPr>
                      <a:r>
                        <a:rPr lang="en-US" sz="1800" kern="100">
                          <a:effectLst/>
                        </a:rPr>
                        <a:t>Transport</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800" kern="100" dirty="0">
                          <a:effectLst/>
                        </a:rPr>
                        <a:t>76-- CNG Buses, 3-- CNG Vehicle, 4-- E Carts</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2771244"/>
                  </a:ext>
                </a:extLst>
              </a:tr>
            </a:tbl>
          </a:graphicData>
        </a:graphic>
      </p:graphicFrame>
    </p:spTree>
    <p:extLst>
      <p:ext uri="{BB962C8B-B14F-4D97-AF65-F5344CB8AC3E}">
        <p14:creationId xmlns:p14="http://schemas.microsoft.com/office/powerpoint/2010/main" val="1402924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2D4A2-0C3C-C51B-73D4-56F96F8CF23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66958E-7FE0-18A7-0D3A-26FC2A73977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384"/>
            <a:ext cx="9504040" cy="6885384"/>
          </a:xfrm>
        </p:spPr>
      </p:pic>
      <p:sp>
        <p:nvSpPr>
          <p:cNvPr id="2" name="TextBox 1">
            <a:extLst>
              <a:ext uri="{FF2B5EF4-FFF2-40B4-BE49-F238E27FC236}">
                <a16:creationId xmlns:a16="http://schemas.microsoft.com/office/drawing/2014/main" id="{D5E410F8-78CC-FAFE-0370-169CF08EB94E}"/>
              </a:ext>
            </a:extLst>
          </p:cNvPr>
          <p:cNvSpPr txBox="1"/>
          <p:nvPr/>
        </p:nvSpPr>
        <p:spPr>
          <a:xfrm>
            <a:off x="304800" y="180219"/>
            <a:ext cx="7344816" cy="415498"/>
          </a:xfrm>
          <a:prstGeom prst="rect">
            <a:avLst/>
          </a:prstGeom>
          <a:noFill/>
        </p:spPr>
        <p:txBody>
          <a:bodyPr wrap="square" rtlCol="0">
            <a:spAutoFit/>
          </a:bodyPr>
          <a:lstStyle/>
          <a:p>
            <a:r>
              <a:rPr lang="en-IN" sz="2100" b="1" dirty="0">
                <a:solidFill>
                  <a:srgbClr val="23609F"/>
                </a:solidFill>
                <a:latin typeface="Rockwell"/>
              </a:rPr>
              <a:t>Infra@ KRMU</a:t>
            </a:r>
          </a:p>
        </p:txBody>
      </p:sp>
      <p:sp>
        <p:nvSpPr>
          <p:cNvPr id="3" name="Slide Number Placeholder 2">
            <a:extLst>
              <a:ext uri="{FF2B5EF4-FFF2-40B4-BE49-F238E27FC236}">
                <a16:creationId xmlns:a16="http://schemas.microsoft.com/office/drawing/2014/main" id="{85499725-E94E-CB8A-5BB7-A1AC25755227}"/>
              </a:ext>
            </a:extLst>
          </p:cNvPr>
          <p:cNvSpPr>
            <a:spLocks noGrp="1"/>
          </p:cNvSpPr>
          <p:nvPr>
            <p:ph type="sldNum" sz="quarter" idx="12"/>
          </p:nvPr>
        </p:nvSpPr>
        <p:spPr/>
        <p:txBody>
          <a:bodyPr/>
          <a:lstStyle/>
          <a:p>
            <a:fld id="{4A2FFD2B-9D2D-43A7-BDC6-314BE8432FDC}" type="slidenum">
              <a:rPr lang="en-US" smtClean="0"/>
              <a:pPr/>
              <a:t>36</a:t>
            </a:fld>
            <a:endParaRPr lang="en-US"/>
          </a:p>
        </p:txBody>
      </p:sp>
      <p:pic>
        <p:nvPicPr>
          <p:cNvPr id="5" name="Picture 4">
            <a:extLst>
              <a:ext uri="{FF2B5EF4-FFF2-40B4-BE49-F238E27FC236}">
                <a16:creationId xmlns:a16="http://schemas.microsoft.com/office/drawing/2014/main" id="{B565D064-784A-6FE6-0E38-7FB00183B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7" name="Date Placeholder 6">
            <a:extLst>
              <a:ext uri="{FF2B5EF4-FFF2-40B4-BE49-F238E27FC236}">
                <a16:creationId xmlns:a16="http://schemas.microsoft.com/office/drawing/2014/main" id="{43077416-4261-8635-AB47-835B7DF1BE59}"/>
              </a:ext>
            </a:extLst>
          </p:cNvPr>
          <p:cNvSpPr>
            <a:spLocks noGrp="1"/>
          </p:cNvSpPr>
          <p:nvPr>
            <p:ph type="dt" sz="half" idx="10"/>
          </p:nvPr>
        </p:nvSpPr>
        <p:spPr/>
        <p:txBody>
          <a:bodyPr/>
          <a:lstStyle/>
          <a:p>
            <a:fld id="{4E8704D2-7EFC-448B-82DD-6CEDD4B642FF}" type="datetime1">
              <a:rPr lang="en-US" smtClean="0"/>
              <a:t>6/16/2025</a:t>
            </a:fld>
            <a:endParaRPr lang="en-US"/>
          </a:p>
        </p:txBody>
      </p:sp>
      <p:graphicFrame>
        <p:nvGraphicFramePr>
          <p:cNvPr id="8" name="Table 7">
            <a:extLst>
              <a:ext uri="{FF2B5EF4-FFF2-40B4-BE49-F238E27FC236}">
                <a16:creationId xmlns:a16="http://schemas.microsoft.com/office/drawing/2014/main" id="{D9AFEADD-F8AE-86B7-4D38-345658414787}"/>
              </a:ext>
            </a:extLst>
          </p:cNvPr>
          <p:cNvGraphicFramePr>
            <a:graphicFrameLocks noGrp="1"/>
          </p:cNvGraphicFramePr>
          <p:nvPr>
            <p:extLst>
              <p:ext uri="{D42A27DB-BD31-4B8C-83A1-F6EECF244321}">
                <p14:modId xmlns:p14="http://schemas.microsoft.com/office/powerpoint/2010/main" val="411678285"/>
              </p:ext>
            </p:extLst>
          </p:nvPr>
        </p:nvGraphicFramePr>
        <p:xfrm>
          <a:off x="457200" y="1219200"/>
          <a:ext cx="8229600" cy="4281564"/>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4195540720"/>
                    </a:ext>
                  </a:extLst>
                </a:gridCol>
                <a:gridCol w="4572000">
                  <a:extLst>
                    <a:ext uri="{9D8B030D-6E8A-4147-A177-3AD203B41FA5}">
                      <a16:colId xmlns:a16="http://schemas.microsoft.com/office/drawing/2014/main" val="3162988825"/>
                    </a:ext>
                  </a:extLst>
                </a:gridCol>
              </a:tblGrid>
              <a:tr h="533400">
                <a:tc>
                  <a:txBody>
                    <a:bodyPr/>
                    <a:lstStyle/>
                    <a:p>
                      <a:pPr algn="ctr">
                        <a:lnSpc>
                          <a:spcPct val="115000"/>
                        </a:lnSpc>
                        <a:spcAft>
                          <a:spcPts val="800"/>
                        </a:spcAft>
                        <a:buNone/>
                      </a:pPr>
                      <a:r>
                        <a:rPr lang="en-IN" sz="1700" kern="100" dirty="0">
                          <a:effectLst/>
                        </a:rPr>
                        <a:t>Facility</a:t>
                      </a:r>
                      <a:endParaRPr lang="en-IN"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700" kern="100">
                          <a:effectLst/>
                        </a:rPr>
                        <a:t>Nature of Service</a:t>
                      </a:r>
                      <a:endParaRPr lang="en-IN"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6791932"/>
                  </a:ext>
                </a:extLst>
              </a:tr>
              <a:tr h="562964">
                <a:tc>
                  <a:txBody>
                    <a:bodyPr/>
                    <a:lstStyle/>
                    <a:p>
                      <a:pPr>
                        <a:lnSpc>
                          <a:spcPct val="115000"/>
                        </a:lnSpc>
                        <a:spcAft>
                          <a:spcPts val="800"/>
                        </a:spcAft>
                        <a:buNone/>
                      </a:pPr>
                      <a:r>
                        <a:rPr lang="en-US" sz="1600" kern="100" dirty="0">
                          <a:effectLst/>
                        </a:rPr>
                        <a:t>Housekeeping, Horticulture &amp; Security</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600" kern="100">
                          <a:effectLst/>
                        </a:rPr>
                        <a:t>Agreement with Outsource Vendor</a:t>
                      </a:r>
                      <a:endParaRPr lang="en-IN"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7300746"/>
                  </a:ext>
                </a:extLst>
              </a:tr>
              <a:tr h="545580">
                <a:tc>
                  <a:txBody>
                    <a:bodyPr/>
                    <a:lstStyle/>
                    <a:p>
                      <a:pPr>
                        <a:lnSpc>
                          <a:spcPct val="115000"/>
                        </a:lnSpc>
                        <a:spcAft>
                          <a:spcPts val="800"/>
                        </a:spcAft>
                        <a:buNone/>
                      </a:pPr>
                      <a:r>
                        <a:rPr lang="en-US" sz="1600" kern="100" dirty="0">
                          <a:effectLst/>
                        </a:rPr>
                        <a:t>Solid Waste Management </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IN" sz="1600" kern="100" dirty="0">
                          <a:effectLst/>
                        </a:rPr>
                        <a:t>Agreement with Sohna Municipality Corporation.</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2286755"/>
                  </a:ext>
                </a:extLst>
              </a:tr>
              <a:tr h="457200">
                <a:tc>
                  <a:txBody>
                    <a:bodyPr/>
                    <a:lstStyle/>
                    <a:p>
                      <a:pPr>
                        <a:lnSpc>
                          <a:spcPct val="115000"/>
                        </a:lnSpc>
                        <a:spcAft>
                          <a:spcPts val="800"/>
                        </a:spcAft>
                        <a:buNone/>
                      </a:pPr>
                      <a:r>
                        <a:rPr lang="en-US" sz="1600" kern="100">
                          <a:effectLst/>
                        </a:rPr>
                        <a:t>Bio Waste Management</a:t>
                      </a:r>
                      <a:endParaRPr lang="en-IN"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IN" sz="1600" kern="100">
                          <a:effectLst/>
                        </a:rPr>
                        <a:t>Agreement with </a:t>
                      </a:r>
                      <a:r>
                        <a:rPr lang="en-US" sz="1600" kern="100">
                          <a:effectLst/>
                        </a:rPr>
                        <a:t>Biotic Management</a:t>
                      </a:r>
                      <a:r>
                        <a:rPr lang="en-IN" sz="1600" kern="100">
                          <a:effectLst/>
                        </a:rPr>
                        <a:t>.</a:t>
                      </a:r>
                      <a:endParaRPr lang="en-IN"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247065"/>
                  </a:ext>
                </a:extLst>
              </a:tr>
              <a:tr h="415456">
                <a:tc>
                  <a:txBody>
                    <a:bodyPr/>
                    <a:lstStyle/>
                    <a:p>
                      <a:pPr>
                        <a:lnSpc>
                          <a:spcPct val="115000"/>
                        </a:lnSpc>
                        <a:spcAft>
                          <a:spcPts val="800"/>
                        </a:spcAft>
                        <a:buNone/>
                      </a:pPr>
                      <a:r>
                        <a:rPr lang="en-US" sz="1600" kern="100" dirty="0">
                          <a:effectLst/>
                        </a:rPr>
                        <a:t>Hazardous waste</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IN" sz="1600" kern="100" dirty="0">
                          <a:effectLst/>
                        </a:rPr>
                        <a:t>Agreement with Bharat Oil</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864260"/>
                  </a:ext>
                </a:extLst>
              </a:tr>
              <a:tr h="495924">
                <a:tc>
                  <a:txBody>
                    <a:bodyPr/>
                    <a:lstStyle/>
                    <a:p>
                      <a:pPr>
                        <a:lnSpc>
                          <a:spcPct val="115000"/>
                        </a:lnSpc>
                        <a:spcAft>
                          <a:spcPts val="800"/>
                        </a:spcAft>
                        <a:buNone/>
                      </a:pPr>
                      <a:r>
                        <a:rPr lang="en-US" sz="1600" kern="100" dirty="0">
                          <a:effectLst/>
                        </a:rPr>
                        <a:t>Sanatory Pad dispenser and Inclinator</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IN" sz="1600" kern="100" dirty="0">
                          <a:effectLst/>
                        </a:rPr>
                        <a:t>Installed in Hostel</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1092087"/>
                  </a:ext>
                </a:extLst>
              </a:tr>
              <a:tr h="567856">
                <a:tc>
                  <a:txBody>
                    <a:bodyPr/>
                    <a:lstStyle/>
                    <a:p>
                      <a:pPr>
                        <a:lnSpc>
                          <a:spcPct val="115000"/>
                        </a:lnSpc>
                        <a:spcAft>
                          <a:spcPts val="800"/>
                        </a:spcAft>
                        <a:buNone/>
                      </a:pPr>
                      <a:r>
                        <a:rPr lang="en-US" sz="1600" kern="100">
                          <a:effectLst/>
                        </a:rPr>
                        <a:t>E- Waste</a:t>
                      </a:r>
                      <a:endParaRPr lang="en-IN"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IN" sz="1600" kern="100" dirty="0">
                          <a:effectLst/>
                        </a:rPr>
                        <a:t>Designated area is allocated in the campus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797437"/>
                  </a:ext>
                </a:extLst>
              </a:tr>
              <a:tr h="703184">
                <a:tc>
                  <a:txBody>
                    <a:bodyPr/>
                    <a:lstStyle/>
                    <a:p>
                      <a:pPr>
                        <a:lnSpc>
                          <a:spcPct val="115000"/>
                        </a:lnSpc>
                        <a:spcAft>
                          <a:spcPts val="800"/>
                        </a:spcAft>
                        <a:buNone/>
                      </a:pPr>
                      <a:r>
                        <a:rPr lang="en-US" sz="1600" kern="100">
                          <a:effectLst/>
                        </a:rPr>
                        <a:t>Sensor Based Technology</a:t>
                      </a:r>
                      <a:endParaRPr lang="en-IN"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600" kern="100" dirty="0">
                          <a:effectLst/>
                        </a:rPr>
                        <a:t>Available in washroom for sensor tap, Sensor based gate and Sensor based corridors light in the campus</a:t>
                      </a:r>
                      <a:endParaRPr lang="en-IN"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88384"/>
                  </a:ext>
                </a:extLst>
              </a:tr>
            </a:tbl>
          </a:graphicData>
        </a:graphic>
      </p:graphicFrame>
    </p:spTree>
    <p:extLst>
      <p:ext uri="{BB962C8B-B14F-4D97-AF65-F5344CB8AC3E}">
        <p14:creationId xmlns:p14="http://schemas.microsoft.com/office/powerpoint/2010/main" val="385059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446A-9141-47C2-D884-6B787C2333D4}"/>
            </a:ext>
          </a:extLst>
        </p:cNvPr>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BC726B55-CD68-4C3A-4423-D514FAEDD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9" y="0"/>
            <a:ext cx="9144000" cy="6858000"/>
          </a:xfrm>
          <a:prstGeom prst="rect">
            <a:avLst/>
          </a:prstGeom>
        </p:spPr>
      </p:pic>
      <p:sp>
        <p:nvSpPr>
          <p:cNvPr id="2" name="Slide Number Placeholder 1">
            <a:extLst>
              <a:ext uri="{FF2B5EF4-FFF2-40B4-BE49-F238E27FC236}">
                <a16:creationId xmlns:a16="http://schemas.microsoft.com/office/drawing/2014/main" id="{2B25C507-A23F-DBEA-AE7E-094A18200CED}"/>
              </a:ext>
            </a:extLst>
          </p:cNvPr>
          <p:cNvSpPr>
            <a:spLocks noGrp="1"/>
          </p:cNvSpPr>
          <p:nvPr>
            <p:ph type="sldNum" sz="quarter" idx="12"/>
          </p:nvPr>
        </p:nvSpPr>
        <p:spPr/>
        <p:txBody>
          <a:bodyPr/>
          <a:lstStyle/>
          <a:p>
            <a:fld id="{152521FA-4561-4CA7-86D6-900B6E1A87BA}" type="slidenum">
              <a:rPr lang="en-IN" smtClean="0"/>
              <a:t>37</a:t>
            </a:fld>
            <a:endParaRPr lang="en-IN"/>
          </a:p>
        </p:txBody>
      </p:sp>
      <p:sp>
        <p:nvSpPr>
          <p:cNvPr id="9" name="Title 1">
            <a:extLst>
              <a:ext uri="{FF2B5EF4-FFF2-40B4-BE49-F238E27FC236}">
                <a16:creationId xmlns:a16="http://schemas.microsoft.com/office/drawing/2014/main" id="{D376C690-6816-8F68-B0CD-4AACF29D2CC1}"/>
              </a:ext>
            </a:extLst>
          </p:cNvPr>
          <p:cNvSpPr txBox="1">
            <a:spLocks/>
          </p:cNvSpPr>
          <p:nvPr/>
        </p:nvSpPr>
        <p:spPr>
          <a:xfrm>
            <a:off x="353568" y="533400"/>
            <a:ext cx="8526476" cy="36704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100" b="1" dirty="0">
                <a:solidFill>
                  <a:srgbClr val="23609F"/>
                </a:solidFill>
                <a:latin typeface="Rockwell"/>
                <a:ea typeface="+mn-ea"/>
                <a:cs typeface="+mn-cs"/>
              </a:rPr>
              <a:t>Hostel</a:t>
            </a:r>
            <a:endParaRPr lang="en-US" sz="2100" b="1" dirty="0">
              <a:solidFill>
                <a:srgbClr val="23609F"/>
              </a:solidFill>
              <a:latin typeface="Rockwell"/>
              <a:ea typeface="+mn-ea"/>
              <a:cs typeface="+mn-cs"/>
            </a:endParaRPr>
          </a:p>
        </p:txBody>
      </p:sp>
      <p:sp>
        <p:nvSpPr>
          <p:cNvPr id="27" name="TextBox 26">
            <a:extLst>
              <a:ext uri="{FF2B5EF4-FFF2-40B4-BE49-F238E27FC236}">
                <a16:creationId xmlns:a16="http://schemas.microsoft.com/office/drawing/2014/main" id="{24E54604-4E11-9A82-2AA2-9907D4BF62AA}"/>
              </a:ext>
            </a:extLst>
          </p:cNvPr>
          <p:cNvSpPr txBox="1"/>
          <p:nvPr/>
        </p:nvSpPr>
        <p:spPr>
          <a:xfrm>
            <a:off x="353568" y="1029644"/>
            <a:ext cx="4480879" cy="2423740"/>
          </a:xfrm>
          <a:prstGeom prst="rect">
            <a:avLst/>
          </a:prstGeom>
          <a:solidFill>
            <a:schemeClr val="accent5">
              <a:lumMod val="20000"/>
              <a:lumOff val="80000"/>
            </a:schemeClr>
          </a:solidFill>
        </p:spPr>
        <p:txBody>
          <a:bodyPr wrap="square" lIns="68580" tIns="34290" rIns="68580" bIns="34290" anchor="t">
            <a:spAutoFit/>
          </a:bodyPr>
          <a:lstStyle/>
          <a:p>
            <a:pPr algn="l" rtl="0" fontAlgn="base">
              <a:lnSpc>
                <a:spcPct val="150000"/>
              </a:lnSpc>
            </a:pPr>
            <a:r>
              <a:rPr lang="en-US" sz="1800" b="1" i="0" dirty="0">
                <a:solidFill>
                  <a:srgbClr val="000000"/>
                </a:solidFill>
                <a:effectLst/>
                <a:latin typeface="Aptos" panose="020B0004020202020204" pitchFamily="34" charset="0"/>
              </a:rPr>
              <a:t>Boys Hostel</a:t>
            </a:r>
            <a:endParaRPr lang="en-US" sz="1800" b="0" i="0" dirty="0">
              <a:solidFill>
                <a:srgbClr val="000000"/>
              </a:solidFill>
              <a:effectLst/>
              <a:latin typeface="Aptos" panose="020B0004020202020204" pitchFamily="34" charset="0"/>
            </a:endParaRPr>
          </a:p>
          <a:p>
            <a:pPr algn="l" rtl="0" fontAlgn="base">
              <a:lnSpc>
                <a:spcPct val="150000"/>
              </a:lnSpc>
            </a:pPr>
            <a:r>
              <a:rPr lang="en-US" sz="1800" b="0" i="0" dirty="0">
                <a:solidFill>
                  <a:srgbClr val="000000"/>
                </a:solidFill>
                <a:effectLst/>
                <a:latin typeface="Aptos" panose="020B0004020202020204" pitchFamily="34" charset="0"/>
              </a:rPr>
              <a:t>(a) Total Student Strength : </a:t>
            </a:r>
            <a:r>
              <a:rPr lang="en-US" sz="1800" b="1" i="0" dirty="0">
                <a:solidFill>
                  <a:srgbClr val="000000"/>
                </a:solidFill>
                <a:effectLst/>
                <a:latin typeface="Aptos" panose="020B0004020202020204" pitchFamily="34" charset="0"/>
              </a:rPr>
              <a:t>336</a:t>
            </a:r>
            <a:endParaRPr lang="en-US" sz="1800" b="0" i="0" dirty="0">
              <a:solidFill>
                <a:srgbClr val="000000"/>
              </a:solidFill>
              <a:effectLst/>
              <a:latin typeface="Aptos" panose="020B0004020202020204" pitchFamily="34" charset="0"/>
            </a:endParaRPr>
          </a:p>
          <a:p>
            <a:pPr algn="l" rtl="0" fontAlgn="base">
              <a:lnSpc>
                <a:spcPct val="150000"/>
              </a:lnSpc>
            </a:pPr>
            <a:br>
              <a:rPr lang="en-US" sz="1800" b="0" i="0" dirty="0">
                <a:solidFill>
                  <a:srgbClr val="000000"/>
                </a:solidFill>
                <a:effectLst/>
                <a:latin typeface="Aptos" panose="020B0004020202020204" pitchFamily="34" charset="0"/>
              </a:rPr>
            </a:br>
            <a:r>
              <a:rPr lang="en-US" sz="1800" b="1" i="0" dirty="0">
                <a:solidFill>
                  <a:srgbClr val="000000"/>
                </a:solidFill>
                <a:effectLst/>
                <a:latin typeface="Aptos" panose="020B0004020202020204" pitchFamily="34" charset="0"/>
              </a:rPr>
              <a:t>Girls Hostel</a:t>
            </a:r>
            <a:r>
              <a:rPr lang="en-US" sz="1800" b="0" i="0" dirty="0">
                <a:solidFill>
                  <a:srgbClr val="000000"/>
                </a:solidFill>
                <a:effectLst/>
                <a:latin typeface="Aptos" panose="020B0004020202020204" pitchFamily="34" charset="0"/>
              </a:rPr>
              <a:t>                               </a:t>
            </a:r>
          </a:p>
          <a:p>
            <a:pPr algn="l" rtl="0" fontAlgn="base">
              <a:lnSpc>
                <a:spcPct val="150000"/>
              </a:lnSpc>
            </a:pPr>
            <a:r>
              <a:rPr lang="en-US" sz="1800" b="0" i="0" dirty="0">
                <a:solidFill>
                  <a:srgbClr val="000000"/>
                </a:solidFill>
                <a:effectLst/>
                <a:latin typeface="Aptos" panose="020B0004020202020204" pitchFamily="34" charset="0"/>
              </a:rPr>
              <a:t>(a) Total Student Strength :</a:t>
            </a:r>
            <a:r>
              <a:rPr lang="en-US" sz="1800" b="1" i="0" dirty="0">
                <a:solidFill>
                  <a:srgbClr val="000000"/>
                </a:solidFill>
                <a:effectLst/>
                <a:latin typeface="Aptos" panose="020B0004020202020204" pitchFamily="34" charset="0"/>
              </a:rPr>
              <a:t> 312</a:t>
            </a:r>
            <a:endParaRPr lang="en-US" sz="1800" b="0" i="0" dirty="0">
              <a:solidFill>
                <a:srgbClr val="000000"/>
              </a:solidFill>
              <a:effectLst/>
              <a:latin typeface="Aptos" panose="020B0004020202020204" pitchFamily="34" charset="0"/>
            </a:endParaRPr>
          </a:p>
          <a:p>
            <a:pPr algn="l" rtl="0" fontAlgn="base"/>
            <a:endParaRPr lang="en-US" sz="1800" b="0" i="0" dirty="0">
              <a:solidFill>
                <a:srgbClr val="000000"/>
              </a:solidFill>
              <a:effectLst/>
              <a:latin typeface="Aptos" panose="020B0004020202020204" pitchFamily="34" charset="0"/>
            </a:endParaRPr>
          </a:p>
        </p:txBody>
      </p:sp>
      <p:pic>
        <p:nvPicPr>
          <p:cNvPr id="3" name="Picture 2" descr="A building with a mural on the side&#10;&#10;Description automatically generated">
            <a:extLst>
              <a:ext uri="{FF2B5EF4-FFF2-40B4-BE49-F238E27FC236}">
                <a16:creationId xmlns:a16="http://schemas.microsoft.com/office/drawing/2014/main" id="{F30F6C18-6577-74C8-040C-D734F0F18D7D}"/>
              </a:ext>
            </a:extLst>
          </p:cNvPr>
          <p:cNvPicPr>
            <a:picLocks noChangeAspect="1"/>
          </p:cNvPicPr>
          <p:nvPr/>
        </p:nvPicPr>
        <p:blipFill>
          <a:blip r:embed="rId3"/>
          <a:stretch>
            <a:fillRect/>
          </a:stretch>
        </p:blipFill>
        <p:spPr>
          <a:xfrm>
            <a:off x="4876800" y="737950"/>
            <a:ext cx="4099879" cy="2767250"/>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C23A1AEA-0F78-52FB-F49E-B4966E6E7E7C}"/>
              </a:ext>
            </a:extLst>
          </p:cNvPr>
          <p:cNvPicPr>
            <a:picLocks noChangeAspect="1"/>
          </p:cNvPicPr>
          <p:nvPr/>
        </p:nvPicPr>
        <p:blipFill>
          <a:blip r:embed="rId4"/>
          <a:stretch>
            <a:fillRect/>
          </a:stretch>
        </p:blipFill>
        <p:spPr>
          <a:xfrm>
            <a:off x="6587953" y="3669624"/>
            <a:ext cx="2244069" cy="2798800"/>
          </a:xfrm>
          <a:prstGeom prst="rect">
            <a:avLst/>
          </a:prstGeom>
        </p:spPr>
      </p:pic>
      <p:pic>
        <p:nvPicPr>
          <p:cNvPr id="5" name="Picture 4" descr="A room with beds and a green board&#10;&#10;Description automatically generated">
            <a:extLst>
              <a:ext uri="{FF2B5EF4-FFF2-40B4-BE49-F238E27FC236}">
                <a16:creationId xmlns:a16="http://schemas.microsoft.com/office/drawing/2014/main" id="{4837F372-ECD8-3719-F8FB-BAEC343C10C7}"/>
              </a:ext>
            </a:extLst>
          </p:cNvPr>
          <p:cNvPicPr>
            <a:picLocks noChangeAspect="1"/>
          </p:cNvPicPr>
          <p:nvPr/>
        </p:nvPicPr>
        <p:blipFill>
          <a:blip r:embed="rId5"/>
          <a:stretch>
            <a:fillRect/>
          </a:stretch>
        </p:blipFill>
        <p:spPr>
          <a:xfrm>
            <a:off x="3775642" y="3669625"/>
            <a:ext cx="2659700" cy="2798799"/>
          </a:xfrm>
          <a:prstGeom prst="rect">
            <a:avLst/>
          </a:prstGeom>
        </p:spPr>
      </p:pic>
      <p:pic>
        <p:nvPicPr>
          <p:cNvPr id="6" name="Picture 5" descr="A group of people sitting in a room&#10;&#10;Description automatically generated">
            <a:extLst>
              <a:ext uri="{FF2B5EF4-FFF2-40B4-BE49-F238E27FC236}">
                <a16:creationId xmlns:a16="http://schemas.microsoft.com/office/drawing/2014/main" id="{2CF9EFEF-4FF7-07DA-326A-4C0351D4D933}"/>
              </a:ext>
            </a:extLst>
          </p:cNvPr>
          <p:cNvPicPr>
            <a:picLocks noChangeAspect="1"/>
          </p:cNvPicPr>
          <p:nvPr/>
        </p:nvPicPr>
        <p:blipFill>
          <a:blip r:embed="rId6"/>
          <a:stretch>
            <a:fillRect/>
          </a:stretch>
        </p:blipFill>
        <p:spPr>
          <a:xfrm>
            <a:off x="381000" y="3637272"/>
            <a:ext cx="3254223" cy="2798799"/>
          </a:xfrm>
          <a:prstGeom prst="rect">
            <a:avLst/>
          </a:prstGeom>
        </p:spPr>
      </p:pic>
      <p:pic>
        <p:nvPicPr>
          <p:cNvPr id="8" name="Picture 7">
            <a:extLst>
              <a:ext uri="{FF2B5EF4-FFF2-40B4-BE49-F238E27FC236}">
                <a16:creationId xmlns:a16="http://schemas.microsoft.com/office/drawing/2014/main" id="{883EF0D4-7237-4715-CEFD-903DDB5BF9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6764" y="123598"/>
            <a:ext cx="3463668" cy="490754"/>
          </a:xfrm>
          <a:prstGeom prst="rect">
            <a:avLst/>
          </a:prstGeom>
        </p:spPr>
      </p:pic>
      <p:sp>
        <p:nvSpPr>
          <p:cNvPr id="10" name="Date Placeholder 9">
            <a:extLst>
              <a:ext uri="{FF2B5EF4-FFF2-40B4-BE49-F238E27FC236}">
                <a16:creationId xmlns:a16="http://schemas.microsoft.com/office/drawing/2014/main" id="{E4329D18-BC7D-DDDB-CEA3-432F408CD169}"/>
              </a:ext>
            </a:extLst>
          </p:cNvPr>
          <p:cNvSpPr>
            <a:spLocks noGrp="1"/>
          </p:cNvSpPr>
          <p:nvPr>
            <p:ph type="dt" sz="half" idx="10"/>
          </p:nvPr>
        </p:nvSpPr>
        <p:spPr/>
        <p:txBody>
          <a:bodyPr/>
          <a:lstStyle/>
          <a:p>
            <a:fld id="{67C07665-901B-4FE5-AE42-C90E5A2BF925}" type="datetime1">
              <a:rPr lang="en-US" smtClean="0"/>
              <a:t>6/16/2025</a:t>
            </a:fld>
            <a:endParaRPr lang="en-US"/>
          </a:p>
        </p:txBody>
      </p:sp>
    </p:spTree>
    <p:extLst>
      <p:ext uri="{BB962C8B-B14F-4D97-AF65-F5344CB8AC3E}">
        <p14:creationId xmlns:p14="http://schemas.microsoft.com/office/powerpoint/2010/main" val="2648816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8837995-699F-2EEE-2EBB-EE0FAC2AFD06}"/>
              </a:ext>
            </a:extLst>
          </p:cNvPr>
          <p:cNvSpPr/>
          <p:nvPr/>
        </p:nvSpPr>
        <p:spPr>
          <a:xfrm>
            <a:off x="2286000" y="457200"/>
            <a:ext cx="2895600" cy="533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1">
            <a:extLst>
              <a:ext uri="{FF2B5EF4-FFF2-40B4-BE49-F238E27FC236}">
                <a16:creationId xmlns:a16="http://schemas.microsoft.com/office/drawing/2014/main" id="{DD239854-4445-0C35-8AC1-2236C9144DFF}"/>
              </a:ext>
            </a:extLst>
          </p:cNvPr>
          <p:cNvSpPr>
            <a:spLocks noGrp="1"/>
          </p:cNvSpPr>
          <p:nvPr>
            <p:ph type="sldNum" sz="quarter" idx="12"/>
          </p:nvPr>
        </p:nvSpPr>
        <p:spPr/>
        <p:txBody>
          <a:bodyPr/>
          <a:lstStyle/>
          <a:p>
            <a:fld id="{4A2FFD2B-9D2D-43A7-BDC6-314BE8432FDC}" type="slidenum">
              <a:rPr lang="en-US" smtClean="0"/>
              <a:pPr/>
              <a:t>38</a:t>
            </a:fld>
            <a:endParaRPr lang="en-US"/>
          </a:p>
        </p:txBody>
      </p:sp>
      <p:pic>
        <p:nvPicPr>
          <p:cNvPr id="3" name="Picture 2">
            <a:extLst>
              <a:ext uri="{FF2B5EF4-FFF2-40B4-BE49-F238E27FC236}">
                <a16:creationId xmlns:a16="http://schemas.microsoft.com/office/drawing/2014/main" id="{A878ECB7-404D-2635-77A3-DB69C8D8A2E3}"/>
              </a:ext>
            </a:extLst>
          </p:cNvPr>
          <p:cNvPicPr>
            <a:picLocks noChangeAspect="1"/>
          </p:cNvPicPr>
          <p:nvPr/>
        </p:nvPicPr>
        <p:blipFill>
          <a:blip r:embed="rId2"/>
          <a:stretch>
            <a:fillRect/>
          </a:stretch>
        </p:blipFill>
        <p:spPr>
          <a:xfrm>
            <a:off x="4060" y="0"/>
            <a:ext cx="9135880" cy="6858000"/>
          </a:xfrm>
          <a:prstGeom prst="rect">
            <a:avLst/>
          </a:prstGeom>
        </p:spPr>
      </p:pic>
      <p:sp>
        <p:nvSpPr>
          <p:cNvPr id="4" name="TextBox 3">
            <a:extLst>
              <a:ext uri="{FF2B5EF4-FFF2-40B4-BE49-F238E27FC236}">
                <a16:creationId xmlns:a16="http://schemas.microsoft.com/office/drawing/2014/main" id="{5410BD74-B1CC-881B-8ECF-267FF1F4B1AC}"/>
              </a:ext>
            </a:extLst>
          </p:cNvPr>
          <p:cNvSpPr txBox="1"/>
          <p:nvPr/>
        </p:nvSpPr>
        <p:spPr>
          <a:xfrm>
            <a:off x="152400" y="1066800"/>
            <a:ext cx="8153400" cy="5781454"/>
          </a:xfrm>
          <a:prstGeom prst="rect">
            <a:avLst/>
          </a:prstGeom>
          <a:noFill/>
        </p:spPr>
        <p:txBody>
          <a:bodyPr wrap="square" rtlCol="0">
            <a:spAutoFit/>
          </a:bodyPr>
          <a:lstStyle/>
          <a:p>
            <a:pPr marL="0" marR="0">
              <a:lnSpc>
                <a:spcPct val="107000"/>
              </a:lnSpc>
              <a:spcAft>
                <a:spcPts val="800"/>
              </a:spcAft>
            </a:pPr>
            <a:r>
              <a:rPr lang="en-IN" sz="1600" b="1" kern="100" dirty="0">
                <a:effectLst/>
                <a:latin typeface="Calibri" panose="020F0502020204030204" pitchFamily="34" charset="0"/>
                <a:ea typeface="Calibri" panose="020F0502020204030204" pitchFamily="34" charset="0"/>
                <a:cs typeface="Mangal" panose="02040503050203030202" pitchFamily="18" charset="0"/>
              </a:rPr>
              <a:t>1.Expand Reach and Access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07000"/>
              </a:lnSpc>
              <a:spcAft>
                <a:spcPts val="800"/>
              </a:spcAft>
            </a:pP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en-IN" sz="1600" kern="100" dirty="0">
                <a:latin typeface="Calibri" panose="020F0502020204030204" pitchFamily="34" charset="0"/>
                <a:ea typeface="Calibri" panose="020F0502020204030204" pitchFamily="34" charset="0"/>
                <a:cs typeface="Mangal" panose="02040503050203030202" pitchFamily="18" charset="0"/>
              </a:rPr>
              <a:t>To</a:t>
            </a:r>
            <a:r>
              <a:rPr lang="en-IN" sz="1600" kern="100" dirty="0">
                <a:effectLst/>
                <a:latin typeface="Calibri" panose="020F0502020204030204" pitchFamily="34" charset="0"/>
                <a:ea typeface="Calibri" panose="020F0502020204030204" pitchFamily="34" charset="0"/>
                <a:cs typeface="Mangal" panose="02040503050203030202" pitchFamily="18" charset="0"/>
              </a:rPr>
              <a:t> Launch Off-Campus and offshore Campus.</a:t>
            </a:r>
          </a:p>
          <a:p>
            <a:pPr marL="0" marR="0">
              <a:lnSpc>
                <a:spcPct val="107000"/>
              </a:lnSpc>
              <a:spcAft>
                <a:spcPts val="800"/>
              </a:spcAft>
            </a:pPr>
            <a:r>
              <a:rPr lang="en-IN" sz="1600" kern="100" dirty="0">
                <a:effectLst/>
                <a:latin typeface="Calibri" panose="020F0502020204030204" pitchFamily="34" charset="0"/>
                <a:ea typeface="Calibri" panose="020F0502020204030204" pitchFamily="34" charset="0"/>
                <a:cs typeface="Mangal" panose="02040503050203030202" pitchFamily="18" charset="0"/>
              </a:rPr>
              <a:t>    -To  Introduce Online </a:t>
            </a:r>
            <a:r>
              <a:rPr lang="en-IN" sz="1600" kern="100" dirty="0">
                <a:latin typeface="Calibri" panose="020F0502020204030204" pitchFamily="34" charset="0"/>
                <a:ea typeface="Calibri" panose="020F0502020204030204" pitchFamily="34" charset="0"/>
                <a:cs typeface="Mangal" panose="02040503050203030202" pitchFamily="18" charset="0"/>
              </a:rPr>
              <a:t>A</a:t>
            </a:r>
            <a:r>
              <a:rPr lang="en-IN" sz="1600" kern="100" dirty="0">
                <a:effectLst/>
                <a:latin typeface="Calibri" panose="020F0502020204030204" pitchFamily="34" charset="0"/>
                <a:ea typeface="Calibri" panose="020F0502020204030204" pitchFamily="34" charset="0"/>
                <a:cs typeface="Mangal" panose="02040503050203030202" pitchFamily="18" charset="0"/>
              </a:rPr>
              <a:t>nd </a:t>
            </a:r>
            <a:r>
              <a:rPr lang="en-IN" sz="1600" kern="100" dirty="0">
                <a:latin typeface="Calibri" panose="020F0502020204030204" pitchFamily="34" charset="0"/>
                <a:ea typeface="Calibri" panose="020F0502020204030204" pitchFamily="34" charset="0"/>
                <a:cs typeface="Mangal" panose="02040503050203030202" pitchFamily="18" charset="0"/>
              </a:rPr>
              <a:t>D</a:t>
            </a:r>
            <a:r>
              <a:rPr lang="en-IN" sz="1600" kern="100" dirty="0">
                <a:effectLst/>
                <a:latin typeface="Calibri" panose="020F0502020204030204" pitchFamily="34" charset="0"/>
                <a:ea typeface="Calibri" panose="020F0502020204030204" pitchFamily="34" charset="0"/>
                <a:cs typeface="Mangal" panose="02040503050203030202" pitchFamily="18" charset="0"/>
              </a:rPr>
              <a:t>istance </a:t>
            </a:r>
            <a:r>
              <a:rPr lang="en-IN" sz="1600" kern="100" dirty="0">
                <a:latin typeface="Calibri" panose="020F0502020204030204" pitchFamily="34" charset="0"/>
                <a:ea typeface="Calibri" panose="020F0502020204030204" pitchFamily="34" charset="0"/>
                <a:cs typeface="Mangal" panose="02040503050203030202" pitchFamily="18" charset="0"/>
              </a:rPr>
              <a:t>L</a:t>
            </a:r>
            <a:r>
              <a:rPr lang="en-IN" sz="1600" kern="100" dirty="0">
                <a:effectLst/>
                <a:latin typeface="Calibri" panose="020F0502020204030204" pitchFamily="34" charset="0"/>
                <a:ea typeface="Calibri" panose="020F0502020204030204" pitchFamily="34" charset="0"/>
                <a:cs typeface="Mangal" panose="02040503050203030202" pitchFamily="18" charset="0"/>
              </a:rPr>
              <a:t>earning </a:t>
            </a:r>
            <a:r>
              <a:rPr lang="en-IN" sz="1600" kern="100" dirty="0">
                <a:latin typeface="Calibri" panose="020F0502020204030204" pitchFamily="34" charset="0"/>
                <a:ea typeface="Calibri" panose="020F0502020204030204" pitchFamily="34" charset="0"/>
                <a:cs typeface="Mangal" panose="02040503050203030202" pitchFamily="18" charset="0"/>
              </a:rPr>
              <a:t>P</a:t>
            </a:r>
            <a:r>
              <a:rPr lang="en-IN" sz="1600" kern="100" dirty="0">
                <a:effectLst/>
                <a:latin typeface="Calibri" panose="020F0502020204030204" pitchFamily="34" charset="0"/>
                <a:ea typeface="Calibri" panose="020F0502020204030204" pitchFamily="34" charset="0"/>
                <a:cs typeface="Mangal" panose="02040503050203030202" pitchFamily="18" charset="0"/>
              </a:rPr>
              <a:t>rograms.</a:t>
            </a:r>
          </a:p>
          <a:p>
            <a:pPr marL="0" marR="0">
              <a:lnSpc>
                <a:spcPct val="107000"/>
              </a:lnSpc>
              <a:spcAft>
                <a:spcPts val="800"/>
              </a:spcAft>
            </a:pPr>
            <a:r>
              <a:rPr lang="en-IN" sz="1600" b="1" kern="100" dirty="0">
                <a:latin typeface="Calibri" panose="020F0502020204030204" pitchFamily="34" charset="0"/>
                <a:ea typeface="Calibri" panose="020F0502020204030204" pitchFamily="34" charset="0"/>
                <a:cs typeface="Mangal" panose="02040503050203030202" pitchFamily="18" charset="0"/>
              </a:rPr>
              <a:t>2.</a:t>
            </a:r>
            <a:r>
              <a:rPr lang="en-IN" sz="1600" b="1" kern="100" dirty="0">
                <a:effectLst/>
                <a:latin typeface="Calibri" panose="020F0502020204030204" pitchFamily="34" charset="0"/>
                <a:ea typeface="Calibri" panose="020F0502020204030204" pitchFamily="34" charset="0"/>
                <a:cs typeface="Mangal" panose="02040503050203030202" pitchFamily="18" charset="0"/>
              </a:rPr>
              <a:t>Enhance capacity and facilities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07000"/>
              </a:lnSpc>
              <a:spcAft>
                <a:spcPts val="800"/>
              </a:spcAft>
            </a:pPr>
            <a:r>
              <a:rPr lang="en-IN" sz="1600" kern="100" dirty="0">
                <a:effectLst/>
                <a:latin typeface="Calibri" panose="020F0502020204030204" pitchFamily="34" charset="0"/>
                <a:ea typeface="Calibri" panose="020F0502020204030204" pitchFamily="34" charset="0"/>
                <a:cs typeface="Mangal" panose="02040503050203030202" pitchFamily="18" charset="0"/>
              </a:rPr>
              <a:t>    1. To introduce New Hostel Block (600 Seats) (AY 2025-26)</a:t>
            </a:r>
          </a:p>
          <a:p>
            <a:pPr>
              <a:lnSpc>
                <a:spcPct val="107000"/>
              </a:lnSpc>
              <a:spcAft>
                <a:spcPts val="800"/>
              </a:spcAft>
            </a:pPr>
            <a:r>
              <a:rPr lang="en-IN" sz="1600" kern="100" dirty="0">
                <a:effectLst/>
                <a:latin typeface="Calibri" panose="020F0502020204030204" pitchFamily="34" charset="0"/>
                <a:ea typeface="Calibri" panose="020F0502020204030204" pitchFamily="34" charset="0"/>
                <a:cs typeface="Mangal" panose="02040503050203030202" pitchFamily="18" charset="0"/>
              </a:rPr>
              <a:t>    2. To introduce New Academic Block (2 Lakh sq. ft, 6-Story Building)</a:t>
            </a:r>
            <a:r>
              <a:rPr lang="en-IN" sz="1600" kern="100" dirty="0">
                <a:latin typeface="Calibri" panose="020F0502020204030204" pitchFamily="34" charset="0"/>
                <a:ea typeface="Calibri" panose="020F0502020204030204" pitchFamily="34" charset="0"/>
                <a:cs typeface="Mangal" panose="02040503050203030202" pitchFamily="18" charset="0"/>
              </a:rPr>
              <a:t> (AY 2025-26)</a:t>
            </a:r>
          </a:p>
          <a:p>
            <a:pPr marL="0" marR="0">
              <a:lnSpc>
                <a:spcPct val="107000"/>
              </a:lnSpc>
              <a:spcAft>
                <a:spcPts val="800"/>
              </a:spcAft>
            </a:pPr>
            <a:r>
              <a:rPr lang="en-IN" sz="1600" kern="100" dirty="0">
                <a:effectLst/>
                <a:latin typeface="Calibri" panose="020F0502020204030204" pitchFamily="34" charset="0"/>
                <a:ea typeface="Calibri" panose="020F0502020204030204" pitchFamily="34" charset="0"/>
                <a:cs typeface="Mangal" panose="02040503050203030202" pitchFamily="18" charset="0"/>
              </a:rPr>
              <a:t> 3. </a:t>
            </a:r>
            <a:r>
              <a:rPr lang="en-IN" sz="1600" b="1" kern="100" dirty="0">
                <a:effectLst/>
                <a:latin typeface="Calibri" panose="020F0502020204030204" pitchFamily="34" charset="0"/>
                <a:ea typeface="Calibri" panose="020F0502020204030204" pitchFamily="34" charset="0"/>
                <a:cs typeface="Mangal" panose="02040503050203030202" pitchFamily="18" charset="0"/>
              </a:rPr>
              <a:t>Achieve 100% student Enrolment</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lnSpc>
                <a:spcPct val="107000"/>
              </a:lnSpc>
              <a:spcAft>
                <a:spcPts val="800"/>
              </a:spcAft>
              <a:buFont typeface="+mj-lt"/>
              <a:buAutoNum type="alphaLcParenR"/>
            </a:pP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en-IN" sz="1600" b="1" i="1" kern="100" dirty="0">
                <a:solidFill>
                  <a:schemeClr val="tx2">
                    <a:lumMod val="60000"/>
                    <a:lumOff val="40000"/>
                  </a:schemeClr>
                </a:solidFill>
                <a:effectLst/>
                <a:latin typeface="Calibri" panose="020F0502020204030204" pitchFamily="34" charset="0"/>
                <a:ea typeface="Calibri" panose="020F0502020204030204" pitchFamily="34" charset="0"/>
                <a:cs typeface="Mangal" panose="02040503050203030202" pitchFamily="18" charset="0"/>
              </a:rPr>
              <a:t>National Student Depository (NAD)</a:t>
            </a:r>
          </a:p>
          <a:p>
            <a:pPr marL="285750" marR="0" indent="-285750">
              <a:lnSpc>
                <a:spcPct val="107000"/>
              </a:lnSpc>
              <a:spcAft>
                <a:spcPts val="800"/>
              </a:spcAft>
              <a:buFont typeface="Arial" panose="020B0604020202020204" pitchFamily="34" charset="0"/>
              <a:buChar char="•"/>
            </a:pP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en-IN" sz="1600" kern="100" dirty="0">
                <a:latin typeface="Calibri" panose="020F0502020204030204" pitchFamily="34" charset="0"/>
                <a:ea typeface="Calibri" panose="020F0502020204030204" pitchFamily="34" charset="0"/>
                <a:cs typeface="Mangal" panose="02040503050203030202" pitchFamily="18" charset="0"/>
              </a:rPr>
              <a:t>To </a:t>
            </a:r>
            <a:r>
              <a:rPr lang="en-IN" sz="1600" kern="100" dirty="0">
                <a:effectLst/>
                <a:latin typeface="Calibri" panose="020F0502020204030204" pitchFamily="34" charset="0"/>
                <a:ea typeface="Calibri" panose="020F0502020204030204" pitchFamily="34" charset="0"/>
                <a:cs typeface="Mangal" panose="02040503050203030202" pitchFamily="18" charset="0"/>
              </a:rPr>
              <a:t>Upload 100% academic certificates/degrees for Secure storage, retrieval-and Easy verification and Enhanced student mobility</a:t>
            </a:r>
          </a:p>
          <a:p>
            <a:pPr marL="0" marR="0">
              <a:lnSpc>
                <a:spcPct val="107000"/>
              </a:lnSpc>
              <a:spcAft>
                <a:spcPts val="800"/>
              </a:spcAft>
            </a:pPr>
            <a:r>
              <a:rPr lang="en-IN" sz="1600" b="1" kern="100" dirty="0">
                <a:latin typeface="Calibri" panose="020F0502020204030204" pitchFamily="34" charset="0"/>
                <a:ea typeface="Calibri" panose="020F0502020204030204" pitchFamily="34" charset="0"/>
                <a:cs typeface="Mangal" panose="02040503050203030202" pitchFamily="18" charset="0"/>
              </a:rPr>
              <a:t>b)       </a:t>
            </a:r>
            <a:r>
              <a:rPr lang="en-IN" sz="1600" b="1" i="1" kern="100" dirty="0">
                <a:solidFill>
                  <a:schemeClr val="tx2">
                    <a:lumMod val="60000"/>
                    <a:lumOff val="40000"/>
                  </a:schemeClr>
                </a:solidFill>
                <a:effectLst/>
                <a:latin typeface="Calibri" panose="020F0502020204030204" pitchFamily="34" charset="0"/>
                <a:ea typeface="Calibri" panose="020F0502020204030204" pitchFamily="34" charset="0"/>
                <a:cs typeface="Mangal" panose="02040503050203030202" pitchFamily="18" charset="0"/>
              </a:rPr>
              <a:t>Academic Bank Credit (ABC)</a:t>
            </a:r>
          </a:p>
          <a:p>
            <a:pPr marL="285750" marR="0" indent="-285750">
              <a:lnSpc>
                <a:spcPct val="107000"/>
              </a:lnSpc>
              <a:spcAft>
                <a:spcPts val="800"/>
              </a:spcAft>
              <a:buFont typeface="Arial" panose="020B0604020202020204" pitchFamily="34" charset="0"/>
              <a:buChar char="•"/>
            </a:pPr>
            <a:r>
              <a:rPr lang="en-IN" sz="1600" kern="100" dirty="0">
                <a:effectLst/>
                <a:latin typeface="Calibri" panose="020F0502020204030204" pitchFamily="34" charset="0"/>
                <a:ea typeface="Calibri" panose="020F0502020204030204" pitchFamily="34" charset="0"/>
                <a:cs typeface="Mangal" panose="02040503050203030202" pitchFamily="18" charset="0"/>
              </a:rPr>
              <a:t>To Achieve 100% student enrolment For Flexible credit transfer And Enhanced student mobility</a:t>
            </a:r>
          </a:p>
          <a:p>
            <a:pPr marL="0" marR="0">
              <a:lnSpc>
                <a:spcPct val="107000"/>
              </a:lnSpc>
              <a:spcAft>
                <a:spcPts val="800"/>
              </a:spcAft>
            </a:pPr>
            <a:r>
              <a:rPr lang="en-IN" sz="1600" b="1" kern="100" dirty="0">
                <a:effectLst/>
                <a:latin typeface="Calibri" panose="020F0502020204030204" pitchFamily="34" charset="0"/>
                <a:ea typeface="Calibri" panose="020F0502020204030204" pitchFamily="34" charset="0"/>
                <a:cs typeface="Mangal" panose="02040503050203030202" pitchFamily="18" charset="0"/>
              </a:rPr>
              <a:t> 4.Automation Solutions </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r>
              <a:rPr lang="en-IN" sz="1600" dirty="0">
                <a:effectLst/>
                <a:latin typeface="Calibri" panose="020F0502020204030204" pitchFamily="34" charset="0"/>
                <a:ea typeface="Calibri" panose="020F0502020204030204" pitchFamily="34" charset="0"/>
                <a:cs typeface="Mangal" panose="02040503050203030202" pitchFamily="18" charset="0"/>
              </a:rPr>
              <a:t>To Replace paper-based documents with electronic versions, Improve efficiency and reduce paperwork.</a:t>
            </a:r>
          </a:p>
          <a:p>
            <a:endParaRPr lang="en-IN" dirty="0"/>
          </a:p>
        </p:txBody>
      </p:sp>
      <p:pic>
        <p:nvPicPr>
          <p:cNvPr id="7" name="Picture 6">
            <a:extLst>
              <a:ext uri="{FF2B5EF4-FFF2-40B4-BE49-F238E27FC236}">
                <a16:creationId xmlns:a16="http://schemas.microsoft.com/office/drawing/2014/main" id="{34809C6D-0BA0-C806-014E-A01E0EC5A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742" y="1173163"/>
            <a:ext cx="2133600" cy="1692275"/>
          </a:xfrm>
          <a:prstGeom prst="rect">
            <a:avLst/>
          </a:prstGeom>
        </p:spPr>
      </p:pic>
      <p:sp>
        <p:nvSpPr>
          <p:cNvPr id="9" name="TextBox 8">
            <a:extLst>
              <a:ext uri="{FF2B5EF4-FFF2-40B4-BE49-F238E27FC236}">
                <a16:creationId xmlns:a16="http://schemas.microsoft.com/office/drawing/2014/main" id="{E498EAFA-59F5-A0C1-8281-238E94D6A1B3}"/>
              </a:ext>
            </a:extLst>
          </p:cNvPr>
          <p:cNvSpPr txBox="1"/>
          <p:nvPr/>
        </p:nvSpPr>
        <p:spPr>
          <a:xfrm>
            <a:off x="228600" y="426141"/>
            <a:ext cx="4660900" cy="369332"/>
          </a:xfrm>
          <a:prstGeom prst="rect">
            <a:avLst/>
          </a:prstGeom>
          <a:noFill/>
        </p:spPr>
        <p:txBody>
          <a:bodyPr wrap="square">
            <a:spAutoFit/>
          </a:bodyPr>
          <a:lstStyle/>
          <a:p>
            <a:r>
              <a:rPr lang="en-US" sz="1800" b="1" dirty="0">
                <a:solidFill>
                  <a:srgbClr val="23609F"/>
                </a:solidFill>
                <a:latin typeface="Rockwell"/>
              </a:rPr>
              <a:t>Future Action Plan</a:t>
            </a:r>
            <a:endParaRPr lang="en-IN" sz="1800" b="1" dirty="0">
              <a:solidFill>
                <a:srgbClr val="23609F"/>
              </a:solidFill>
              <a:latin typeface="Rockwell"/>
            </a:endParaRPr>
          </a:p>
        </p:txBody>
      </p:sp>
      <p:pic>
        <p:nvPicPr>
          <p:cNvPr id="5" name="Picture 4">
            <a:extLst>
              <a:ext uri="{FF2B5EF4-FFF2-40B4-BE49-F238E27FC236}">
                <a16:creationId xmlns:a16="http://schemas.microsoft.com/office/drawing/2014/main" id="{C9A85502-AE01-5F94-39A4-60D78EC26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764" y="123598"/>
            <a:ext cx="3463668" cy="490754"/>
          </a:xfrm>
          <a:prstGeom prst="rect">
            <a:avLst/>
          </a:prstGeom>
        </p:spPr>
      </p:pic>
      <p:sp>
        <p:nvSpPr>
          <p:cNvPr id="6" name="Date Placeholder 5">
            <a:extLst>
              <a:ext uri="{FF2B5EF4-FFF2-40B4-BE49-F238E27FC236}">
                <a16:creationId xmlns:a16="http://schemas.microsoft.com/office/drawing/2014/main" id="{FE00635A-6757-5CCF-040B-42A9FB7E7FFB}"/>
              </a:ext>
            </a:extLst>
          </p:cNvPr>
          <p:cNvSpPr>
            <a:spLocks noGrp="1"/>
          </p:cNvSpPr>
          <p:nvPr>
            <p:ph type="dt" sz="half" idx="10"/>
          </p:nvPr>
        </p:nvSpPr>
        <p:spPr/>
        <p:txBody>
          <a:bodyPr/>
          <a:lstStyle/>
          <a:p>
            <a:fld id="{83F4A89E-0CB0-4753-990A-D2BC637E9EAD}" type="datetime1">
              <a:rPr lang="en-US" smtClean="0"/>
              <a:t>6/16/2025</a:t>
            </a:fld>
            <a:endParaRPr lang="en-US"/>
          </a:p>
        </p:txBody>
      </p:sp>
      <p:sp>
        <p:nvSpPr>
          <p:cNvPr id="10" name="Slide Number Placeholder 1">
            <a:extLst>
              <a:ext uri="{FF2B5EF4-FFF2-40B4-BE49-F238E27FC236}">
                <a16:creationId xmlns:a16="http://schemas.microsoft.com/office/drawing/2014/main" id="{43C3F811-2852-81D4-D581-5BBFDE853A62}"/>
              </a:ext>
            </a:extLst>
          </p:cNvPr>
          <p:cNvSpPr txBox="1">
            <a:spLocks/>
          </p:cNvSpPr>
          <p:nvPr/>
        </p:nvSpPr>
        <p:spPr>
          <a:xfrm>
            <a:off x="6858000" y="636395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2FFD2B-9D2D-43A7-BDC6-314BE8432FDC}" type="slidenum">
              <a:rPr lang="en-US" smtClean="0"/>
              <a:pPr/>
              <a:t>38</a:t>
            </a:fld>
            <a:endParaRPr lang="en-US" dirty="0"/>
          </a:p>
        </p:txBody>
      </p:sp>
    </p:spTree>
    <p:extLst>
      <p:ext uri="{BB962C8B-B14F-4D97-AF65-F5344CB8AC3E}">
        <p14:creationId xmlns:p14="http://schemas.microsoft.com/office/powerpoint/2010/main" val="3929357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80512" cy="68580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6309322"/>
            <a:ext cx="2411760" cy="346691"/>
          </a:xfrm>
          <a:prstGeom prst="rect">
            <a:avLst/>
          </a:prstGeom>
        </p:spPr>
      </p:pic>
      <p:sp>
        <p:nvSpPr>
          <p:cNvPr id="2" name="TextBox 1"/>
          <p:cNvSpPr txBox="1"/>
          <p:nvPr/>
        </p:nvSpPr>
        <p:spPr>
          <a:xfrm>
            <a:off x="1835696" y="2300679"/>
            <a:ext cx="5651035" cy="1200329"/>
          </a:xfrm>
          <a:prstGeom prst="rect">
            <a:avLst/>
          </a:prstGeom>
          <a:noFill/>
        </p:spPr>
        <p:txBody>
          <a:bodyPr wrap="none" rtlCol="0">
            <a:spAutoFit/>
          </a:bodyPr>
          <a:lstStyle/>
          <a:p>
            <a:pPr algn="ctr"/>
            <a:r>
              <a:rPr lang="en-US" sz="7200" dirty="0">
                <a:solidFill>
                  <a:srgbClr val="0060AA"/>
                </a:solidFill>
                <a:latin typeface="Garamond" pitchFamily="18" charset="0"/>
              </a:rPr>
              <a:t>THANK</a:t>
            </a:r>
            <a:r>
              <a:rPr lang="en-US" sz="7200" dirty="0">
                <a:latin typeface="Garamond" pitchFamily="18" charset="0"/>
              </a:rPr>
              <a:t> </a:t>
            </a:r>
            <a:r>
              <a:rPr lang="en-US" sz="7200" dirty="0">
                <a:solidFill>
                  <a:srgbClr val="E31E24"/>
                </a:solidFill>
                <a:latin typeface="Garamond" pitchFamily="18" charset="0"/>
              </a:rPr>
              <a:t>YOU</a:t>
            </a:r>
            <a:endParaRPr lang="en-IN" sz="7200" dirty="0">
              <a:latin typeface="Garamond" pitchFamily="18" charset="0"/>
            </a:endParaRPr>
          </a:p>
        </p:txBody>
      </p:sp>
      <p:sp>
        <p:nvSpPr>
          <p:cNvPr id="3" name="Date Placeholder 2">
            <a:extLst>
              <a:ext uri="{FF2B5EF4-FFF2-40B4-BE49-F238E27FC236}">
                <a16:creationId xmlns:a16="http://schemas.microsoft.com/office/drawing/2014/main" id="{8CA71697-616E-7F66-02D2-1C6626FBB5F7}"/>
              </a:ext>
            </a:extLst>
          </p:cNvPr>
          <p:cNvSpPr>
            <a:spLocks noGrp="1"/>
          </p:cNvSpPr>
          <p:nvPr>
            <p:ph type="dt" sz="half" idx="10"/>
          </p:nvPr>
        </p:nvSpPr>
        <p:spPr/>
        <p:txBody>
          <a:bodyPr/>
          <a:lstStyle/>
          <a:p>
            <a:fld id="{DED3E9DC-8235-4D9F-82E8-11021230E917}" type="datetime1">
              <a:rPr lang="en-US" smtClean="0"/>
              <a:t>6/16/2025</a:t>
            </a:fld>
            <a:endParaRPr lang="en-US"/>
          </a:p>
        </p:txBody>
      </p:sp>
      <p:sp>
        <p:nvSpPr>
          <p:cNvPr id="5" name="Slide Number Placeholder 4">
            <a:extLst>
              <a:ext uri="{FF2B5EF4-FFF2-40B4-BE49-F238E27FC236}">
                <a16:creationId xmlns:a16="http://schemas.microsoft.com/office/drawing/2014/main" id="{A6ECC8CB-2B41-33EC-C17B-708859D9255C}"/>
              </a:ext>
            </a:extLst>
          </p:cNvPr>
          <p:cNvSpPr>
            <a:spLocks noGrp="1"/>
          </p:cNvSpPr>
          <p:nvPr>
            <p:ph type="sldNum" sz="quarter" idx="12"/>
          </p:nvPr>
        </p:nvSpPr>
        <p:spPr/>
        <p:txBody>
          <a:bodyPr/>
          <a:lstStyle/>
          <a:p>
            <a:fld id="{4A2FFD2B-9D2D-43A7-BDC6-314BE8432FDC}" type="slidenum">
              <a:rPr lang="en-US" smtClean="0"/>
              <a:pPr/>
              <a:t>39</a:t>
            </a:fld>
            <a:endParaRPr lang="en-US"/>
          </a:p>
        </p:txBody>
      </p:sp>
    </p:spTree>
    <p:extLst>
      <p:ext uri="{BB962C8B-B14F-4D97-AF65-F5344CB8AC3E}">
        <p14:creationId xmlns:p14="http://schemas.microsoft.com/office/powerpoint/2010/main" val="2984880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53AC0-F8DF-3A25-1D8E-E2B03B0288DD}"/>
            </a:ext>
          </a:extLst>
        </p:cNvPr>
        <p:cNvGrpSpPr/>
        <p:nvPr/>
      </p:nvGrpSpPr>
      <p:grpSpPr>
        <a:xfrm>
          <a:off x="0" y="0"/>
          <a:ext cx="0" cy="0"/>
          <a:chOff x="0" y="0"/>
          <a:chExt cx="0" cy="0"/>
        </a:xfrm>
      </p:grpSpPr>
      <p:pic>
        <p:nvPicPr>
          <p:cNvPr id="25" name="Content Placeholder 3">
            <a:extLst>
              <a:ext uri="{FF2B5EF4-FFF2-40B4-BE49-F238E27FC236}">
                <a16:creationId xmlns:a16="http://schemas.microsoft.com/office/drawing/2014/main" id="{E12C8970-4B34-EF37-CC76-F77001705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 name="Rectangle 48">
            <a:extLst>
              <a:ext uri="{FF2B5EF4-FFF2-40B4-BE49-F238E27FC236}">
                <a16:creationId xmlns:a16="http://schemas.microsoft.com/office/drawing/2014/main" id="{A572BDA1-FD11-6B2A-70C5-5039C41CDC6B}"/>
              </a:ext>
            </a:extLst>
          </p:cNvPr>
          <p:cNvSpPr/>
          <p:nvPr/>
        </p:nvSpPr>
        <p:spPr>
          <a:xfrm>
            <a:off x="3740527" y="1669698"/>
            <a:ext cx="1237051" cy="481926"/>
          </a:xfrm>
          <a:prstGeom prst="rect">
            <a:avLst/>
          </a:prstGeom>
          <a:solidFill>
            <a:srgbClr val="C00000"/>
          </a:solidFill>
          <a:ln w="285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t>Registrar</a:t>
            </a:r>
            <a:endParaRPr lang="en-IN" sz="900" b="1" dirty="0"/>
          </a:p>
        </p:txBody>
      </p:sp>
      <p:cxnSp>
        <p:nvCxnSpPr>
          <p:cNvPr id="27" name="Straight Connector 26">
            <a:extLst>
              <a:ext uri="{FF2B5EF4-FFF2-40B4-BE49-F238E27FC236}">
                <a16:creationId xmlns:a16="http://schemas.microsoft.com/office/drawing/2014/main" id="{B8AA44A6-3A3A-BB39-2F40-83856840F0B0}"/>
              </a:ext>
            </a:extLst>
          </p:cNvPr>
          <p:cNvCxnSpPr>
            <a:cxnSpLocks/>
          </p:cNvCxnSpPr>
          <p:nvPr/>
        </p:nvCxnSpPr>
        <p:spPr>
          <a:xfrm>
            <a:off x="1066800" y="2514600"/>
            <a:ext cx="7010400" cy="31012"/>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5F74F99E-02ED-DCCD-6553-5D0369A7A52D}"/>
              </a:ext>
            </a:extLst>
          </p:cNvPr>
          <p:cNvCxnSpPr>
            <a:cxnSpLocks/>
          </p:cNvCxnSpPr>
          <p:nvPr/>
        </p:nvCxnSpPr>
        <p:spPr>
          <a:xfrm>
            <a:off x="1066800" y="2519430"/>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2719CFC6-BD41-4B24-527E-19E5DF885CE2}"/>
              </a:ext>
            </a:extLst>
          </p:cNvPr>
          <p:cNvCxnSpPr>
            <a:cxnSpLocks/>
          </p:cNvCxnSpPr>
          <p:nvPr/>
        </p:nvCxnSpPr>
        <p:spPr>
          <a:xfrm>
            <a:off x="3456315" y="2508949"/>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8AAACB18-91B0-B960-90FC-37932451F4BE}"/>
              </a:ext>
            </a:extLst>
          </p:cNvPr>
          <p:cNvSpPr/>
          <p:nvPr/>
        </p:nvSpPr>
        <p:spPr>
          <a:xfrm>
            <a:off x="2756112" y="2921611"/>
            <a:ext cx="1436983" cy="451695"/>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Deputy Registrar</a:t>
            </a:r>
            <a:endParaRPr lang="en-IN" sz="1200" b="1" dirty="0"/>
          </a:p>
        </p:txBody>
      </p:sp>
      <p:sp>
        <p:nvSpPr>
          <p:cNvPr id="34" name="Rectangle 33">
            <a:extLst>
              <a:ext uri="{FF2B5EF4-FFF2-40B4-BE49-F238E27FC236}">
                <a16:creationId xmlns:a16="http://schemas.microsoft.com/office/drawing/2014/main" id="{D976CFEF-C1E3-AD0C-C97E-49DF7BDE0DF4}"/>
              </a:ext>
            </a:extLst>
          </p:cNvPr>
          <p:cNvSpPr/>
          <p:nvPr/>
        </p:nvSpPr>
        <p:spPr>
          <a:xfrm>
            <a:off x="4724400" y="3003136"/>
            <a:ext cx="1308186" cy="456793"/>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Director- Sports</a:t>
            </a:r>
            <a:endParaRPr lang="en-IN" sz="1200" b="1" dirty="0"/>
          </a:p>
        </p:txBody>
      </p:sp>
      <p:sp>
        <p:nvSpPr>
          <p:cNvPr id="35" name="Rectangle 34">
            <a:extLst>
              <a:ext uri="{FF2B5EF4-FFF2-40B4-BE49-F238E27FC236}">
                <a16:creationId xmlns:a16="http://schemas.microsoft.com/office/drawing/2014/main" id="{DF991B05-DA80-05EB-AA23-E3E70158E060}"/>
              </a:ext>
            </a:extLst>
          </p:cNvPr>
          <p:cNvSpPr/>
          <p:nvPr/>
        </p:nvSpPr>
        <p:spPr>
          <a:xfrm>
            <a:off x="457201" y="2971800"/>
            <a:ext cx="1375224" cy="358016"/>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Administrative Officer</a:t>
            </a:r>
            <a:endParaRPr lang="en-IN" sz="1200" b="1" dirty="0"/>
          </a:p>
        </p:txBody>
      </p:sp>
      <p:sp>
        <p:nvSpPr>
          <p:cNvPr id="37" name="Rectangle 36">
            <a:extLst>
              <a:ext uri="{FF2B5EF4-FFF2-40B4-BE49-F238E27FC236}">
                <a16:creationId xmlns:a16="http://schemas.microsoft.com/office/drawing/2014/main" id="{1252CEED-71DB-AB48-550C-B75F5E26813D}"/>
              </a:ext>
            </a:extLst>
          </p:cNvPr>
          <p:cNvSpPr/>
          <p:nvPr/>
        </p:nvSpPr>
        <p:spPr>
          <a:xfrm>
            <a:off x="2774922" y="3657600"/>
            <a:ext cx="1436984" cy="401200"/>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N" sz="1200" b="1" dirty="0"/>
              <a:t>Manager-HR</a:t>
            </a:r>
          </a:p>
        </p:txBody>
      </p:sp>
      <p:sp>
        <p:nvSpPr>
          <p:cNvPr id="38" name="Rectangle 37">
            <a:extLst>
              <a:ext uri="{FF2B5EF4-FFF2-40B4-BE49-F238E27FC236}">
                <a16:creationId xmlns:a16="http://schemas.microsoft.com/office/drawing/2014/main" id="{260526A0-215E-2A90-DD17-19F6ECEE5201}"/>
              </a:ext>
            </a:extLst>
          </p:cNvPr>
          <p:cNvSpPr/>
          <p:nvPr/>
        </p:nvSpPr>
        <p:spPr>
          <a:xfrm>
            <a:off x="3740746" y="4933782"/>
            <a:ext cx="1825844" cy="596876"/>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Assistant Manager </a:t>
            </a:r>
          </a:p>
          <a:p>
            <a:pPr algn="ctr"/>
            <a:r>
              <a:rPr lang="en-US" sz="1200" b="1" dirty="0"/>
              <a:t>(Student Affairs)</a:t>
            </a:r>
          </a:p>
        </p:txBody>
      </p:sp>
      <p:cxnSp>
        <p:nvCxnSpPr>
          <p:cNvPr id="40" name="Straight Arrow Connector 39">
            <a:extLst>
              <a:ext uri="{FF2B5EF4-FFF2-40B4-BE49-F238E27FC236}">
                <a16:creationId xmlns:a16="http://schemas.microsoft.com/office/drawing/2014/main" id="{854FCEA4-5239-CD23-8C22-5779C19DC6E7}"/>
              </a:ext>
            </a:extLst>
          </p:cNvPr>
          <p:cNvCxnSpPr>
            <a:cxnSpLocks/>
          </p:cNvCxnSpPr>
          <p:nvPr/>
        </p:nvCxnSpPr>
        <p:spPr>
          <a:xfrm>
            <a:off x="4572000" y="3065818"/>
            <a:ext cx="0" cy="1900163"/>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3359D189-A731-CF29-9BF0-2A79B4B8E2E6}"/>
              </a:ext>
            </a:extLst>
          </p:cNvPr>
          <p:cNvSpPr txBox="1"/>
          <p:nvPr/>
        </p:nvSpPr>
        <p:spPr>
          <a:xfrm>
            <a:off x="179311" y="650651"/>
            <a:ext cx="5850489" cy="415498"/>
          </a:xfrm>
          <a:prstGeom prst="rect">
            <a:avLst/>
          </a:prstGeom>
          <a:noFill/>
        </p:spPr>
        <p:txBody>
          <a:bodyPr wrap="square">
            <a:spAutoFit/>
          </a:bodyPr>
          <a:lstStyle/>
          <a:p>
            <a:r>
              <a:rPr lang="en-US" sz="2100" b="1" dirty="0">
                <a:solidFill>
                  <a:srgbClr val="23609F"/>
                </a:solidFill>
                <a:latin typeface="Rockwell"/>
                <a:sym typeface="Times New Roman"/>
              </a:rPr>
              <a:t>Organogram of Office of the Registrar</a:t>
            </a:r>
            <a:endParaRPr lang="en-US" sz="2100" b="1" dirty="0">
              <a:solidFill>
                <a:srgbClr val="23609F"/>
              </a:solidFill>
              <a:latin typeface="Rockwell"/>
            </a:endParaRPr>
          </a:p>
        </p:txBody>
      </p:sp>
      <p:sp>
        <p:nvSpPr>
          <p:cNvPr id="70" name="Rectangle 69">
            <a:extLst>
              <a:ext uri="{FF2B5EF4-FFF2-40B4-BE49-F238E27FC236}">
                <a16:creationId xmlns:a16="http://schemas.microsoft.com/office/drawing/2014/main" id="{89785F5A-3444-8B0A-9E50-10E52DB14BAB}"/>
              </a:ext>
            </a:extLst>
          </p:cNvPr>
          <p:cNvSpPr/>
          <p:nvPr/>
        </p:nvSpPr>
        <p:spPr>
          <a:xfrm>
            <a:off x="152400" y="3962400"/>
            <a:ext cx="911436" cy="413990"/>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Transport</a:t>
            </a:r>
            <a:endParaRPr lang="en-IN" sz="1200" b="1" dirty="0"/>
          </a:p>
        </p:txBody>
      </p:sp>
      <p:cxnSp>
        <p:nvCxnSpPr>
          <p:cNvPr id="74" name="Straight Arrow Connector 73">
            <a:extLst>
              <a:ext uri="{FF2B5EF4-FFF2-40B4-BE49-F238E27FC236}">
                <a16:creationId xmlns:a16="http://schemas.microsoft.com/office/drawing/2014/main" id="{897E7BCA-D836-10A8-5ACB-D7406782573A}"/>
              </a:ext>
            </a:extLst>
          </p:cNvPr>
          <p:cNvCxnSpPr>
            <a:cxnSpLocks/>
          </p:cNvCxnSpPr>
          <p:nvPr/>
        </p:nvCxnSpPr>
        <p:spPr>
          <a:xfrm>
            <a:off x="1066800" y="3352800"/>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A896821-0DFD-3547-7014-FD03CFA5F884}"/>
              </a:ext>
            </a:extLst>
          </p:cNvPr>
          <p:cNvSpPr/>
          <p:nvPr/>
        </p:nvSpPr>
        <p:spPr>
          <a:xfrm>
            <a:off x="2798067" y="4343400"/>
            <a:ext cx="1395028" cy="456793"/>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HR Executive</a:t>
            </a:r>
          </a:p>
        </p:txBody>
      </p:sp>
      <p:cxnSp>
        <p:nvCxnSpPr>
          <p:cNvPr id="82" name="Straight Arrow Connector 81">
            <a:extLst>
              <a:ext uri="{FF2B5EF4-FFF2-40B4-BE49-F238E27FC236}">
                <a16:creationId xmlns:a16="http://schemas.microsoft.com/office/drawing/2014/main" id="{F9E449BA-B8DE-EF48-092E-8968364F2B0C}"/>
              </a:ext>
            </a:extLst>
          </p:cNvPr>
          <p:cNvCxnSpPr>
            <a:cxnSpLocks/>
          </p:cNvCxnSpPr>
          <p:nvPr/>
        </p:nvCxnSpPr>
        <p:spPr>
          <a:xfrm>
            <a:off x="3456315" y="4114800"/>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85" name="Straight Arrow Connector 84">
            <a:extLst>
              <a:ext uri="{FF2B5EF4-FFF2-40B4-BE49-F238E27FC236}">
                <a16:creationId xmlns:a16="http://schemas.microsoft.com/office/drawing/2014/main" id="{422D449C-D6E7-0ACD-07DC-B7F0AF433DAE}"/>
              </a:ext>
            </a:extLst>
          </p:cNvPr>
          <p:cNvCxnSpPr>
            <a:cxnSpLocks/>
          </p:cNvCxnSpPr>
          <p:nvPr/>
        </p:nvCxnSpPr>
        <p:spPr>
          <a:xfrm>
            <a:off x="3456315" y="3407803"/>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6" name="Rectangle 85">
            <a:extLst>
              <a:ext uri="{FF2B5EF4-FFF2-40B4-BE49-F238E27FC236}">
                <a16:creationId xmlns:a16="http://schemas.microsoft.com/office/drawing/2014/main" id="{D34378CE-05CF-B2F4-F6A1-E3811EE793C6}"/>
              </a:ext>
            </a:extLst>
          </p:cNvPr>
          <p:cNvSpPr/>
          <p:nvPr/>
        </p:nvSpPr>
        <p:spPr>
          <a:xfrm>
            <a:off x="1161962" y="3963533"/>
            <a:ext cx="761991" cy="392848"/>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Store</a:t>
            </a:r>
            <a:endParaRPr lang="en-IN" sz="1200" b="1" dirty="0"/>
          </a:p>
        </p:txBody>
      </p:sp>
      <p:cxnSp>
        <p:nvCxnSpPr>
          <p:cNvPr id="87" name="Straight Connector 86">
            <a:extLst>
              <a:ext uri="{FF2B5EF4-FFF2-40B4-BE49-F238E27FC236}">
                <a16:creationId xmlns:a16="http://schemas.microsoft.com/office/drawing/2014/main" id="{63E3AA03-4853-278F-2D83-17FABD69FA6B}"/>
              </a:ext>
            </a:extLst>
          </p:cNvPr>
          <p:cNvCxnSpPr>
            <a:cxnSpLocks/>
          </p:cNvCxnSpPr>
          <p:nvPr/>
        </p:nvCxnSpPr>
        <p:spPr>
          <a:xfrm>
            <a:off x="377796" y="3581400"/>
            <a:ext cx="2213004" cy="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92" name="Rectangle 91">
            <a:extLst>
              <a:ext uri="{FF2B5EF4-FFF2-40B4-BE49-F238E27FC236}">
                <a16:creationId xmlns:a16="http://schemas.microsoft.com/office/drawing/2014/main" id="{5EF0F7A8-5682-FBE5-2485-C0A25173108F}"/>
              </a:ext>
            </a:extLst>
          </p:cNvPr>
          <p:cNvSpPr/>
          <p:nvPr/>
        </p:nvSpPr>
        <p:spPr>
          <a:xfrm>
            <a:off x="1373276" y="4691411"/>
            <a:ext cx="918298" cy="408334"/>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Security</a:t>
            </a:r>
          </a:p>
        </p:txBody>
      </p:sp>
      <p:cxnSp>
        <p:nvCxnSpPr>
          <p:cNvPr id="93" name="Straight Arrow Connector 92">
            <a:extLst>
              <a:ext uri="{FF2B5EF4-FFF2-40B4-BE49-F238E27FC236}">
                <a16:creationId xmlns:a16="http://schemas.microsoft.com/office/drawing/2014/main" id="{9F9F59DE-5436-FFCC-DB63-9E51EF21DC55}"/>
              </a:ext>
            </a:extLst>
          </p:cNvPr>
          <p:cNvCxnSpPr>
            <a:cxnSpLocks/>
          </p:cNvCxnSpPr>
          <p:nvPr/>
        </p:nvCxnSpPr>
        <p:spPr>
          <a:xfrm>
            <a:off x="377796" y="3657600"/>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94" name="Straight Arrow Connector 93">
            <a:extLst>
              <a:ext uri="{FF2B5EF4-FFF2-40B4-BE49-F238E27FC236}">
                <a16:creationId xmlns:a16="http://schemas.microsoft.com/office/drawing/2014/main" id="{29A1C350-859A-C33A-370C-42EC05D14B13}"/>
              </a:ext>
            </a:extLst>
          </p:cNvPr>
          <p:cNvCxnSpPr>
            <a:cxnSpLocks/>
          </p:cNvCxnSpPr>
          <p:nvPr/>
        </p:nvCxnSpPr>
        <p:spPr>
          <a:xfrm>
            <a:off x="1326456" y="3622478"/>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98" name="Straight Arrow Connector 97">
            <a:extLst>
              <a:ext uri="{FF2B5EF4-FFF2-40B4-BE49-F238E27FC236}">
                <a16:creationId xmlns:a16="http://schemas.microsoft.com/office/drawing/2014/main" id="{5D0E3354-C294-076A-A7C3-E6C3D353E694}"/>
              </a:ext>
            </a:extLst>
          </p:cNvPr>
          <p:cNvCxnSpPr>
            <a:cxnSpLocks/>
          </p:cNvCxnSpPr>
          <p:nvPr/>
        </p:nvCxnSpPr>
        <p:spPr>
          <a:xfrm>
            <a:off x="2057400" y="3581400"/>
            <a:ext cx="0" cy="1037387"/>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01" name="Rectangle 100">
            <a:extLst>
              <a:ext uri="{FF2B5EF4-FFF2-40B4-BE49-F238E27FC236}">
                <a16:creationId xmlns:a16="http://schemas.microsoft.com/office/drawing/2014/main" id="{F533E508-2758-7DEA-FC04-EE217555EC98}"/>
              </a:ext>
            </a:extLst>
          </p:cNvPr>
          <p:cNvSpPr/>
          <p:nvPr/>
        </p:nvSpPr>
        <p:spPr>
          <a:xfrm>
            <a:off x="3916063" y="5868643"/>
            <a:ext cx="1646537" cy="455957"/>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Office Assistant</a:t>
            </a:r>
          </a:p>
        </p:txBody>
      </p:sp>
      <p:cxnSp>
        <p:nvCxnSpPr>
          <p:cNvPr id="102" name="Straight Arrow Connector 101">
            <a:extLst>
              <a:ext uri="{FF2B5EF4-FFF2-40B4-BE49-F238E27FC236}">
                <a16:creationId xmlns:a16="http://schemas.microsoft.com/office/drawing/2014/main" id="{C992A324-B3E9-95A1-56F3-EE21D253A960}"/>
              </a:ext>
            </a:extLst>
          </p:cNvPr>
          <p:cNvCxnSpPr>
            <a:cxnSpLocks/>
          </p:cNvCxnSpPr>
          <p:nvPr/>
        </p:nvCxnSpPr>
        <p:spPr>
          <a:xfrm>
            <a:off x="4751306" y="5603526"/>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03" name="Straight Arrow Connector 102">
            <a:extLst>
              <a:ext uri="{FF2B5EF4-FFF2-40B4-BE49-F238E27FC236}">
                <a16:creationId xmlns:a16="http://schemas.microsoft.com/office/drawing/2014/main" id="{7C702E94-AF4F-E23C-73C1-24D8975035D5}"/>
              </a:ext>
            </a:extLst>
          </p:cNvPr>
          <p:cNvCxnSpPr>
            <a:cxnSpLocks/>
          </p:cNvCxnSpPr>
          <p:nvPr/>
        </p:nvCxnSpPr>
        <p:spPr>
          <a:xfrm>
            <a:off x="4267200" y="2145857"/>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05" name="Rectangle 104">
            <a:extLst>
              <a:ext uri="{FF2B5EF4-FFF2-40B4-BE49-F238E27FC236}">
                <a16:creationId xmlns:a16="http://schemas.microsoft.com/office/drawing/2014/main" id="{141B2D2D-EE8C-ECD9-3810-8F3C93CED3E8}"/>
              </a:ext>
            </a:extLst>
          </p:cNvPr>
          <p:cNvSpPr/>
          <p:nvPr/>
        </p:nvSpPr>
        <p:spPr>
          <a:xfrm>
            <a:off x="6248400" y="3003136"/>
            <a:ext cx="1042409" cy="456793"/>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Manager - IT</a:t>
            </a:r>
            <a:endParaRPr lang="en-IN" sz="1200" b="1" dirty="0"/>
          </a:p>
        </p:txBody>
      </p:sp>
      <p:sp>
        <p:nvSpPr>
          <p:cNvPr id="106" name="Rectangle 105">
            <a:extLst>
              <a:ext uri="{FF2B5EF4-FFF2-40B4-BE49-F238E27FC236}">
                <a16:creationId xmlns:a16="http://schemas.microsoft.com/office/drawing/2014/main" id="{44644EA0-0541-F6C6-4C21-4F64B277F3E5}"/>
              </a:ext>
            </a:extLst>
          </p:cNvPr>
          <p:cNvSpPr/>
          <p:nvPr/>
        </p:nvSpPr>
        <p:spPr>
          <a:xfrm>
            <a:off x="4724400" y="3749107"/>
            <a:ext cx="1305400" cy="456793"/>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Sports Coach</a:t>
            </a:r>
            <a:endParaRPr lang="en-IN" sz="1200" b="1" dirty="0"/>
          </a:p>
        </p:txBody>
      </p:sp>
      <p:sp>
        <p:nvSpPr>
          <p:cNvPr id="107" name="Rectangle 106">
            <a:extLst>
              <a:ext uri="{FF2B5EF4-FFF2-40B4-BE49-F238E27FC236}">
                <a16:creationId xmlns:a16="http://schemas.microsoft.com/office/drawing/2014/main" id="{18A3C8D9-599E-9467-F9FE-34680426AC74}"/>
              </a:ext>
            </a:extLst>
          </p:cNvPr>
          <p:cNvSpPr/>
          <p:nvPr/>
        </p:nvSpPr>
        <p:spPr>
          <a:xfrm>
            <a:off x="6248400" y="3713025"/>
            <a:ext cx="1072999" cy="456792"/>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IT - Administrator</a:t>
            </a:r>
            <a:endParaRPr lang="en-IN" sz="1200" b="1" dirty="0"/>
          </a:p>
        </p:txBody>
      </p:sp>
      <p:cxnSp>
        <p:nvCxnSpPr>
          <p:cNvPr id="108" name="Straight Arrow Connector 107">
            <a:extLst>
              <a:ext uri="{FF2B5EF4-FFF2-40B4-BE49-F238E27FC236}">
                <a16:creationId xmlns:a16="http://schemas.microsoft.com/office/drawing/2014/main" id="{52DE1B7F-E72F-993A-F50A-C9C807D89B24}"/>
              </a:ext>
            </a:extLst>
          </p:cNvPr>
          <p:cNvCxnSpPr>
            <a:cxnSpLocks/>
          </p:cNvCxnSpPr>
          <p:nvPr/>
        </p:nvCxnSpPr>
        <p:spPr>
          <a:xfrm>
            <a:off x="5334000" y="3489759"/>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09" name="Straight Arrow Connector 108">
            <a:extLst>
              <a:ext uri="{FF2B5EF4-FFF2-40B4-BE49-F238E27FC236}">
                <a16:creationId xmlns:a16="http://schemas.microsoft.com/office/drawing/2014/main" id="{A2618BA3-B8E0-005A-BEBA-89CD0BC34357}"/>
              </a:ext>
            </a:extLst>
          </p:cNvPr>
          <p:cNvCxnSpPr>
            <a:cxnSpLocks/>
          </p:cNvCxnSpPr>
          <p:nvPr/>
        </p:nvCxnSpPr>
        <p:spPr>
          <a:xfrm>
            <a:off x="6781800" y="3487052"/>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31" name="Straight Arrow Connector 130">
            <a:extLst>
              <a:ext uri="{FF2B5EF4-FFF2-40B4-BE49-F238E27FC236}">
                <a16:creationId xmlns:a16="http://schemas.microsoft.com/office/drawing/2014/main" id="{7FD4FB6D-B032-1879-34C5-E7DCF6C822C6}"/>
              </a:ext>
            </a:extLst>
          </p:cNvPr>
          <p:cNvCxnSpPr>
            <a:cxnSpLocks/>
          </p:cNvCxnSpPr>
          <p:nvPr/>
        </p:nvCxnSpPr>
        <p:spPr>
          <a:xfrm>
            <a:off x="2590800" y="3581400"/>
            <a:ext cx="0" cy="1676400"/>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33" name="Rectangle 132">
            <a:extLst>
              <a:ext uri="{FF2B5EF4-FFF2-40B4-BE49-F238E27FC236}">
                <a16:creationId xmlns:a16="http://schemas.microsoft.com/office/drawing/2014/main" id="{FD16C71F-83CD-42E1-06F0-E4CC7941DFFB}"/>
              </a:ext>
            </a:extLst>
          </p:cNvPr>
          <p:cNvSpPr/>
          <p:nvPr/>
        </p:nvSpPr>
        <p:spPr>
          <a:xfrm>
            <a:off x="608118" y="5410200"/>
            <a:ext cx="2133598" cy="527748"/>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t>Housekeeping/Maintenance</a:t>
            </a:r>
          </a:p>
        </p:txBody>
      </p:sp>
      <p:cxnSp>
        <p:nvCxnSpPr>
          <p:cNvPr id="137" name="Straight Connector 136">
            <a:extLst>
              <a:ext uri="{FF2B5EF4-FFF2-40B4-BE49-F238E27FC236}">
                <a16:creationId xmlns:a16="http://schemas.microsoft.com/office/drawing/2014/main" id="{72195FBA-C558-0469-C556-01A2E9122BA8}"/>
              </a:ext>
            </a:extLst>
          </p:cNvPr>
          <p:cNvCxnSpPr>
            <a:cxnSpLocks/>
          </p:cNvCxnSpPr>
          <p:nvPr/>
        </p:nvCxnSpPr>
        <p:spPr>
          <a:xfrm>
            <a:off x="4184840" y="3065818"/>
            <a:ext cx="387160" cy="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41" name="Straight Arrow Connector 140">
            <a:extLst>
              <a:ext uri="{FF2B5EF4-FFF2-40B4-BE49-F238E27FC236}">
                <a16:creationId xmlns:a16="http://schemas.microsoft.com/office/drawing/2014/main" id="{609644D2-0E77-6AC1-A43D-70621C8D3F2D}"/>
              </a:ext>
            </a:extLst>
          </p:cNvPr>
          <p:cNvCxnSpPr>
            <a:cxnSpLocks/>
          </p:cNvCxnSpPr>
          <p:nvPr/>
        </p:nvCxnSpPr>
        <p:spPr>
          <a:xfrm>
            <a:off x="5334000" y="2545612"/>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2" name="Straight Arrow Connector 141">
            <a:extLst>
              <a:ext uri="{FF2B5EF4-FFF2-40B4-BE49-F238E27FC236}">
                <a16:creationId xmlns:a16="http://schemas.microsoft.com/office/drawing/2014/main" id="{A6527F6D-BA73-DC93-49DB-E9C2B1288AF6}"/>
              </a:ext>
            </a:extLst>
          </p:cNvPr>
          <p:cNvCxnSpPr>
            <a:cxnSpLocks/>
          </p:cNvCxnSpPr>
          <p:nvPr/>
        </p:nvCxnSpPr>
        <p:spPr>
          <a:xfrm>
            <a:off x="6781800" y="2558519"/>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43" name="Rectangle 142">
            <a:extLst>
              <a:ext uri="{FF2B5EF4-FFF2-40B4-BE49-F238E27FC236}">
                <a16:creationId xmlns:a16="http://schemas.microsoft.com/office/drawing/2014/main" id="{3932A2B9-4A6C-1E40-2165-0AA6E91CCFA9}"/>
              </a:ext>
            </a:extLst>
          </p:cNvPr>
          <p:cNvSpPr/>
          <p:nvPr/>
        </p:nvSpPr>
        <p:spPr>
          <a:xfrm>
            <a:off x="7467600" y="2995731"/>
            <a:ext cx="1219200" cy="456793"/>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Chief </a:t>
            </a:r>
          </a:p>
          <a:p>
            <a:pPr algn="ctr"/>
            <a:r>
              <a:rPr lang="en-US" sz="1200" b="1" dirty="0"/>
              <a:t>Warden</a:t>
            </a:r>
            <a:endParaRPr lang="en-IN" sz="1200" b="1" dirty="0"/>
          </a:p>
        </p:txBody>
      </p:sp>
      <p:sp>
        <p:nvSpPr>
          <p:cNvPr id="144" name="Rectangle 143">
            <a:extLst>
              <a:ext uri="{FF2B5EF4-FFF2-40B4-BE49-F238E27FC236}">
                <a16:creationId xmlns:a16="http://schemas.microsoft.com/office/drawing/2014/main" id="{DAF8D507-7575-0261-B40A-87C55263CF41}"/>
              </a:ext>
            </a:extLst>
          </p:cNvPr>
          <p:cNvSpPr/>
          <p:nvPr/>
        </p:nvSpPr>
        <p:spPr>
          <a:xfrm>
            <a:off x="7467600" y="3733800"/>
            <a:ext cx="716377" cy="456792"/>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Warden </a:t>
            </a:r>
          </a:p>
          <a:p>
            <a:pPr algn="ctr"/>
            <a:r>
              <a:rPr lang="en-US" sz="1200" b="1" dirty="0"/>
              <a:t>Boys’</a:t>
            </a:r>
            <a:endParaRPr lang="en-IN" sz="1200" b="1" dirty="0"/>
          </a:p>
        </p:txBody>
      </p:sp>
      <p:sp>
        <p:nvSpPr>
          <p:cNvPr id="146" name="Rectangle 145">
            <a:extLst>
              <a:ext uri="{FF2B5EF4-FFF2-40B4-BE49-F238E27FC236}">
                <a16:creationId xmlns:a16="http://schemas.microsoft.com/office/drawing/2014/main" id="{63C550BB-92F1-C8A1-936C-813198F09FDF}"/>
              </a:ext>
            </a:extLst>
          </p:cNvPr>
          <p:cNvSpPr/>
          <p:nvPr/>
        </p:nvSpPr>
        <p:spPr>
          <a:xfrm>
            <a:off x="8305800" y="3733800"/>
            <a:ext cx="690444" cy="456792"/>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200" b="1" dirty="0"/>
              <a:t>Warden </a:t>
            </a:r>
          </a:p>
          <a:p>
            <a:pPr algn="ctr"/>
            <a:r>
              <a:rPr lang="en-US" sz="1200" b="1" dirty="0"/>
              <a:t>Girls’</a:t>
            </a:r>
            <a:endParaRPr lang="en-IN" sz="1200" b="1" dirty="0"/>
          </a:p>
        </p:txBody>
      </p:sp>
      <p:cxnSp>
        <p:nvCxnSpPr>
          <p:cNvPr id="148" name="Straight Arrow Connector 147">
            <a:extLst>
              <a:ext uri="{FF2B5EF4-FFF2-40B4-BE49-F238E27FC236}">
                <a16:creationId xmlns:a16="http://schemas.microsoft.com/office/drawing/2014/main" id="{B089D81B-8078-904F-2AE1-0D3865386EBC}"/>
              </a:ext>
            </a:extLst>
          </p:cNvPr>
          <p:cNvCxnSpPr>
            <a:cxnSpLocks/>
          </p:cNvCxnSpPr>
          <p:nvPr/>
        </p:nvCxnSpPr>
        <p:spPr>
          <a:xfrm>
            <a:off x="8077200" y="2558519"/>
            <a:ext cx="0" cy="363092"/>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50" name="Straight Arrow Connector 149">
            <a:extLst>
              <a:ext uri="{FF2B5EF4-FFF2-40B4-BE49-F238E27FC236}">
                <a16:creationId xmlns:a16="http://schemas.microsoft.com/office/drawing/2014/main" id="{9ADBDEF5-CBF7-B19D-617F-BDEB449D23D7}"/>
              </a:ext>
            </a:extLst>
          </p:cNvPr>
          <p:cNvCxnSpPr>
            <a:cxnSpLocks/>
          </p:cNvCxnSpPr>
          <p:nvPr/>
        </p:nvCxnSpPr>
        <p:spPr>
          <a:xfrm>
            <a:off x="7825788" y="3487052"/>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6005A921-A9C8-18E7-1AF0-703396F3CD27}"/>
              </a:ext>
            </a:extLst>
          </p:cNvPr>
          <p:cNvCxnSpPr>
            <a:cxnSpLocks/>
          </p:cNvCxnSpPr>
          <p:nvPr/>
        </p:nvCxnSpPr>
        <p:spPr>
          <a:xfrm>
            <a:off x="8559165" y="3493427"/>
            <a:ext cx="0" cy="222644"/>
          </a:xfrm>
          <a:prstGeom prst="straightConnector1">
            <a:avLst/>
          </a:prstGeom>
          <a:ln>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9FB21782-7C8E-85B0-60F7-275907976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4" name="Date Placeholder 3">
            <a:extLst>
              <a:ext uri="{FF2B5EF4-FFF2-40B4-BE49-F238E27FC236}">
                <a16:creationId xmlns:a16="http://schemas.microsoft.com/office/drawing/2014/main" id="{94A10E42-198D-C058-A4EB-4EF27633B0FD}"/>
              </a:ext>
            </a:extLst>
          </p:cNvPr>
          <p:cNvSpPr>
            <a:spLocks noGrp="1"/>
          </p:cNvSpPr>
          <p:nvPr>
            <p:ph type="dt" sz="half" idx="10"/>
          </p:nvPr>
        </p:nvSpPr>
        <p:spPr/>
        <p:txBody>
          <a:bodyPr/>
          <a:lstStyle/>
          <a:p>
            <a:fld id="{DB125CA5-43B2-4F6E-A1AF-5FD244D62279}" type="datetime1">
              <a:rPr lang="en-US" smtClean="0"/>
              <a:t>6/16/2025</a:t>
            </a:fld>
            <a:endParaRPr lang="en-US"/>
          </a:p>
        </p:txBody>
      </p:sp>
      <p:sp>
        <p:nvSpPr>
          <p:cNvPr id="5" name="Slide Number Placeholder 4">
            <a:extLst>
              <a:ext uri="{FF2B5EF4-FFF2-40B4-BE49-F238E27FC236}">
                <a16:creationId xmlns:a16="http://schemas.microsoft.com/office/drawing/2014/main" id="{9C0F9770-FEA7-82AF-D8CB-0AF0405CB14C}"/>
              </a:ext>
            </a:extLst>
          </p:cNvPr>
          <p:cNvSpPr>
            <a:spLocks noGrp="1"/>
          </p:cNvSpPr>
          <p:nvPr>
            <p:ph type="sldNum" sz="quarter" idx="12"/>
          </p:nvPr>
        </p:nvSpPr>
        <p:spPr/>
        <p:txBody>
          <a:bodyPr/>
          <a:lstStyle/>
          <a:p>
            <a:fld id="{4A2FFD2B-9D2D-43A7-BDC6-314BE8432FDC}" type="slidenum">
              <a:rPr lang="en-US" smtClean="0"/>
              <a:pPr/>
              <a:t>4</a:t>
            </a:fld>
            <a:endParaRPr lang="en-US"/>
          </a:p>
        </p:txBody>
      </p:sp>
    </p:spTree>
    <p:extLst>
      <p:ext uri="{BB962C8B-B14F-4D97-AF65-F5344CB8AC3E}">
        <p14:creationId xmlns:p14="http://schemas.microsoft.com/office/powerpoint/2010/main" val="185596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C9719-396B-17DF-D260-96D8624F96B2}"/>
            </a:ext>
          </a:extLst>
        </p:cNvPr>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DE5F73AF-FB2F-73B0-B8D9-291E77CCE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32" y="-33771"/>
            <a:ext cx="9144000" cy="6858000"/>
          </a:xfrm>
          <a:prstGeom prst="rect">
            <a:avLst/>
          </a:prstGeom>
        </p:spPr>
      </p:pic>
      <p:sp>
        <p:nvSpPr>
          <p:cNvPr id="5" name="TextBox 4">
            <a:extLst>
              <a:ext uri="{FF2B5EF4-FFF2-40B4-BE49-F238E27FC236}">
                <a16:creationId xmlns:a16="http://schemas.microsoft.com/office/drawing/2014/main" id="{F9F386EA-3216-4C33-37F4-4D1C73EA6B77}"/>
              </a:ext>
            </a:extLst>
          </p:cNvPr>
          <p:cNvSpPr txBox="1"/>
          <p:nvPr/>
        </p:nvSpPr>
        <p:spPr>
          <a:xfrm>
            <a:off x="685800" y="2286000"/>
            <a:ext cx="3316224" cy="3378104"/>
          </a:xfrm>
          <a:prstGeom prst="rect">
            <a:avLst/>
          </a:prstGeom>
          <a:solidFill>
            <a:schemeClr val="accent3">
              <a:lumMod val="20000"/>
              <a:lumOff val="80000"/>
            </a:schemeClr>
          </a:solidFill>
        </p:spPr>
        <p:txBody>
          <a:bodyPr wrap="square">
            <a:spAutoFit/>
          </a:bodyPr>
          <a:lstStyle/>
          <a:p>
            <a:pPr marL="214313" lvl="0" indent="-214313">
              <a:lnSpc>
                <a:spcPct val="150000"/>
              </a:lnSpc>
              <a:buFont typeface="Arial"/>
              <a:buChar char="•"/>
            </a:pPr>
            <a:r>
              <a:rPr lang="en-IN" sz="1600" b="1" dirty="0">
                <a:solidFill>
                  <a:schemeClr val="tx2">
                    <a:lumMod val="90000"/>
                    <a:lumOff val="10000"/>
                  </a:schemeClr>
                </a:solidFill>
              </a:rPr>
              <a:t>Governing Body</a:t>
            </a:r>
          </a:p>
          <a:p>
            <a:pPr marL="214313" lvl="0" indent="-214313">
              <a:lnSpc>
                <a:spcPct val="150000"/>
              </a:lnSpc>
              <a:buFont typeface="Arial"/>
              <a:buChar char="•"/>
            </a:pPr>
            <a:r>
              <a:rPr lang="en-IN" sz="1600" b="1" dirty="0">
                <a:solidFill>
                  <a:schemeClr val="tx2">
                    <a:lumMod val="90000"/>
                    <a:lumOff val="10000"/>
                  </a:schemeClr>
                </a:solidFill>
              </a:rPr>
              <a:t>Board of Management</a:t>
            </a:r>
          </a:p>
          <a:p>
            <a:pPr marL="214313" lvl="0" indent="-214313">
              <a:lnSpc>
                <a:spcPct val="150000"/>
              </a:lnSpc>
              <a:buFont typeface="Arial"/>
              <a:buChar char="•"/>
            </a:pPr>
            <a:r>
              <a:rPr lang="en-IN" sz="1600" b="1" dirty="0">
                <a:solidFill>
                  <a:schemeClr val="tx2">
                    <a:lumMod val="90000"/>
                    <a:lumOff val="10000"/>
                  </a:schemeClr>
                </a:solidFill>
              </a:rPr>
              <a:t>Academic Council</a:t>
            </a:r>
          </a:p>
          <a:p>
            <a:pPr marL="214313" lvl="0" indent="-214313">
              <a:lnSpc>
                <a:spcPct val="150000"/>
              </a:lnSpc>
              <a:buFont typeface="Arial"/>
              <a:buChar char="•"/>
            </a:pPr>
            <a:r>
              <a:rPr lang="en-IN" sz="1600" b="1" dirty="0">
                <a:solidFill>
                  <a:schemeClr val="tx2">
                    <a:lumMod val="90000"/>
                    <a:lumOff val="10000"/>
                  </a:schemeClr>
                </a:solidFill>
              </a:rPr>
              <a:t>Finance Committee </a:t>
            </a:r>
          </a:p>
          <a:p>
            <a:pPr marL="214313" lvl="0" indent="-214313">
              <a:lnSpc>
                <a:spcPct val="150000"/>
              </a:lnSpc>
              <a:buFont typeface="Arial"/>
              <a:buChar char="•"/>
            </a:pPr>
            <a:r>
              <a:rPr lang="en-IN" sz="1600" b="1" dirty="0">
                <a:solidFill>
                  <a:schemeClr val="tx2">
                    <a:lumMod val="90000"/>
                    <a:lumOff val="10000"/>
                  </a:schemeClr>
                </a:solidFill>
              </a:rPr>
              <a:t>University Research Committee</a:t>
            </a:r>
          </a:p>
          <a:p>
            <a:pPr marL="214313" lvl="0" indent="-214313">
              <a:lnSpc>
                <a:spcPct val="150000"/>
              </a:lnSpc>
              <a:buFont typeface="Arial"/>
              <a:buChar char="•"/>
            </a:pPr>
            <a:r>
              <a:rPr lang="en-IN" sz="1600" b="1" dirty="0">
                <a:solidFill>
                  <a:schemeClr val="tx2">
                    <a:lumMod val="90000"/>
                    <a:lumOff val="10000"/>
                  </a:schemeClr>
                </a:solidFill>
              </a:rPr>
              <a:t>Board of Studies</a:t>
            </a:r>
          </a:p>
          <a:p>
            <a:pPr marL="214313" lvl="0" indent="-214313">
              <a:lnSpc>
                <a:spcPct val="150000"/>
              </a:lnSpc>
              <a:buFont typeface="Arial"/>
              <a:buChar char="•"/>
            </a:pPr>
            <a:r>
              <a:rPr lang="en-IN" sz="1600" b="1" dirty="0">
                <a:solidFill>
                  <a:schemeClr val="tx2">
                    <a:lumMod val="90000"/>
                    <a:lumOff val="10000"/>
                  </a:schemeClr>
                </a:solidFill>
              </a:rPr>
              <a:t>School Research Committee</a:t>
            </a:r>
          </a:p>
          <a:p>
            <a:pPr marL="214313" lvl="0" indent="-214313">
              <a:lnSpc>
                <a:spcPct val="150000"/>
              </a:lnSpc>
              <a:buFont typeface="Arial"/>
              <a:buChar char="•"/>
            </a:pPr>
            <a:r>
              <a:rPr lang="en-IN" sz="1600" b="1" dirty="0">
                <a:solidFill>
                  <a:schemeClr val="tx2">
                    <a:lumMod val="90000"/>
                    <a:lumOff val="10000"/>
                  </a:schemeClr>
                </a:solidFill>
              </a:rPr>
              <a:t>Selection Committee for Teaching and Non-Teaching Staff</a:t>
            </a:r>
          </a:p>
        </p:txBody>
      </p:sp>
      <p:sp>
        <p:nvSpPr>
          <p:cNvPr id="6" name="TextBox 5">
            <a:extLst>
              <a:ext uri="{FF2B5EF4-FFF2-40B4-BE49-F238E27FC236}">
                <a16:creationId xmlns:a16="http://schemas.microsoft.com/office/drawing/2014/main" id="{6BD37874-4352-4373-C07A-B8BD9D2A0D1A}"/>
              </a:ext>
            </a:extLst>
          </p:cNvPr>
          <p:cNvSpPr txBox="1"/>
          <p:nvPr/>
        </p:nvSpPr>
        <p:spPr>
          <a:xfrm>
            <a:off x="685800" y="637555"/>
            <a:ext cx="4636008" cy="415498"/>
          </a:xfrm>
          <a:prstGeom prst="rect">
            <a:avLst/>
          </a:prstGeom>
          <a:noFill/>
        </p:spPr>
        <p:txBody>
          <a:bodyPr wrap="square">
            <a:spAutoFit/>
          </a:bodyPr>
          <a:lstStyle/>
          <a:p>
            <a:r>
              <a:rPr lang="en-US" sz="2100" b="1" dirty="0">
                <a:solidFill>
                  <a:srgbClr val="23609F"/>
                </a:solidFill>
                <a:latin typeface="Rockwell"/>
              </a:rPr>
              <a:t>Internal Governance</a:t>
            </a:r>
          </a:p>
        </p:txBody>
      </p:sp>
      <p:sp>
        <p:nvSpPr>
          <p:cNvPr id="7" name="TextBox 6">
            <a:extLst>
              <a:ext uri="{FF2B5EF4-FFF2-40B4-BE49-F238E27FC236}">
                <a16:creationId xmlns:a16="http://schemas.microsoft.com/office/drawing/2014/main" id="{822AFFAA-BE69-880B-ADE3-A1020602F5CA}"/>
              </a:ext>
            </a:extLst>
          </p:cNvPr>
          <p:cNvSpPr txBox="1"/>
          <p:nvPr/>
        </p:nvSpPr>
        <p:spPr>
          <a:xfrm>
            <a:off x="4352544" y="1569736"/>
            <a:ext cx="4114800" cy="4832349"/>
          </a:xfrm>
          <a:prstGeom prst="rect">
            <a:avLst/>
          </a:prstGeom>
          <a:solidFill>
            <a:schemeClr val="accent3">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lnSpc>
                <a:spcPct val="150000"/>
              </a:lnSpc>
              <a:buFont typeface="Arial"/>
              <a:buChar char="•"/>
            </a:pPr>
            <a:r>
              <a:rPr lang="en-US" sz="1600" b="1" dirty="0">
                <a:solidFill>
                  <a:schemeClr val="tx2">
                    <a:lumMod val="90000"/>
                    <a:lumOff val="10000"/>
                  </a:schemeClr>
                </a:solidFill>
              </a:rPr>
              <a:t>Anti-Ragging Committee</a:t>
            </a:r>
          </a:p>
          <a:p>
            <a:pPr marL="214313" indent="-214313">
              <a:lnSpc>
                <a:spcPct val="150000"/>
              </a:lnSpc>
              <a:buFont typeface="Arial"/>
              <a:buChar char="•"/>
            </a:pPr>
            <a:r>
              <a:rPr lang="en-US" sz="1600" b="1" dirty="0">
                <a:solidFill>
                  <a:schemeClr val="tx2">
                    <a:lumMod val="90000"/>
                    <a:lumOff val="10000"/>
                  </a:schemeClr>
                </a:solidFill>
              </a:rPr>
              <a:t>Student Grievance Redressal Committee</a:t>
            </a:r>
          </a:p>
          <a:p>
            <a:pPr marL="214313" indent="-214313">
              <a:lnSpc>
                <a:spcPct val="150000"/>
              </a:lnSpc>
              <a:buFont typeface="Arial"/>
              <a:buChar char="•"/>
            </a:pPr>
            <a:r>
              <a:rPr lang="en-US" sz="1600" b="1" dirty="0">
                <a:solidFill>
                  <a:schemeClr val="tx2">
                    <a:lumMod val="90000"/>
                    <a:lumOff val="10000"/>
                  </a:schemeClr>
                </a:solidFill>
              </a:rPr>
              <a:t>Employee Grievance Redressal Committee (Teaching &amp; Non-Teaching)</a:t>
            </a:r>
          </a:p>
          <a:p>
            <a:pPr marL="214313" indent="-214313">
              <a:lnSpc>
                <a:spcPct val="150000"/>
              </a:lnSpc>
              <a:buFont typeface="Arial"/>
              <a:buChar char="•"/>
            </a:pPr>
            <a:r>
              <a:rPr lang="en-US" sz="1600" b="1" dirty="0">
                <a:solidFill>
                  <a:schemeClr val="tx2">
                    <a:lumMod val="90000"/>
                    <a:lumOff val="10000"/>
                  </a:schemeClr>
                </a:solidFill>
              </a:rPr>
              <a:t>Equal Opportunity Cell</a:t>
            </a:r>
          </a:p>
          <a:p>
            <a:pPr marL="214313" indent="-214313">
              <a:lnSpc>
                <a:spcPct val="150000"/>
              </a:lnSpc>
              <a:buFont typeface="Arial"/>
              <a:buChar char="•"/>
            </a:pPr>
            <a:r>
              <a:rPr lang="en-US" sz="1600" b="1" dirty="0">
                <a:solidFill>
                  <a:schemeClr val="tx2">
                    <a:lumMod val="90000"/>
                    <a:lumOff val="10000"/>
                  </a:schemeClr>
                </a:solidFill>
              </a:rPr>
              <a:t>Internal Committee</a:t>
            </a:r>
          </a:p>
          <a:p>
            <a:pPr marL="214313" indent="-214313">
              <a:lnSpc>
                <a:spcPct val="150000"/>
              </a:lnSpc>
              <a:buFont typeface="Arial"/>
              <a:buChar char="•"/>
            </a:pPr>
            <a:r>
              <a:rPr lang="en-US" sz="1600" b="1" dirty="0">
                <a:solidFill>
                  <a:schemeClr val="tx2">
                    <a:lumMod val="90000"/>
                    <a:lumOff val="10000"/>
                  </a:schemeClr>
                </a:solidFill>
              </a:rPr>
              <a:t>Gender Sensitization and Safety Committee</a:t>
            </a:r>
          </a:p>
          <a:p>
            <a:pPr marL="214313" indent="-214313">
              <a:lnSpc>
                <a:spcPct val="150000"/>
              </a:lnSpc>
              <a:buFont typeface="Arial"/>
              <a:buChar char="•"/>
            </a:pPr>
            <a:r>
              <a:rPr lang="en-US" sz="1600" b="1" dirty="0">
                <a:solidFill>
                  <a:schemeClr val="tx2">
                    <a:lumMod val="90000"/>
                    <a:lumOff val="10000"/>
                  </a:schemeClr>
                </a:solidFill>
              </a:rPr>
              <a:t>Anti-Discrimination and Minority Committee</a:t>
            </a:r>
          </a:p>
          <a:p>
            <a:pPr marL="214313" indent="-214313">
              <a:lnSpc>
                <a:spcPct val="150000"/>
              </a:lnSpc>
              <a:buFont typeface="Arial"/>
              <a:buChar char="•"/>
            </a:pPr>
            <a:r>
              <a:rPr lang="en-US" sz="1600" b="1" dirty="0">
                <a:solidFill>
                  <a:schemeClr val="tx2">
                    <a:lumMod val="90000"/>
                    <a:lumOff val="10000"/>
                  </a:schemeClr>
                </a:solidFill>
              </a:rPr>
              <a:t>Student Discipline Committee</a:t>
            </a:r>
          </a:p>
          <a:p>
            <a:pPr marL="214313" indent="-214313">
              <a:lnSpc>
                <a:spcPct val="150000"/>
              </a:lnSpc>
              <a:buFont typeface="Arial"/>
              <a:buChar char="•"/>
            </a:pPr>
            <a:r>
              <a:rPr lang="en-US" sz="1600" b="1" dirty="0">
                <a:solidFill>
                  <a:schemeClr val="tx2">
                    <a:lumMod val="90000"/>
                    <a:lumOff val="10000"/>
                  </a:schemeClr>
                </a:solidFill>
              </a:rPr>
              <a:t>University Admission Committee</a:t>
            </a:r>
          </a:p>
          <a:p>
            <a:pPr marL="214313" indent="-214313">
              <a:lnSpc>
                <a:spcPct val="150000"/>
              </a:lnSpc>
              <a:buFont typeface="Arial"/>
              <a:buChar char="•"/>
            </a:pPr>
            <a:r>
              <a:rPr lang="en-US" sz="1600" b="1" dirty="0">
                <a:solidFill>
                  <a:schemeClr val="tx2">
                    <a:lumMod val="90000"/>
                    <a:lumOff val="10000"/>
                  </a:schemeClr>
                </a:solidFill>
              </a:rPr>
              <a:t>Hostel Committee</a:t>
            </a:r>
          </a:p>
          <a:p>
            <a:pPr marL="214313" indent="-214313">
              <a:lnSpc>
                <a:spcPct val="150000"/>
              </a:lnSpc>
              <a:buFont typeface="Arial"/>
              <a:buChar char="•"/>
            </a:pPr>
            <a:r>
              <a:rPr lang="en-US" sz="1600" b="1" dirty="0">
                <a:solidFill>
                  <a:schemeClr val="tx2">
                    <a:lumMod val="90000"/>
                    <a:lumOff val="10000"/>
                  </a:schemeClr>
                </a:solidFill>
              </a:rPr>
              <a:t>Environment Compliance Committee</a:t>
            </a:r>
          </a:p>
        </p:txBody>
      </p:sp>
      <p:sp>
        <p:nvSpPr>
          <p:cNvPr id="9" name="TextBox 8">
            <a:extLst>
              <a:ext uri="{FF2B5EF4-FFF2-40B4-BE49-F238E27FC236}">
                <a16:creationId xmlns:a16="http://schemas.microsoft.com/office/drawing/2014/main" id="{1EE79DFA-1655-4418-C7B2-1B0DC0B7F5E8}"/>
              </a:ext>
            </a:extLst>
          </p:cNvPr>
          <p:cNvSpPr txBox="1"/>
          <p:nvPr/>
        </p:nvSpPr>
        <p:spPr>
          <a:xfrm>
            <a:off x="762000" y="1110136"/>
            <a:ext cx="7620000" cy="881203"/>
          </a:xfrm>
          <a:prstGeom prst="rect">
            <a:avLst/>
          </a:prstGeom>
          <a:noFill/>
        </p:spPr>
        <p:txBody>
          <a:bodyPr wrap="square">
            <a:spAutoFit/>
          </a:bodyPr>
          <a:lstStyle/>
          <a:p>
            <a:pPr algn="just">
              <a:lnSpc>
                <a:spcPct val="150000"/>
              </a:lnSpc>
              <a:spcAft>
                <a:spcPts val="800"/>
              </a:spcAft>
            </a:pPr>
            <a:r>
              <a:rPr lang="en-IN"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The Internal Governance shall include following statutory authorities and committees of the University:</a:t>
            </a:r>
            <a:endParaRPr lang="en-IN"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61FC8F3-7D3D-5564-6EAF-7DD63E09603A}"/>
              </a:ext>
            </a:extLst>
          </p:cNvPr>
          <p:cNvSpPr>
            <a:spLocks noGrp="1"/>
          </p:cNvSpPr>
          <p:nvPr>
            <p:ph type="sldNum" sz="quarter" idx="12"/>
          </p:nvPr>
        </p:nvSpPr>
        <p:spPr/>
        <p:txBody>
          <a:bodyPr/>
          <a:lstStyle/>
          <a:p>
            <a:fld id="{4A2FFD2B-9D2D-43A7-BDC6-314BE8432FDC}" type="slidenum">
              <a:rPr lang="en-US" smtClean="0"/>
              <a:pPr/>
              <a:t>5</a:t>
            </a:fld>
            <a:endParaRPr lang="en-US" dirty="0"/>
          </a:p>
        </p:txBody>
      </p:sp>
      <p:pic>
        <p:nvPicPr>
          <p:cNvPr id="4" name="Picture 3">
            <a:extLst>
              <a:ext uri="{FF2B5EF4-FFF2-40B4-BE49-F238E27FC236}">
                <a16:creationId xmlns:a16="http://schemas.microsoft.com/office/drawing/2014/main" id="{6FBFC41A-83F2-F677-3BC1-F4B73CE86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8" name="Date Placeholder 7">
            <a:extLst>
              <a:ext uri="{FF2B5EF4-FFF2-40B4-BE49-F238E27FC236}">
                <a16:creationId xmlns:a16="http://schemas.microsoft.com/office/drawing/2014/main" id="{78DB9878-8C5A-57E0-B7D4-A946D60C5587}"/>
              </a:ext>
            </a:extLst>
          </p:cNvPr>
          <p:cNvSpPr>
            <a:spLocks noGrp="1"/>
          </p:cNvSpPr>
          <p:nvPr>
            <p:ph type="dt" sz="half" idx="10"/>
          </p:nvPr>
        </p:nvSpPr>
        <p:spPr/>
        <p:txBody>
          <a:bodyPr/>
          <a:lstStyle/>
          <a:p>
            <a:fld id="{9D1F6A09-C3C6-43DA-A95E-86CE7C9898FE}" type="datetime1">
              <a:rPr lang="en-US" smtClean="0"/>
              <a:t>6/16/2025</a:t>
            </a:fld>
            <a:endParaRPr lang="en-US"/>
          </a:p>
        </p:txBody>
      </p:sp>
    </p:spTree>
    <p:extLst>
      <p:ext uri="{BB962C8B-B14F-4D97-AF65-F5344CB8AC3E}">
        <p14:creationId xmlns:p14="http://schemas.microsoft.com/office/powerpoint/2010/main" val="3918967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96FDB8-2442-81FC-E6E3-935AD7461A46}"/>
              </a:ext>
            </a:extLst>
          </p:cNvPr>
          <p:cNvSpPr>
            <a:spLocks noGrp="1"/>
          </p:cNvSpPr>
          <p:nvPr>
            <p:ph type="sldNum" sz="quarter" idx="12"/>
          </p:nvPr>
        </p:nvSpPr>
        <p:spPr/>
        <p:txBody>
          <a:bodyPr/>
          <a:lstStyle/>
          <a:p>
            <a:fld id="{4A2FFD2B-9D2D-43A7-BDC6-314BE8432FDC}" type="slidenum">
              <a:rPr lang="en-US" smtClean="0"/>
              <a:pPr/>
              <a:t>6</a:t>
            </a:fld>
            <a:endParaRPr lang="en-US"/>
          </a:p>
        </p:txBody>
      </p:sp>
      <p:pic>
        <p:nvPicPr>
          <p:cNvPr id="3" name="Picture 2">
            <a:extLst>
              <a:ext uri="{FF2B5EF4-FFF2-40B4-BE49-F238E27FC236}">
                <a16:creationId xmlns:a16="http://schemas.microsoft.com/office/drawing/2014/main" id="{C29765DC-B867-28AF-2CEF-E424C524BCEA}"/>
              </a:ext>
            </a:extLst>
          </p:cNvPr>
          <p:cNvPicPr>
            <a:picLocks noChangeAspect="1"/>
          </p:cNvPicPr>
          <p:nvPr/>
        </p:nvPicPr>
        <p:blipFill>
          <a:blip r:embed="rId2"/>
          <a:stretch>
            <a:fillRect/>
          </a:stretch>
        </p:blipFill>
        <p:spPr>
          <a:xfrm>
            <a:off x="-18288" y="0"/>
            <a:ext cx="9162288" cy="6858000"/>
          </a:xfrm>
          <a:prstGeom prst="rect">
            <a:avLst/>
          </a:prstGeom>
        </p:spPr>
      </p:pic>
      <p:graphicFrame>
        <p:nvGraphicFramePr>
          <p:cNvPr id="6" name="Table 5">
            <a:extLst>
              <a:ext uri="{FF2B5EF4-FFF2-40B4-BE49-F238E27FC236}">
                <a16:creationId xmlns:a16="http://schemas.microsoft.com/office/drawing/2014/main" id="{0412B962-6486-1BFC-34A5-6DEA3B266F25}"/>
              </a:ext>
            </a:extLst>
          </p:cNvPr>
          <p:cNvGraphicFramePr>
            <a:graphicFrameLocks noGrp="1"/>
          </p:cNvGraphicFramePr>
          <p:nvPr>
            <p:extLst>
              <p:ext uri="{D42A27DB-BD31-4B8C-83A1-F6EECF244321}">
                <p14:modId xmlns:p14="http://schemas.microsoft.com/office/powerpoint/2010/main" val="2811063946"/>
              </p:ext>
            </p:extLst>
          </p:nvPr>
        </p:nvGraphicFramePr>
        <p:xfrm>
          <a:off x="304800" y="1693016"/>
          <a:ext cx="8382000" cy="4627880"/>
        </p:xfrm>
        <a:graphic>
          <a:graphicData uri="http://schemas.openxmlformats.org/drawingml/2006/table">
            <a:tbl>
              <a:tblPr firstRow="1" bandRow="1">
                <a:tableStyleId>{5C22544A-7EE6-4342-B048-85BDC9FD1C3A}</a:tableStyleId>
              </a:tblPr>
              <a:tblGrid>
                <a:gridCol w="920496">
                  <a:extLst>
                    <a:ext uri="{9D8B030D-6E8A-4147-A177-3AD203B41FA5}">
                      <a16:colId xmlns:a16="http://schemas.microsoft.com/office/drawing/2014/main" val="3954868245"/>
                    </a:ext>
                  </a:extLst>
                </a:gridCol>
                <a:gridCol w="5029200">
                  <a:extLst>
                    <a:ext uri="{9D8B030D-6E8A-4147-A177-3AD203B41FA5}">
                      <a16:colId xmlns:a16="http://schemas.microsoft.com/office/drawing/2014/main" val="1043297189"/>
                    </a:ext>
                  </a:extLst>
                </a:gridCol>
                <a:gridCol w="2432304">
                  <a:extLst>
                    <a:ext uri="{9D8B030D-6E8A-4147-A177-3AD203B41FA5}">
                      <a16:colId xmlns:a16="http://schemas.microsoft.com/office/drawing/2014/main" val="82065311"/>
                    </a:ext>
                  </a:extLst>
                </a:gridCol>
              </a:tblGrid>
              <a:tr h="370840">
                <a:tc>
                  <a:txBody>
                    <a:bodyPr/>
                    <a:lstStyle/>
                    <a:p>
                      <a:pPr algn="ctr"/>
                      <a:r>
                        <a:rPr lang="en-US" sz="1600" dirty="0">
                          <a:solidFill>
                            <a:schemeClr val="tx1"/>
                          </a:solidFill>
                        </a:rPr>
                        <a:t>S. No</a:t>
                      </a:r>
                      <a:endParaRPr lang="en-IN" sz="16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NAME OF STATUTOURY BODIES</a:t>
                      </a:r>
                      <a:endParaRPr lang="en-IN" sz="1600" dirty="0">
                        <a:solidFill>
                          <a:schemeClr val="tx1"/>
                        </a:solidFill>
                      </a:endParaRPr>
                    </a:p>
                    <a:p>
                      <a:pPr algn="ctr"/>
                      <a:endParaRPr lang="en-IN" sz="1600" dirty="0">
                        <a:solidFill>
                          <a:schemeClr val="tx1"/>
                        </a:solidFill>
                      </a:endParaRPr>
                    </a:p>
                  </a:txBody>
                  <a:tcPr anchor="ctr"/>
                </a:tc>
                <a:tc>
                  <a:txBody>
                    <a:bodyPr/>
                    <a:lstStyle/>
                    <a:p>
                      <a:pPr algn="ctr"/>
                      <a:r>
                        <a:rPr lang="en-US" sz="1600" dirty="0">
                          <a:solidFill>
                            <a:schemeClr val="tx1"/>
                          </a:solidFill>
                        </a:rPr>
                        <a:t>FREQUENCY OF MEETING (CALENDAR YEAR)</a:t>
                      </a:r>
                      <a:endParaRPr lang="en-IN" sz="1600" dirty="0">
                        <a:solidFill>
                          <a:schemeClr val="tx1"/>
                        </a:solidFill>
                      </a:endParaRPr>
                    </a:p>
                  </a:txBody>
                  <a:tcPr anchor="ctr"/>
                </a:tc>
                <a:extLst>
                  <a:ext uri="{0D108BD9-81ED-4DB2-BD59-A6C34878D82A}">
                    <a16:rowId xmlns:a16="http://schemas.microsoft.com/office/drawing/2014/main" val="3261998419"/>
                  </a:ext>
                </a:extLst>
              </a:tr>
              <a:tr h="370840">
                <a:tc>
                  <a:txBody>
                    <a:bodyPr/>
                    <a:lstStyle/>
                    <a:p>
                      <a:pPr algn="ctr"/>
                      <a:r>
                        <a:rPr lang="en-US" dirty="0"/>
                        <a:t>1.</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Governing Body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3</a:t>
                      </a:r>
                      <a:endParaRPr lang="en-IN" dirty="0"/>
                    </a:p>
                  </a:txBody>
                  <a:tcPr/>
                </a:tc>
                <a:extLst>
                  <a:ext uri="{0D108BD9-81ED-4DB2-BD59-A6C34878D82A}">
                    <a16:rowId xmlns:a16="http://schemas.microsoft.com/office/drawing/2014/main" val="1733596055"/>
                  </a:ext>
                </a:extLst>
              </a:tr>
              <a:tr h="370840">
                <a:tc>
                  <a:txBody>
                    <a:bodyPr/>
                    <a:lstStyle/>
                    <a:p>
                      <a:pPr algn="ctr"/>
                      <a:r>
                        <a:rPr lang="en-US" dirty="0"/>
                        <a:t>2.</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Board of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6</a:t>
                      </a:r>
                      <a:endParaRPr lang="en-IN" dirty="0"/>
                    </a:p>
                  </a:txBody>
                  <a:tcPr/>
                </a:tc>
                <a:extLst>
                  <a:ext uri="{0D108BD9-81ED-4DB2-BD59-A6C34878D82A}">
                    <a16:rowId xmlns:a16="http://schemas.microsoft.com/office/drawing/2014/main" val="327257912"/>
                  </a:ext>
                </a:extLst>
              </a:tr>
              <a:tr h="370840">
                <a:tc>
                  <a:txBody>
                    <a:bodyPr/>
                    <a:lstStyle/>
                    <a:p>
                      <a:pPr algn="ctr"/>
                      <a:r>
                        <a:rPr lang="en-US" dirty="0"/>
                        <a:t>3.</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Academic Council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3</a:t>
                      </a:r>
                      <a:endParaRPr lang="en-IN" dirty="0"/>
                    </a:p>
                  </a:txBody>
                  <a:tcPr/>
                </a:tc>
                <a:extLst>
                  <a:ext uri="{0D108BD9-81ED-4DB2-BD59-A6C34878D82A}">
                    <a16:rowId xmlns:a16="http://schemas.microsoft.com/office/drawing/2014/main" val="3616174480"/>
                  </a:ext>
                </a:extLst>
              </a:tr>
              <a:tr h="370840">
                <a:tc>
                  <a:txBody>
                    <a:bodyPr/>
                    <a:lstStyle/>
                    <a:p>
                      <a:pPr algn="ctr"/>
                      <a:r>
                        <a:rPr lang="en-US" dirty="0"/>
                        <a:t>4.</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Finance Committee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2</a:t>
                      </a:r>
                      <a:endParaRPr lang="en-IN" dirty="0"/>
                    </a:p>
                  </a:txBody>
                  <a:tcPr/>
                </a:tc>
                <a:extLst>
                  <a:ext uri="{0D108BD9-81ED-4DB2-BD59-A6C34878D82A}">
                    <a16:rowId xmlns:a16="http://schemas.microsoft.com/office/drawing/2014/main" val="1794873416"/>
                  </a:ext>
                </a:extLst>
              </a:tr>
              <a:tr h="370840">
                <a:tc>
                  <a:txBody>
                    <a:bodyPr/>
                    <a:lstStyle/>
                    <a:p>
                      <a:pPr algn="ctr"/>
                      <a:r>
                        <a:rPr lang="en-US" dirty="0"/>
                        <a:t>5.</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University Research Committee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solidFill>
                            <a:schemeClr val="tx2">
                              <a:lumMod val="90000"/>
                              <a:lumOff val="10000"/>
                            </a:schemeClr>
                          </a:solidFill>
                        </a:rPr>
                        <a:t>2</a:t>
                      </a:r>
                      <a:endParaRPr lang="en-IN" dirty="0"/>
                    </a:p>
                  </a:txBody>
                  <a:tcPr/>
                </a:tc>
                <a:extLst>
                  <a:ext uri="{0D108BD9-81ED-4DB2-BD59-A6C34878D82A}">
                    <a16:rowId xmlns:a16="http://schemas.microsoft.com/office/drawing/2014/main" val="1557333033"/>
                  </a:ext>
                </a:extLst>
              </a:tr>
              <a:tr h="370840">
                <a:tc>
                  <a:txBody>
                    <a:bodyPr/>
                    <a:lstStyle/>
                    <a:p>
                      <a:pPr algn="ctr"/>
                      <a:r>
                        <a:rPr lang="en-US" dirty="0"/>
                        <a:t>6.</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Board of Studies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1/ As and when required</a:t>
                      </a:r>
                    </a:p>
                  </a:txBody>
                  <a:tcPr/>
                </a:tc>
                <a:extLst>
                  <a:ext uri="{0D108BD9-81ED-4DB2-BD59-A6C34878D82A}">
                    <a16:rowId xmlns:a16="http://schemas.microsoft.com/office/drawing/2014/main" val="779846142"/>
                  </a:ext>
                </a:extLst>
              </a:tr>
              <a:tr h="370840">
                <a:tc>
                  <a:txBody>
                    <a:bodyPr/>
                    <a:lstStyle/>
                    <a:p>
                      <a:pPr algn="ctr"/>
                      <a:r>
                        <a:rPr lang="en-US" dirty="0"/>
                        <a:t>7.</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School Research Committee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1/ As and when 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800" kern="1200" dirty="0">
                        <a:solidFill>
                          <a:schemeClr val="tx2">
                            <a:lumMod val="90000"/>
                            <a:lumOff val="10000"/>
                          </a:schemeClr>
                        </a:solidFill>
                        <a:latin typeface="+mn-lt"/>
                        <a:ea typeface="+mn-ea"/>
                        <a:cs typeface="+mn-cs"/>
                      </a:endParaRPr>
                    </a:p>
                  </a:txBody>
                  <a:tcPr/>
                </a:tc>
                <a:extLst>
                  <a:ext uri="{0D108BD9-81ED-4DB2-BD59-A6C34878D82A}">
                    <a16:rowId xmlns:a16="http://schemas.microsoft.com/office/drawing/2014/main" val="3475091569"/>
                  </a:ext>
                </a:extLst>
              </a:tr>
              <a:tr h="370840">
                <a:tc>
                  <a:txBody>
                    <a:bodyPr/>
                    <a:lstStyle/>
                    <a:p>
                      <a:pPr algn="ctr"/>
                      <a:r>
                        <a:rPr lang="en-US" dirty="0"/>
                        <a:t>8.</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Selection Committee for Teaching and Non-Teaching Staff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tx2">
                              <a:lumMod val="90000"/>
                              <a:lumOff val="10000"/>
                            </a:schemeClr>
                          </a:solidFill>
                          <a:latin typeface="+mn-lt"/>
                          <a:ea typeface="+mn-ea"/>
                          <a:cs typeface="+mn-cs"/>
                        </a:rPr>
                        <a:t>-</a:t>
                      </a:r>
                    </a:p>
                  </a:txBody>
                  <a:tcPr/>
                </a:tc>
                <a:extLst>
                  <a:ext uri="{0D108BD9-81ED-4DB2-BD59-A6C34878D82A}">
                    <a16:rowId xmlns:a16="http://schemas.microsoft.com/office/drawing/2014/main" val="3138603680"/>
                  </a:ext>
                </a:extLst>
              </a:tr>
            </a:tbl>
          </a:graphicData>
        </a:graphic>
      </p:graphicFrame>
      <p:sp>
        <p:nvSpPr>
          <p:cNvPr id="7" name="TextBox 6">
            <a:extLst>
              <a:ext uri="{FF2B5EF4-FFF2-40B4-BE49-F238E27FC236}">
                <a16:creationId xmlns:a16="http://schemas.microsoft.com/office/drawing/2014/main" id="{283F2381-E26A-0ABD-A8AD-BD841A3D4AE4}"/>
              </a:ext>
            </a:extLst>
          </p:cNvPr>
          <p:cNvSpPr txBox="1"/>
          <p:nvPr/>
        </p:nvSpPr>
        <p:spPr>
          <a:xfrm>
            <a:off x="381000" y="954469"/>
            <a:ext cx="8382000" cy="383182"/>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0000"/>
              </a:lnSpc>
              <a:spcBef>
                <a:spcPct val="0"/>
              </a:spcBef>
            </a:pPr>
            <a:r>
              <a:rPr lang="en-US" sz="2100" b="1" dirty="0">
                <a:solidFill>
                  <a:srgbClr val="23609F"/>
                </a:solidFill>
                <a:latin typeface="Rockwell"/>
              </a:rPr>
              <a:t>Governance through University Statutory Bodies</a:t>
            </a:r>
            <a:endParaRPr lang="en-IN" sz="2100" b="1" dirty="0">
              <a:solidFill>
                <a:srgbClr val="23609F"/>
              </a:solidFill>
              <a:latin typeface="Rockwell"/>
            </a:endParaRPr>
          </a:p>
        </p:txBody>
      </p:sp>
      <p:pic>
        <p:nvPicPr>
          <p:cNvPr id="4" name="Picture 3">
            <a:extLst>
              <a:ext uri="{FF2B5EF4-FFF2-40B4-BE49-F238E27FC236}">
                <a16:creationId xmlns:a16="http://schemas.microsoft.com/office/drawing/2014/main" id="{85011743-A44A-FC84-922E-C645492A8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0EC885B1-5EFE-1C59-8D09-5875B5B124D8}"/>
              </a:ext>
            </a:extLst>
          </p:cNvPr>
          <p:cNvSpPr>
            <a:spLocks noGrp="1"/>
          </p:cNvSpPr>
          <p:nvPr>
            <p:ph type="dt" sz="half" idx="10"/>
          </p:nvPr>
        </p:nvSpPr>
        <p:spPr/>
        <p:txBody>
          <a:bodyPr/>
          <a:lstStyle/>
          <a:p>
            <a:fld id="{6BCED8F0-EABF-45D1-91C0-581FF26D4A52}" type="datetime1">
              <a:rPr lang="en-US" smtClean="0"/>
              <a:t>6/16/2025</a:t>
            </a:fld>
            <a:endParaRPr lang="en-US"/>
          </a:p>
        </p:txBody>
      </p:sp>
      <p:sp>
        <p:nvSpPr>
          <p:cNvPr id="8" name="Slide Number Placeholder 1">
            <a:extLst>
              <a:ext uri="{FF2B5EF4-FFF2-40B4-BE49-F238E27FC236}">
                <a16:creationId xmlns:a16="http://schemas.microsoft.com/office/drawing/2014/main" id="{DEDFA0C6-1A1F-22F5-5FC2-EF7765D60E3F}"/>
              </a:ext>
            </a:extLst>
          </p:cNvPr>
          <p:cNvSpPr txBox="1">
            <a:spLocks/>
          </p:cNvSpPr>
          <p:nvPr/>
        </p:nvSpPr>
        <p:spPr>
          <a:xfrm>
            <a:off x="6629400" y="631882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2FFD2B-9D2D-43A7-BDC6-314BE8432FDC}" type="slidenum">
              <a:rPr lang="en-US" smtClean="0"/>
              <a:pPr/>
              <a:t>6</a:t>
            </a:fld>
            <a:endParaRPr lang="en-US" dirty="0"/>
          </a:p>
        </p:txBody>
      </p:sp>
    </p:spTree>
    <p:extLst>
      <p:ext uri="{BB962C8B-B14F-4D97-AF65-F5344CB8AC3E}">
        <p14:creationId xmlns:p14="http://schemas.microsoft.com/office/powerpoint/2010/main" val="725777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1139-18C1-4987-EDA1-5CB5C4BA0ACC}"/>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26D65D6F-936D-D0D2-5300-D27C0729B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79772"/>
            <a:ext cx="9144000" cy="6858000"/>
          </a:xfrm>
          <a:prstGeom prst="rect">
            <a:avLst/>
          </a:prstGeom>
        </p:spPr>
      </p:pic>
      <p:graphicFrame>
        <p:nvGraphicFramePr>
          <p:cNvPr id="11" name="Content Placeholder 10">
            <a:extLst>
              <a:ext uri="{FF2B5EF4-FFF2-40B4-BE49-F238E27FC236}">
                <a16:creationId xmlns:a16="http://schemas.microsoft.com/office/drawing/2014/main" id="{8282E5C5-2AA9-BF58-052C-53FA7CE9C686}"/>
              </a:ext>
            </a:extLst>
          </p:cNvPr>
          <p:cNvGraphicFramePr>
            <a:graphicFrameLocks noGrp="1"/>
          </p:cNvGraphicFramePr>
          <p:nvPr>
            <p:ph idx="1"/>
            <p:extLst>
              <p:ext uri="{D42A27DB-BD31-4B8C-83A1-F6EECF244321}">
                <p14:modId xmlns:p14="http://schemas.microsoft.com/office/powerpoint/2010/main" val="3087122439"/>
              </p:ext>
            </p:extLst>
          </p:nvPr>
        </p:nvGraphicFramePr>
        <p:xfrm>
          <a:off x="306130" y="779932"/>
          <a:ext cx="8531739" cy="5392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F1FA8EFB-B50F-E901-E3DE-E0687F87934F}"/>
              </a:ext>
            </a:extLst>
          </p:cNvPr>
          <p:cNvSpPr txBox="1">
            <a:spLocks/>
          </p:cNvSpPr>
          <p:nvPr/>
        </p:nvSpPr>
        <p:spPr>
          <a:xfrm>
            <a:off x="419100" y="-7977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23609F"/>
                </a:solidFill>
                <a:latin typeface="Rockwell"/>
                <a:ea typeface="+mn-ea"/>
                <a:cs typeface="+mn-cs"/>
              </a:rPr>
              <a:t>External Governance</a:t>
            </a:r>
          </a:p>
        </p:txBody>
      </p:sp>
      <p:sp>
        <p:nvSpPr>
          <p:cNvPr id="3" name="Slide Number Placeholder 2">
            <a:extLst>
              <a:ext uri="{FF2B5EF4-FFF2-40B4-BE49-F238E27FC236}">
                <a16:creationId xmlns:a16="http://schemas.microsoft.com/office/drawing/2014/main" id="{92C02D05-CCFD-F962-966E-5FC7198E2188}"/>
              </a:ext>
            </a:extLst>
          </p:cNvPr>
          <p:cNvSpPr>
            <a:spLocks noGrp="1"/>
          </p:cNvSpPr>
          <p:nvPr>
            <p:ph type="sldNum" sz="quarter" idx="12"/>
          </p:nvPr>
        </p:nvSpPr>
        <p:spPr/>
        <p:txBody>
          <a:bodyPr/>
          <a:lstStyle/>
          <a:p>
            <a:fld id="{4A2FFD2B-9D2D-43A7-BDC6-314BE8432FDC}" type="slidenum">
              <a:rPr lang="en-US" smtClean="0"/>
              <a:pPr/>
              <a:t>7</a:t>
            </a:fld>
            <a:endParaRPr lang="en-US"/>
          </a:p>
        </p:txBody>
      </p:sp>
      <p:pic>
        <p:nvPicPr>
          <p:cNvPr id="4" name="Picture 3">
            <a:extLst>
              <a:ext uri="{FF2B5EF4-FFF2-40B4-BE49-F238E27FC236}">
                <a16:creationId xmlns:a16="http://schemas.microsoft.com/office/drawing/2014/main" id="{3C499A5C-F9FC-D575-72D7-41DBEEEF5C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108351"/>
            <a:ext cx="3463668" cy="490754"/>
          </a:xfrm>
          <a:prstGeom prst="rect">
            <a:avLst/>
          </a:prstGeom>
        </p:spPr>
      </p:pic>
      <p:sp>
        <p:nvSpPr>
          <p:cNvPr id="5" name="Date Placeholder 4">
            <a:extLst>
              <a:ext uri="{FF2B5EF4-FFF2-40B4-BE49-F238E27FC236}">
                <a16:creationId xmlns:a16="http://schemas.microsoft.com/office/drawing/2014/main" id="{B9AB02B2-266F-ED86-4C21-48C21F9828E9}"/>
              </a:ext>
            </a:extLst>
          </p:cNvPr>
          <p:cNvSpPr>
            <a:spLocks noGrp="1"/>
          </p:cNvSpPr>
          <p:nvPr>
            <p:ph type="dt" sz="half" idx="10"/>
          </p:nvPr>
        </p:nvSpPr>
        <p:spPr/>
        <p:txBody>
          <a:bodyPr/>
          <a:lstStyle/>
          <a:p>
            <a:fld id="{73C976B3-2F9D-4D44-89A7-CA56462028E6}" type="datetime1">
              <a:rPr lang="en-US" smtClean="0"/>
              <a:t>6/16/2025</a:t>
            </a:fld>
            <a:endParaRPr lang="en-US"/>
          </a:p>
        </p:txBody>
      </p:sp>
    </p:spTree>
    <p:extLst>
      <p:ext uri="{BB962C8B-B14F-4D97-AF65-F5344CB8AC3E}">
        <p14:creationId xmlns:p14="http://schemas.microsoft.com/office/powerpoint/2010/main" val="77562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5C16C0-72F3-BCEA-17E5-9CA658202C7B}"/>
              </a:ext>
            </a:extLst>
          </p:cNvPr>
          <p:cNvSpPr>
            <a:spLocks noGrp="1"/>
          </p:cNvSpPr>
          <p:nvPr>
            <p:ph type="sldNum" sz="quarter" idx="12"/>
          </p:nvPr>
        </p:nvSpPr>
        <p:spPr/>
        <p:txBody>
          <a:bodyPr/>
          <a:lstStyle/>
          <a:p>
            <a:fld id="{4A2FFD2B-9D2D-43A7-BDC6-314BE8432FDC}" type="slidenum">
              <a:rPr lang="en-US" smtClean="0"/>
              <a:pPr/>
              <a:t>8</a:t>
            </a:fld>
            <a:endParaRPr lang="en-US"/>
          </a:p>
        </p:txBody>
      </p:sp>
      <p:pic>
        <p:nvPicPr>
          <p:cNvPr id="3" name="Content Placeholder 3">
            <a:extLst>
              <a:ext uri="{FF2B5EF4-FFF2-40B4-BE49-F238E27FC236}">
                <a16:creationId xmlns:a16="http://schemas.microsoft.com/office/drawing/2014/main" id="{24B15A7F-7782-E29B-36CE-EB8E06415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EBE5F0DE-AA4B-7206-C108-B8DB69FEDE38}"/>
              </a:ext>
            </a:extLst>
          </p:cNvPr>
          <p:cNvPicPr>
            <a:picLocks noChangeAspect="1"/>
          </p:cNvPicPr>
          <p:nvPr/>
        </p:nvPicPr>
        <p:blipFill>
          <a:blip r:embed="rId3" cstate="print">
            <a:extLst>
              <a:ext uri="{28A0092B-C50C-407E-A947-70E740481C1C}">
                <a14:useLocalDpi xmlns:a14="http://schemas.microsoft.com/office/drawing/2010/main" val="0"/>
              </a:ext>
            </a:extLst>
          </a:blip>
          <a:srcRect l="5797" t="3068" r="7246" b="25313"/>
          <a:stretch/>
        </p:blipFill>
        <p:spPr>
          <a:xfrm>
            <a:off x="3086098" y="737950"/>
            <a:ext cx="4953000" cy="5899149"/>
          </a:xfrm>
          <a:prstGeom prst="rect">
            <a:avLst/>
          </a:prstGeom>
        </p:spPr>
      </p:pic>
      <p:sp>
        <p:nvSpPr>
          <p:cNvPr id="10" name="Rectangle: Rounded Corners 9">
            <a:extLst>
              <a:ext uri="{FF2B5EF4-FFF2-40B4-BE49-F238E27FC236}">
                <a16:creationId xmlns:a16="http://schemas.microsoft.com/office/drawing/2014/main" id="{1E4C43D6-381D-2599-D879-2B84CE77D9DE}"/>
              </a:ext>
            </a:extLst>
          </p:cNvPr>
          <p:cNvSpPr/>
          <p:nvPr/>
        </p:nvSpPr>
        <p:spPr>
          <a:xfrm>
            <a:off x="457199" y="1801169"/>
            <a:ext cx="1676400" cy="3200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0E765B4-726E-E03A-1269-9F7758D7BB88}"/>
              </a:ext>
            </a:extLst>
          </p:cNvPr>
          <p:cNvSpPr txBox="1"/>
          <p:nvPr/>
        </p:nvSpPr>
        <p:spPr>
          <a:xfrm>
            <a:off x="380998" y="2285999"/>
            <a:ext cx="1676400" cy="2230739"/>
          </a:xfrm>
          <a:prstGeom prst="rect">
            <a:avLst/>
          </a:prstGeom>
          <a:noFill/>
        </p:spPr>
        <p:txBody>
          <a:bodyPr wrap="square" rtlCol="0">
            <a:spAutoFit/>
          </a:bodyPr>
          <a:lstStyle/>
          <a:p>
            <a:pPr algn="ctr">
              <a:lnSpc>
                <a:spcPct val="200000"/>
              </a:lnSpc>
            </a:pPr>
            <a:r>
              <a:rPr lang="en-US" b="1" dirty="0">
                <a:solidFill>
                  <a:schemeClr val="bg1"/>
                </a:solidFill>
                <a:hlinkClick r:id="rId4" action="ppaction://hlinkfile"/>
              </a:rPr>
              <a:t>UGC </a:t>
            </a:r>
          </a:p>
          <a:p>
            <a:pPr algn="ctr">
              <a:lnSpc>
                <a:spcPct val="200000"/>
              </a:lnSpc>
            </a:pPr>
            <a:r>
              <a:rPr lang="en-US" b="1" dirty="0">
                <a:solidFill>
                  <a:schemeClr val="bg1"/>
                </a:solidFill>
                <a:hlinkClick r:id="rId4" action="ppaction://hlinkfile"/>
              </a:rPr>
              <a:t>COMPLIANCE </a:t>
            </a:r>
          </a:p>
          <a:p>
            <a:pPr algn="ctr">
              <a:lnSpc>
                <a:spcPct val="200000"/>
              </a:lnSpc>
            </a:pPr>
            <a:r>
              <a:rPr lang="en-US" b="1" dirty="0">
                <a:solidFill>
                  <a:schemeClr val="bg1"/>
                </a:solidFill>
                <a:hlinkClick r:id="rId4" action="ppaction://hlinkfile"/>
              </a:rPr>
              <a:t>REPORT </a:t>
            </a:r>
          </a:p>
          <a:p>
            <a:pPr algn="ctr">
              <a:lnSpc>
                <a:spcPct val="200000"/>
              </a:lnSpc>
            </a:pPr>
            <a:r>
              <a:rPr lang="en-US" b="1" dirty="0">
                <a:solidFill>
                  <a:schemeClr val="bg1"/>
                </a:solidFill>
                <a:hlinkClick r:id="rId4" action="ppaction://hlinkfile"/>
              </a:rPr>
              <a:t>STATUS </a:t>
            </a:r>
            <a:endParaRPr lang="en-IN" b="1" dirty="0">
              <a:solidFill>
                <a:schemeClr val="bg1"/>
              </a:solidFill>
            </a:endParaRPr>
          </a:p>
        </p:txBody>
      </p:sp>
      <p:pic>
        <p:nvPicPr>
          <p:cNvPr id="4" name="Picture 3">
            <a:extLst>
              <a:ext uri="{FF2B5EF4-FFF2-40B4-BE49-F238E27FC236}">
                <a16:creationId xmlns:a16="http://schemas.microsoft.com/office/drawing/2014/main" id="{7E61664B-F9D4-EC3E-CCF3-A593CB2431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6764" y="123598"/>
            <a:ext cx="3463668" cy="490754"/>
          </a:xfrm>
          <a:prstGeom prst="rect">
            <a:avLst/>
          </a:prstGeom>
        </p:spPr>
      </p:pic>
      <p:sp>
        <p:nvSpPr>
          <p:cNvPr id="5" name="Date Placeholder 4">
            <a:extLst>
              <a:ext uri="{FF2B5EF4-FFF2-40B4-BE49-F238E27FC236}">
                <a16:creationId xmlns:a16="http://schemas.microsoft.com/office/drawing/2014/main" id="{5FC16C51-C0B6-C0F9-8C5D-7F76E760C2BE}"/>
              </a:ext>
            </a:extLst>
          </p:cNvPr>
          <p:cNvSpPr>
            <a:spLocks noGrp="1"/>
          </p:cNvSpPr>
          <p:nvPr>
            <p:ph type="dt" sz="half" idx="10"/>
          </p:nvPr>
        </p:nvSpPr>
        <p:spPr/>
        <p:txBody>
          <a:bodyPr/>
          <a:lstStyle/>
          <a:p>
            <a:fld id="{C6AA16FE-3228-40F2-8F44-BB7E303BBC90}" type="datetime1">
              <a:rPr lang="en-US" smtClean="0"/>
              <a:t>6/16/2025</a:t>
            </a:fld>
            <a:endParaRPr lang="en-US"/>
          </a:p>
        </p:txBody>
      </p:sp>
      <p:sp>
        <p:nvSpPr>
          <p:cNvPr id="6" name="Slide Number Placeholder 1">
            <a:extLst>
              <a:ext uri="{FF2B5EF4-FFF2-40B4-BE49-F238E27FC236}">
                <a16:creationId xmlns:a16="http://schemas.microsoft.com/office/drawing/2014/main" id="{CD08C139-BAFB-3F6C-2FB0-62BAA7B5FAD9}"/>
              </a:ext>
            </a:extLst>
          </p:cNvPr>
          <p:cNvSpPr txBox="1">
            <a:spLocks/>
          </p:cNvSpPr>
          <p:nvPr/>
        </p:nvSpPr>
        <p:spPr>
          <a:xfrm>
            <a:off x="6781800" y="63525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21FA-4561-4CA7-86D6-900B6E1A87BA}" type="slidenum">
              <a:rPr lang="en-IN" smtClean="0"/>
              <a:pPr/>
              <a:t>8</a:t>
            </a:fld>
            <a:endParaRPr lang="en-IN" dirty="0"/>
          </a:p>
        </p:txBody>
      </p:sp>
    </p:spTree>
    <p:extLst>
      <p:ext uri="{BB962C8B-B14F-4D97-AF65-F5344CB8AC3E}">
        <p14:creationId xmlns:p14="http://schemas.microsoft.com/office/powerpoint/2010/main" val="1140518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1CC62D-A5A9-E5D3-0F65-735E403C0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B9388E62-1A8B-D203-9EDA-42303AE71B8F}"/>
              </a:ext>
            </a:extLst>
          </p:cNvPr>
          <p:cNvSpPr>
            <a:spLocks noGrp="1"/>
          </p:cNvSpPr>
          <p:nvPr>
            <p:ph type="sldNum" sz="quarter" idx="12"/>
          </p:nvPr>
        </p:nvSpPr>
        <p:spPr/>
        <p:txBody>
          <a:bodyPr/>
          <a:lstStyle/>
          <a:p>
            <a:fld id="{4A2FFD2B-9D2D-43A7-BDC6-314BE8432FDC}" type="slidenum">
              <a:rPr lang="en-US" smtClean="0"/>
              <a:pPr/>
              <a:t>9</a:t>
            </a:fld>
            <a:endParaRPr lang="en-US" dirty="0"/>
          </a:p>
        </p:txBody>
      </p:sp>
      <p:pic>
        <p:nvPicPr>
          <p:cNvPr id="5" name="Picture 4">
            <a:extLst>
              <a:ext uri="{FF2B5EF4-FFF2-40B4-BE49-F238E27FC236}">
                <a16:creationId xmlns:a16="http://schemas.microsoft.com/office/drawing/2014/main" id="{4D484BDC-F3E1-2BA5-99B1-1BB709D6F1CA}"/>
              </a:ext>
            </a:extLst>
          </p:cNvPr>
          <p:cNvPicPr>
            <a:picLocks noChangeAspect="1"/>
          </p:cNvPicPr>
          <p:nvPr/>
        </p:nvPicPr>
        <p:blipFill>
          <a:blip r:embed="rId3" cstate="print">
            <a:extLst>
              <a:ext uri="{28A0092B-C50C-407E-A947-70E740481C1C}">
                <a14:useLocalDpi xmlns:a14="http://schemas.microsoft.com/office/drawing/2010/main" val="0"/>
              </a:ext>
            </a:extLst>
          </a:blip>
          <a:srcRect l="7407" t="3041" r="3704" b="16712"/>
          <a:stretch/>
        </p:blipFill>
        <p:spPr>
          <a:xfrm>
            <a:off x="3429000" y="974725"/>
            <a:ext cx="4495800" cy="5746750"/>
          </a:xfrm>
          <a:prstGeom prst="rect">
            <a:avLst/>
          </a:prstGeom>
        </p:spPr>
      </p:pic>
      <p:sp>
        <p:nvSpPr>
          <p:cNvPr id="7" name="Rectangle: Rounded Corners 6">
            <a:extLst>
              <a:ext uri="{FF2B5EF4-FFF2-40B4-BE49-F238E27FC236}">
                <a16:creationId xmlns:a16="http://schemas.microsoft.com/office/drawing/2014/main" id="{C03C6DF3-A7A6-9C21-C312-F0D708D8964B}"/>
              </a:ext>
            </a:extLst>
          </p:cNvPr>
          <p:cNvSpPr/>
          <p:nvPr/>
        </p:nvSpPr>
        <p:spPr>
          <a:xfrm>
            <a:off x="317500" y="1582869"/>
            <a:ext cx="1905000" cy="4038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7FD14CD8-C0E6-D49F-E3BF-B2BBB0E4AC90}"/>
              </a:ext>
            </a:extLst>
          </p:cNvPr>
          <p:cNvSpPr txBox="1"/>
          <p:nvPr/>
        </p:nvSpPr>
        <p:spPr>
          <a:xfrm>
            <a:off x="247396" y="1961803"/>
            <a:ext cx="2045207" cy="2934393"/>
          </a:xfrm>
          <a:prstGeom prst="rect">
            <a:avLst/>
          </a:prstGeom>
          <a:noFill/>
        </p:spPr>
        <p:txBody>
          <a:bodyPr wrap="square" rtlCol="0">
            <a:spAutoFit/>
          </a:bodyPr>
          <a:lstStyle/>
          <a:p>
            <a:pPr algn="ctr">
              <a:lnSpc>
                <a:spcPct val="200000"/>
              </a:lnSpc>
            </a:pPr>
            <a:r>
              <a:rPr lang="en-US" sz="1900" b="1" dirty="0">
                <a:solidFill>
                  <a:schemeClr val="bg1"/>
                </a:solidFill>
              </a:rPr>
              <a:t>Recognition</a:t>
            </a:r>
          </a:p>
          <a:p>
            <a:pPr algn="ctr">
              <a:lnSpc>
                <a:spcPct val="200000"/>
              </a:lnSpc>
            </a:pPr>
            <a:r>
              <a:rPr lang="en-US" sz="1900" b="1" dirty="0">
                <a:solidFill>
                  <a:schemeClr val="bg1"/>
                </a:solidFill>
              </a:rPr>
              <a:t>under </a:t>
            </a:r>
          </a:p>
          <a:p>
            <a:pPr algn="ctr">
              <a:lnSpc>
                <a:spcPct val="200000"/>
              </a:lnSpc>
            </a:pPr>
            <a:r>
              <a:rPr lang="en-US" sz="1900" b="1" dirty="0">
                <a:solidFill>
                  <a:schemeClr val="bg1"/>
                </a:solidFill>
              </a:rPr>
              <a:t>UGC </a:t>
            </a:r>
          </a:p>
          <a:p>
            <a:pPr algn="ctr">
              <a:lnSpc>
                <a:spcPct val="200000"/>
              </a:lnSpc>
            </a:pPr>
            <a:r>
              <a:rPr lang="en-US" sz="1900" b="1" dirty="0">
                <a:solidFill>
                  <a:schemeClr val="bg1"/>
                </a:solidFill>
              </a:rPr>
              <a:t>2(f) of UGC Act, 1956</a:t>
            </a:r>
            <a:endParaRPr lang="en-IN" sz="1900" b="1" dirty="0">
              <a:solidFill>
                <a:schemeClr val="bg1"/>
              </a:solidFill>
            </a:endParaRPr>
          </a:p>
        </p:txBody>
      </p:sp>
      <p:pic>
        <p:nvPicPr>
          <p:cNvPr id="3" name="Picture 2">
            <a:extLst>
              <a:ext uri="{FF2B5EF4-FFF2-40B4-BE49-F238E27FC236}">
                <a16:creationId xmlns:a16="http://schemas.microsoft.com/office/drawing/2014/main" id="{932C66AE-FCFE-ECCE-D18D-D16EF72C5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764" y="123598"/>
            <a:ext cx="3463668" cy="490754"/>
          </a:xfrm>
          <a:prstGeom prst="rect">
            <a:avLst/>
          </a:prstGeom>
        </p:spPr>
      </p:pic>
      <p:sp>
        <p:nvSpPr>
          <p:cNvPr id="8" name="Date Placeholder 7">
            <a:extLst>
              <a:ext uri="{FF2B5EF4-FFF2-40B4-BE49-F238E27FC236}">
                <a16:creationId xmlns:a16="http://schemas.microsoft.com/office/drawing/2014/main" id="{DA8983E5-B5A4-59FE-F885-93D22236AE21}"/>
              </a:ext>
            </a:extLst>
          </p:cNvPr>
          <p:cNvSpPr>
            <a:spLocks noGrp="1"/>
          </p:cNvSpPr>
          <p:nvPr>
            <p:ph type="dt" sz="half" idx="10"/>
          </p:nvPr>
        </p:nvSpPr>
        <p:spPr/>
        <p:txBody>
          <a:bodyPr/>
          <a:lstStyle/>
          <a:p>
            <a:fld id="{D2E60124-FEA7-442D-9151-2738632A3875}" type="datetime1">
              <a:rPr lang="en-US" smtClean="0"/>
              <a:t>6/16/2025</a:t>
            </a:fld>
            <a:endParaRPr lang="en-US"/>
          </a:p>
        </p:txBody>
      </p:sp>
    </p:spTree>
    <p:extLst>
      <p:ext uri="{BB962C8B-B14F-4D97-AF65-F5344CB8AC3E}">
        <p14:creationId xmlns:p14="http://schemas.microsoft.com/office/powerpoint/2010/main" val="3796332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3653</TotalTime>
  <Words>2645</Words>
  <Application>Microsoft Office PowerPoint</Application>
  <PresentationFormat>On-screen Show (4:3)</PresentationFormat>
  <Paragraphs>677</Paragraphs>
  <Slides>39</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Aptos</vt:lpstr>
      <vt:lpstr>Aptos Narrow</vt:lpstr>
      <vt:lpstr>Arial</vt:lpstr>
      <vt:lpstr>Calibri</vt:lpstr>
      <vt:lpstr>Calibri Light</vt:lpstr>
      <vt:lpstr>Franklin Gothic Book</vt:lpstr>
      <vt:lpstr>Garamond</vt:lpstr>
      <vt:lpstr>Inter Bold</vt:lpstr>
      <vt:lpstr>Montserrat</vt:lpstr>
      <vt:lpstr>Rockwell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KRMU Registration on National Scholarship Portals (NSP) </vt:lpstr>
      <vt:lpstr>KRMU Registration on All India Survey of Higher Education (AISHE) </vt:lpstr>
      <vt:lpstr>KRMU Registration on National Institutional Ranking Framework (NIRF) </vt:lpstr>
      <vt:lpstr>KRMU Registration on Chief Minister Window, Haryana Govt. (CM Window) </vt:lpstr>
      <vt:lpstr>KRMU Registration on Online Grievance Redressal System                                                      e-SAMADHAN </vt:lpstr>
      <vt:lpstr>KRMU Registration on Undertaking Transformative Strategies and Actions in Higher Education (UTSAH) </vt:lpstr>
      <vt:lpstr>KRMU Registration on UGC- University Activity Monitoring Portal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Deepak Mishra</dc:creator>
  <cp:lastModifiedBy>registrar.krmangalam</cp:lastModifiedBy>
  <cp:revision>370</cp:revision>
  <cp:lastPrinted>2025-06-16T02:51:58Z</cp:lastPrinted>
  <dcterms:created xsi:type="dcterms:W3CDTF">2017-03-05T05:50:12Z</dcterms:created>
  <dcterms:modified xsi:type="dcterms:W3CDTF">2025-06-16T02:52:02Z</dcterms:modified>
</cp:coreProperties>
</file>