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52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4129" r:id="rId2"/>
    <p:sldId id="3632" r:id="rId3"/>
    <p:sldId id="3548" r:id="rId4"/>
    <p:sldId id="3462" r:id="rId5"/>
    <p:sldId id="3595" r:id="rId6"/>
    <p:sldId id="3538" r:id="rId7"/>
    <p:sldId id="3607" r:id="rId8"/>
    <p:sldId id="3636" r:id="rId9"/>
    <p:sldId id="3633" r:id="rId10"/>
    <p:sldId id="3637" r:id="rId11"/>
    <p:sldId id="3553" r:id="rId12"/>
    <p:sldId id="3556" r:id="rId13"/>
    <p:sldId id="3549" r:id="rId14"/>
    <p:sldId id="3498" r:id="rId15"/>
    <p:sldId id="3649" r:id="rId16"/>
    <p:sldId id="3642" r:id="rId17"/>
    <p:sldId id="3555" r:id="rId18"/>
    <p:sldId id="3634" r:id="rId19"/>
    <p:sldId id="3643" r:id="rId20"/>
    <p:sldId id="3596" r:id="rId21"/>
    <p:sldId id="4128" r:id="rId22"/>
    <p:sldId id="3635" r:id="rId23"/>
    <p:sldId id="524" r:id="rId24"/>
    <p:sldId id="3644" r:id="rId25"/>
    <p:sldId id="3546" r:id="rId26"/>
    <p:sldId id="3542" r:id="rId27"/>
    <p:sldId id="3432" r:id="rId28"/>
    <p:sldId id="3507" r:id="rId29"/>
    <p:sldId id="3572" r:id="rId30"/>
    <p:sldId id="3527" r:id="rId31"/>
    <p:sldId id="3600" r:id="rId32"/>
    <p:sldId id="262" r:id="rId33"/>
    <p:sldId id="3438" r:id="rId34"/>
    <p:sldId id="3567" r:id="rId35"/>
    <p:sldId id="3593" r:id="rId36"/>
    <p:sldId id="3647" r:id="rId37"/>
    <p:sldId id="3421" r:id="rId38"/>
    <p:sldId id="3422" r:id="rId39"/>
    <p:sldId id="3408" r:id="rId40"/>
    <p:sldId id="3409" r:id="rId41"/>
    <p:sldId id="259" r:id="rId42"/>
    <p:sldId id="3588" r:id="rId43"/>
    <p:sldId id="3575" r:id="rId44"/>
    <p:sldId id="3594" r:id="rId45"/>
    <p:sldId id="3544" r:id="rId46"/>
    <p:sldId id="3592" r:id="rId47"/>
    <p:sldId id="3564" r:id="rId48"/>
    <p:sldId id="3565" r:id="rId49"/>
    <p:sldId id="256" r:id="rId50"/>
    <p:sldId id="3566" r:id="rId51"/>
    <p:sldId id="3586" r:id="rId52"/>
    <p:sldId id="3618" r:id="rId53"/>
    <p:sldId id="3487" r:id="rId54"/>
    <p:sldId id="3486" r:id="rId55"/>
    <p:sldId id="3648" r:id="rId56"/>
    <p:sldId id="3605" r:id="rId57"/>
    <p:sldId id="3604" r:id="rId58"/>
    <p:sldId id="3589" r:id="rId59"/>
    <p:sldId id="257" r:id="rId60"/>
    <p:sldId id="3646" r:id="rId61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99CCFF"/>
    <a:srgbClr val="FF7C80"/>
    <a:srgbClr val="33CCCC"/>
    <a:srgbClr val="FFCC99"/>
    <a:srgbClr val="CCFFCC"/>
    <a:srgbClr val="FFFFCC"/>
    <a:srgbClr val="FF99FF"/>
    <a:srgbClr val="00CC99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79" autoAdjust="0"/>
    <p:restoredTop sz="83791" autoAdjust="0"/>
  </p:normalViewPr>
  <p:slideViewPr>
    <p:cSldViewPr>
      <p:cViewPr varScale="1">
        <p:scale>
          <a:sx n="69" d="100"/>
          <a:sy n="69" d="100"/>
        </p:scale>
        <p:origin x="610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presentation%202025\SOET%20NAAC%20Presentations%202025\School%20Introduction\Faculty%20Summary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nkaj%20Agarwal\Downloads\Industry%20problems%20based%20dat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2024%20Visit\NAAC%20Presentation%202024\SOET%20NAAC%20Presentations%202024\Internship%20analysis-%202023-24%20batch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presentation%202025\SOET%20NAAC%20Presentations%202025\Internship%20Data\Internship%20Summary%20for%20NAAC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presentation%202025\SOET%20NAAC%20Presentations%202025\Internship%20Data\1.3.1%20NAAC%20KR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2024%20Visit\NAAC%20Presentation%202024\SOET%20NAAC%20Presentations%202024\Events%20&amp;%20Initiatives\Event%20Summary(2018-2024)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2024%20Visit\NAAC%20Presentation%202024\SOET%20NAAC%20Presentations%202024\R&amp;D\mapping%20with%20SDG%20Goals\SDG%20mapping%20Summary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presentation%202025\SOET%20NAAC%20Presentations%202025\Best%20Practices\Summary%20Sheet%20for%20Mapping%20of%20Best%20Practice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presentation%202025\SOET%20NAAC%20Presentations%202025\Best%20Practices\Summary%20Sheet%20for%20Mapping%20of%20Best%20Practice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presentation%202025\SOET%20NAAC%20Presentations%202025\School%20Introduction\Faculty%20Summary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2024%20Visit\NAAC%20Presentation%202024\SOET%20NAAC%20Presentations%202024\School%20Introduction\Admission%20Progress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presentation%202025\SOET%20NAAC%20Presentations%202025\Student%20Support%20&amp;%20Progression\Student%20summary%202024-25(June%202025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presentation%202025\SOET%20NAAC%20Presentations%202025\Research%20&amp;%20Development\RESEARCH%20INCENTIVE%20%20SOE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presentation%202025\SOET%20NAAC%20Presentations%202025\Research%20&amp;%20Development\RESEARCH%20INCENTIVE%20%20SOE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presentation%202025\SOET%20NAAC%20Presentations%202025\Research%20&amp;%20Development\SOET%20Research%20Summary%20(till%20may%202025)\Research%20Summary@SOE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2024%20Visit\NAAC%20Presentation%202024\SOET%20NAAC%20Presentations%202024\Placements\Placement%20Summary%202018-2024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%20R%20MANGALAM\NAAC%20presentation%202025\SOET%20NAAC%20Presentations%202025\Project%20Outcomes\Project%20Mapping%20with%20Best%20Practic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Gender Ratio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168-4E0A-9E8F-44A5F20FFF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168-4E0A-9E8F-44A5F20FFF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'2025-26'!$E$2:$E$3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'2025-26'!$F$2:$F$3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68-4E0A-9E8F-44A5F20FF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n-US" sz="1800" b="1">
                <a:latin typeface="Verdana" panose="020B0604030504040204" pitchFamily="34" charset="0"/>
                <a:ea typeface="Verdana" panose="020B0604030504040204" pitchFamily="34" charset="0"/>
              </a:rPr>
              <a:t>Project Quality Progression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Industry Problem</c:v>
                </c:pt>
                <c:pt idx="1">
                  <c:v>Research Based</c:v>
                </c:pt>
                <c:pt idx="2">
                  <c:v>University problem based </c:v>
                </c:pt>
                <c:pt idx="3">
                  <c:v>Real Wolrd Case Study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127</c:v>
                </c:pt>
                <c:pt idx="1">
                  <c:v>25</c:v>
                </c:pt>
                <c:pt idx="2">
                  <c:v>13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EE-4143-AD21-D1E3B646550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Industry Problem</c:v>
                </c:pt>
                <c:pt idx="1">
                  <c:v>Research Based</c:v>
                </c:pt>
                <c:pt idx="2">
                  <c:v>University problem based </c:v>
                </c:pt>
                <c:pt idx="3">
                  <c:v>Real Wolrd Case Study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531</c:v>
                </c:pt>
                <c:pt idx="1">
                  <c:v>27</c:v>
                </c:pt>
                <c:pt idx="2">
                  <c:v>42</c:v>
                </c:pt>
                <c:pt idx="3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EE-4143-AD21-D1E3B64655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21576272"/>
        <c:axId val="1921568112"/>
      </c:barChart>
      <c:catAx>
        <c:axId val="192157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1921568112"/>
        <c:crosses val="autoZero"/>
        <c:auto val="1"/>
        <c:lblAlgn val="ctr"/>
        <c:lblOffset val="100"/>
        <c:noMultiLvlLbl val="0"/>
      </c:catAx>
      <c:valAx>
        <c:axId val="192156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1576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B1-4017-B85D-64CFA289E3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B1-4017-B85D-64CFA289E3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B1-4017-B85D-64CFA289E3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B1-4017-B85D-64CFA289E3B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2B1-4017-B85D-64CFA289E3B2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2B1-4017-B85D-64CFA289E3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Sheet2!$B$4:$B$8</c:f>
              <c:strCache>
                <c:ptCount val="5"/>
                <c:pt idx="0">
                  <c:v>Industry Internship</c:v>
                </c:pt>
                <c:pt idx="1">
                  <c:v>Government Institution Internship</c:v>
                </c:pt>
                <c:pt idx="2">
                  <c:v>On-campus Summer Internship at KRMU</c:v>
                </c:pt>
                <c:pt idx="3">
                  <c:v>Global Certification</c:v>
                </c:pt>
                <c:pt idx="4">
                  <c:v>Others</c:v>
                </c:pt>
              </c:strCache>
            </c:strRef>
          </c:cat>
          <c:val>
            <c:numRef>
              <c:f>Sheet2!$C$4:$C$8</c:f>
              <c:numCache>
                <c:formatCode>General</c:formatCode>
                <c:ptCount val="5"/>
                <c:pt idx="0">
                  <c:v>221</c:v>
                </c:pt>
                <c:pt idx="1">
                  <c:v>28</c:v>
                </c:pt>
                <c:pt idx="2">
                  <c:v>73</c:v>
                </c:pt>
                <c:pt idx="3">
                  <c:v>486</c:v>
                </c:pt>
                <c:pt idx="4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2B1-4017-B85D-64CFA289E3B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058079485942276"/>
          <c:y val="8.6407764805429804E-2"/>
          <c:w val="0.34675572648846748"/>
          <c:h val="0.618648030680751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mbria" panose="02040503050406030204" pitchFamily="18" charset="0"/>
          <a:ea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Summary!$B$13</c:f>
              <c:strCache>
                <c:ptCount val="1"/>
                <c:pt idx="0">
                  <c:v>Industry Internships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Summary!$A$14:$A$19</c:f>
              <c:strCache>
                <c:ptCount val="6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  <c:pt idx="4">
                  <c:v>2023-2024</c:v>
                </c:pt>
                <c:pt idx="5">
                  <c:v>2024-2025</c:v>
                </c:pt>
              </c:strCache>
            </c:strRef>
          </c:cat>
          <c:val>
            <c:numRef>
              <c:f>Summary!$B$14:$B$19</c:f>
              <c:numCache>
                <c:formatCode>General</c:formatCode>
                <c:ptCount val="6"/>
                <c:pt idx="0">
                  <c:v>10</c:v>
                </c:pt>
                <c:pt idx="1">
                  <c:v>4</c:v>
                </c:pt>
                <c:pt idx="2">
                  <c:v>34</c:v>
                </c:pt>
                <c:pt idx="3">
                  <c:v>72</c:v>
                </c:pt>
                <c:pt idx="4">
                  <c:v>64</c:v>
                </c:pt>
                <c:pt idx="5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A-424C-A4FA-F1B4018712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7163327"/>
        <c:axId val="1977160927"/>
      </c:barChart>
      <c:catAx>
        <c:axId val="1977163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160927"/>
        <c:crosses val="autoZero"/>
        <c:auto val="1"/>
        <c:lblAlgn val="ctr"/>
        <c:lblOffset val="100"/>
        <c:noMultiLvlLbl val="0"/>
      </c:catAx>
      <c:valAx>
        <c:axId val="1977160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197716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Courses having Field Projects/Internship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Number of the Programmes offered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Sheet3!$A$2:$A$8</c:f>
              <c:strCache>
                <c:ptCount val="7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  <c:pt idx="6">
                  <c:v>2024-25</c:v>
                </c:pt>
              </c:strCache>
            </c:strRef>
          </c:cat>
          <c:val>
            <c:numRef>
              <c:f>Sheet3!$B$2:$B$8</c:f>
              <c:numCache>
                <c:formatCode>General</c:formatCode>
                <c:ptCount val="7"/>
                <c:pt idx="0">
                  <c:v>10</c:v>
                </c:pt>
                <c:pt idx="1">
                  <c:v>11</c:v>
                </c:pt>
                <c:pt idx="2">
                  <c:v>11</c:v>
                </c:pt>
                <c:pt idx="3">
                  <c:v>12</c:v>
                </c:pt>
                <c:pt idx="4">
                  <c:v>16</c:v>
                </c:pt>
                <c:pt idx="5">
                  <c:v>16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1-4CA5-AFAC-DEB5C7A9ACEB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Number of courses having field projects / internships)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Sheet3!$A$2:$A$8</c:f>
              <c:strCache>
                <c:ptCount val="7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  <c:pt idx="6">
                  <c:v>2024-25</c:v>
                </c:pt>
              </c:strCache>
            </c:strRef>
          </c:cat>
          <c:val>
            <c:numRef>
              <c:f>Sheet3!$C$2:$C$8</c:f>
              <c:numCache>
                <c:formatCode>General</c:formatCode>
                <c:ptCount val="7"/>
                <c:pt idx="0">
                  <c:v>12</c:v>
                </c:pt>
                <c:pt idx="1">
                  <c:v>13</c:v>
                </c:pt>
                <c:pt idx="2">
                  <c:v>13</c:v>
                </c:pt>
                <c:pt idx="3">
                  <c:v>17</c:v>
                </c:pt>
                <c:pt idx="4">
                  <c:v>27</c:v>
                </c:pt>
                <c:pt idx="5">
                  <c:v>27</c:v>
                </c:pt>
                <c:pt idx="6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31-4CA5-AFAC-DEB5C7A9A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1796544"/>
        <c:axId val="1241798464"/>
      </c:barChart>
      <c:catAx>
        <c:axId val="124179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1798464"/>
        <c:crosses val="autoZero"/>
        <c:auto val="1"/>
        <c:lblAlgn val="ctr"/>
        <c:lblOffset val="100"/>
        <c:noMultiLvlLbl val="0"/>
      </c:catAx>
      <c:valAx>
        <c:axId val="124179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179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592785981327923E-2"/>
          <c:y val="0.87518409914153406"/>
          <c:w val="0.91481425398748251"/>
          <c:h val="0.100323804405995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B.Tech(CSE)-AL/ML</c:v>
                </c:pt>
                <c:pt idx="1">
                  <c:v>BCA(AI &amp; DS)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88-4816-88C1-5245091B88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B.Tech(CSE)-AL/ML</c:v>
                </c:pt>
                <c:pt idx="1">
                  <c:v>BCA(AI &amp; DS)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180</c:v>
                </c:pt>
                <c:pt idx="1">
                  <c:v>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88-4816-88C1-5245091B88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B.Tech(CSE)-AL/ML</c:v>
                </c:pt>
                <c:pt idx="1">
                  <c:v>BCA(AI &amp; DS)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636</c:v>
                </c:pt>
                <c:pt idx="1">
                  <c:v>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88-4816-88C1-5245091B88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421936"/>
        <c:axId val="44419056"/>
      </c:barChart>
      <c:catAx>
        <c:axId val="4442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19056"/>
        <c:crosses val="autoZero"/>
        <c:auto val="1"/>
        <c:lblAlgn val="ctr"/>
        <c:lblOffset val="100"/>
        <c:noMultiLvlLbl val="0"/>
      </c:catAx>
      <c:valAx>
        <c:axId val="4441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2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B.Tech(CSE)-AL/ML</c:v>
                </c:pt>
                <c:pt idx="1">
                  <c:v>BCA(AI &amp; DS)</c:v>
                </c:pt>
                <c:pt idx="2">
                  <c:v>B.Sc(CS)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45</c:v>
                </c:pt>
                <c:pt idx="1">
                  <c:v>21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C6-4BC4-A948-8657E9FC4B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B.Tech(CSE)-AL/ML</c:v>
                </c:pt>
                <c:pt idx="1">
                  <c:v>BCA(AI &amp; DS)</c:v>
                </c:pt>
                <c:pt idx="2">
                  <c:v>B.Sc(CS)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90</c:v>
                </c:pt>
                <c:pt idx="1">
                  <c:v>131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C6-4BC4-A948-8657E9FC4B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B.Tech(CSE)-AL/ML</c:v>
                </c:pt>
                <c:pt idx="1">
                  <c:v>BCA(AI &amp; DS)</c:v>
                </c:pt>
                <c:pt idx="2">
                  <c:v>B.Sc(CS)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318</c:v>
                </c:pt>
                <c:pt idx="1">
                  <c:v>202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C6-4BC4-A948-8657E9FC4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421936"/>
        <c:axId val="44419056"/>
      </c:barChart>
      <c:catAx>
        <c:axId val="4442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19056"/>
        <c:crosses val="autoZero"/>
        <c:auto val="1"/>
        <c:lblAlgn val="ctr"/>
        <c:lblOffset val="100"/>
        <c:noMultiLvlLbl val="0"/>
      </c:catAx>
      <c:valAx>
        <c:axId val="4441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2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Activities</a:t>
            </a:r>
            <a:r>
              <a:rPr lang="en-US" sz="2000" b="1" baseline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with Industry Partners (</a:t>
            </a:r>
            <a:r>
              <a:rPr lang="en-US" sz="2000" b="1" baseline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Total:</a:t>
            </a:r>
            <a:r>
              <a:rPr lang="en-US" sz="2000" b="1" baseline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baseline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</a:t>
            </a:r>
            <a:r>
              <a:rPr lang="en-US" sz="2000" b="1" baseline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sz="20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'Industry Based ActivitiesNumber'!$M$2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'Industry Based ActivitiesNumber'!$L$3:$L$7</c:f>
              <c:strCache>
                <c:ptCount val="5"/>
                <c:pt idx="0">
                  <c:v>Samatrix</c:v>
                </c:pt>
                <c:pt idx="1">
                  <c:v>IBM</c:v>
                </c:pt>
                <c:pt idx="2">
                  <c:v>Xebia</c:v>
                </c:pt>
                <c:pt idx="3">
                  <c:v>ImaginXP</c:v>
                </c:pt>
                <c:pt idx="4">
                  <c:v>EC - Council</c:v>
                </c:pt>
              </c:strCache>
            </c:strRef>
          </c:cat>
          <c:val>
            <c:numRef>
              <c:f>'Industry Based ActivitiesNumber'!$M$3:$M$7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79-4740-B29E-016C62D81F97}"/>
            </c:ext>
          </c:extLst>
        </c:ser>
        <c:ser>
          <c:idx val="1"/>
          <c:order val="1"/>
          <c:tx>
            <c:strRef>
              <c:f>'Industry Based ActivitiesNumber'!$N$2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'Industry Based ActivitiesNumber'!$L$3:$L$7</c:f>
              <c:strCache>
                <c:ptCount val="5"/>
                <c:pt idx="0">
                  <c:v>Samatrix</c:v>
                </c:pt>
                <c:pt idx="1">
                  <c:v>IBM</c:v>
                </c:pt>
                <c:pt idx="2">
                  <c:v>Xebia</c:v>
                </c:pt>
                <c:pt idx="3">
                  <c:v>ImaginXP</c:v>
                </c:pt>
                <c:pt idx="4">
                  <c:v>EC - Council</c:v>
                </c:pt>
              </c:strCache>
            </c:strRef>
          </c:cat>
          <c:val>
            <c:numRef>
              <c:f>'Industry Based ActivitiesNumber'!$N$3:$N$7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79-4740-B29E-016C62D81F97}"/>
            </c:ext>
          </c:extLst>
        </c:ser>
        <c:ser>
          <c:idx val="2"/>
          <c:order val="2"/>
          <c:tx>
            <c:strRef>
              <c:f>'Industry Based ActivitiesNumber'!$O$2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'Industry Based ActivitiesNumber'!$L$3:$L$7</c:f>
              <c:strCache>
                <c:ptCount val="5"/>
                <c:pt idx="0">
                  <c:v>Samatrix</c:v>
                </c:pt>
                <c:pt idx="1">
                  <c:v>IBM</c:v>
                </c:pt>
                <c:pt idx="2">
                  <c:v>Xebia</c:v>
                </c:pt>
                <c:pt idx="3">
                  <c:v>ImaginXP</c:v>
                </c:pt>
                <c:pt idx="4">
                  <c:v>EC - Council</c:v>
                </c:pt>
              </c:strCache>
            </c:strRef>
          </c:cat>
          <c:val>
            <c:numRef>
              <c:f>'Industry Based ActivitiesNumber'!$O$3:$O$7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4</c:v>
                </c:pt>
                <c:pt idx="3">
                  <c:v>9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79-4740-B29E-016C62D81F97}"/>
            </c:ext>
          </c:extLst>
        </c:ser>
        <c:ser>
          <c:idx val="3"/>
          <c:order val="3"/>
          <c:tx>
            <c:strRef>
              <c:f>'Industry Based ActivitiesNumber'!$P$2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'Industry Based ActivitiesNumber'!$L$3:$L$7</c:f>
              <c:strCache>
                <c:ptCount val="5"/>
                <c:pt idx="0">
                  <c:v>Samatrix</c:v>
                </c:pt>
                <c:pt idx="1">
                  <c:v>IBM</c:v>
                </c:pt>
                <c:pt idx="2">
                  <c:v>Xebia</c:v>
                </c:pt>
                <c:pt idx="3">
                  <c:v>ImaginXP</c:v>
                </c:pt>
                <c:pt idx="4">
                  <c:v>EC - Council</c:v>
                </c:pt>
              </c:strCache>
            </c:strRef>
          </c:cat>
          <c:val>
            <c:numRef>
              <c:f>'Industry Based ActivitiesNumber'!$P$3:$P$7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79-4740-B29E-016C62D81F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4365871"/>
        <c:axId val="623983823"/>
      </c:barChart>
      <c:catAx>
        <c:axId val="624365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983823"/>
        <c:crosses val="autoZero"/>
        <c:auto val="1"/>
        <c:lblAlgn val="ctr"/>
        <c:lblOffset val="100"/>
        <c:noMultiLvlLbl val="0"/>
      </c:catAx>
      <c:valAx>
        <c:axId val="623983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365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No. of courses mapped With SDG Goals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Curriculum!$E$10</c:f>
              <c:strCache>
                <c:ptCount val="1"/>
                <c:pt idx="0">
                  <c:v>No. of Courses mapped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Curriculum!$D$11:$D$18</c:f>
              <c:strCache>
                <c:ptCount val="8"/>
                <c:pt idx="0">
                  <c:v>SDG 4 (Quality Education)</c:v>
                </c:pt>
                <c:pt idx="1">
                  <c:v>SDG 9 (Industry, Innovation, and Infrastructure)</c:v>
                </c:pt>
                <c:pt idx="2">
                  <c:v>SDG 8 (Decent Work and Economic Growth)</c:v>
                </c:pt>
                <c:pt idx="3">
                  <c:v>SDG 16 (Peace, Justice, and Strong Institutions)</c:v>
                </c:pt>
                <c:pt idx="4">
                  <c:v>SDG 13 (Climate Action)</c:v>
                </c:pt>
                <c:pt idx="5">
                  <c:v>SDG 11 (Sustainable Cities and Communities)</c:v>
                </c:pt>
                <c:pt idx="6">
                  <c:v>SDG 1 (No Poverty)</c:v>
                </c:pt>
                <c:pt idx="7">
                  <c:v> SDG 10 (Reduced Inequalities)</c:v>
                </c:pt>
              </c:strCache>
            </c:strRef>
          </c:cat>
          <c:val>
            <c:numRef>
              <c:f>Curriculum!$E$11:$E$18</c:f>
              <c:numCache>
                <c:formatCode>General</c:formatCode>
                <c:ptCount val="8"/>
                <c:pt idx="0">
                  <c:v>8</c:v>
                </c:pt>
                <c:pt idx="1">
                  <c:v>16</c:v>
                </c:pt>
                <c:pt idx="2">
                  <c:v>3</c:v>
                </c:pt>
                <c:pt idx="3">
                  <c:v>9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95-4A48-9839-BF11ABC24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5193103"/>
        <c:axId val="535193583"/>
      </c:barChart>
      <c:catAx>
        <c:axId val="535193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193583"/>
        <c:crosses val="autoZero"/>
        <c:auto val="1"/>
        <c:lblAlgn val="ctr"/>
        <c:lblOffset val="100"/>
        <c:noMultiLvlLbl val="0"/>
      </c:catAx>
      <c:valAx>
        <c:axId val="53519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193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n-US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Mapping with Holistic Sustainable Learning through Social Connect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Sheet1!$A$12:$A$16</c:f>
              <c:strCache>
                <c:ptCount val="5"/>
                <c:pt idx="0">
                  <c:v>Journal Publications</c:v>
                </c:pt>
                <c:pt idx="1">
                  <c:v>Patents</c:v>
                </c:pt>
                <c:pt idx="2">
                  <c:v>Conferences</c:v>
                </c:pt>
                <c:pt idx="3">
                  <c:v>Books /Book Chapters</c:v>
                </c:pt>
                <c:pt idx="4">
                  <c:v>Project Outcomes</c:v>
                </c:pt>
              </c:strCache>
            </c:strRef>
          </c:cat>
          <c:val>
            <c:numRef>
              <c:f>Sheet1!$B$12:$B$16</c:f>
              <c:numCache>
                <c:formatCode>General</c:formatCode>
                <c:ptCount val="5"/>
                <c:pt idx="0">
                  <c:v>37</c:v>
                </c:pt>
                <c:pt idx="1">
                  <c:v>35</c:v>
                </c:pt>
                <c:pt idx="2">
                  <c:v>20</c:v>
                </c:pt>
                <c:pt idx="3">
                  <c:v>83</c:v>
                </c:pt>
                <c:pt idx="4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B3-4264-97E0-407386E1D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16824016"/>
        <c:axId val="1916837456"/>
      </c:barChart>
      <c:catAx>
        <c:axId val="191682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1916837456"/>
        <c:crosses val="autoZero"/>
        <c:auto val="1"/>
        <c:lblAlgn val="ctr"/>
        <c:lblOffset val="100"/>
        <c:noMultiLvlLbl val="0"/>
      </c:catAx>
      <c:valAx>
        <c:axId val="191683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1916824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Mapping with Environment Sustainability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Journal Publications</c:v>
                </c:pt>
                <c:pt idx="1">
                  <c:v>Patents</c:v>
                </c:pt>
                <c:pt idx="2">
                  <c:v>Conferences</c:v>
                </c:pt>
                <c:pt idx="3">
                  <c:v>Books /Book Chapters</c:v>
                </c:pt>
                <c:pt idx="4">
                  <c:v>Project Outcomes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114</c:v>
                </c:pt>
                <c:pt idx="1">
                  <c:v>28</c:v>
                </c:pt>
                <c:pt idx="2">
                  <c:v>19</c:v>
                </c:pt>
                <c:pt idx="3">
                  <c:v>25</c:v>
                </c:pt>
                <c:pt idx="4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F8-4FE8-BC00-1475A6226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916802896"/>
        <c:axId val="1916791376"/>
      </c:barChart>
      <c:catAx>
        <c:axId val="1916802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1916791376"/>
        <c:crosses val="autoZero"/>
        <c:auto val="1"/>
        <c:lblAlgn val="ctr"/>
        <c:lblOffset val="100"/>
        <c:noMultiLvlLbl val="0"/>
      </c:catAx>
      <c:valAx>
        <c:axId val="1916791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680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Ph.D. Faculty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00A-4D7C-ACE3-D80C8FBCA6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00A-4D7C-ACE3-D80C8FBCA662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0A-4D7C-ACE3-D80C8FBCA662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0A-4D7C-ACE3-D80C8FBCA6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'2025-26'!$E$6:$E$7</c:f>
              <c:strCache>
                <c:ptCount val="2"/>
                <c:pt idx="0">
                  <c:v>Ph.Ds</c:v>
                </c:pt>
                <c:pt idx="1">
                  <c:v>M.Tech</c:v>
                </c:pt>
              </c:strCache>
            </c:strRef>
          </c:cat>
          <c:val>
            <c:numRef>
              <c:f>'2025-26'!$F$6:$F$7</c:f>
              <c:numCache>
                <c:formatCode>General</c:formatCode>
                <c:ptCount val="2"/>
                <c:pt idx="0">
                  <c:v>60.3</c:v>
                </c:pt>
                <c:pt idx="1">
                  <c:v>39.700000000000003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0A-4D7C-ACE3-D80C8FBCA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 Admission Progression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Admission!$B$1</c:f>
              <c:strCache>
                <c:ptCount val="1"/>
                <c:pt idx="0">
                  <c:v>Student Admission Progression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Admission!$A$2:$A$8</c:f>
              <c:strCache>
                <c:ptCount val="7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  <c:pt idx="6">
                  <c:v>2024-25</c:v>
                </c:pt>
              </c:strCache>
            </c:strRef>
          </c:cat>
          <c:val>
            <c:numRef>
              <c:f>Admission!$B$2:$B$8</c:f>
              <c:numCache>
                <c:formatCode>General</c:formatCode>
                <c:ptCount val="7"/>
                <c:pt idx="0">
                  <c:v>91</c:v>
                </c:pt>
                <c:pt idx="1">
                  <c:v>85</c:v>
                </c:pt>
                <c:pt idx="2">
                  <c:v>104</c:v>
                </c:pt>
                <c:pt idx="3">
                  <c:v>191</c:v>
                </c:pt>
                <c:pt idx="4">
                  <c:v>523</c:v>
                </c:pt>
                <c:pt idx="5">
                  <c:v>1312</c:v>
                </c:pt>
                <c:pt idx="6">
                  <c:v>1040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11-41A2-A15A-661837906B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6287440"/>
        <c:axId val="976287920"/>
      </c:barChart>
      <c:catAx>
        <c:axId val="97628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6287920"/>
        <c:crosses val="autoZero"/>
        <c:auto val="1"/>
        <c:lblAlgn val="ctr"/>
        <c:lblOffset val="100"/>
        <c:noMultiLvlLbl val="0"/>
      </c:catAx>
      <c:valAx>
        <c:axId val="97628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628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Current Student Status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Graph!$H$2:$H$7</c:f>
              <c:strCache>
                <c:ptCount val="6"/>
                <c:pt idx="0">
                  <c:v>B.Tech</c:v>
                </c:pt>
                <c:pt idx="1">
                  <c:v>BCA</c:v>
                </c:pt>
                <c:pt idx="2">
                  <c:v>B.Sc</c:v>
                </c:pt>
                <c:pt idx="3">
                  <c:v>MCA</c:v>
                </c:pt>
                <c:pt idx="4">
                  <c:v>M.Tech</c:v>
                </c:pt>
                <c:pt idx="5">
                  <c:v>Ph.D</c:v>
                </c:pt>
              </c:strCache>
            </c:strRef>
          </c:cat>
          <c:val>
            <c:numRef>
              <c:f>Graph!$I$2:$I$7</c:f>
              <c:numCache>
                <c:formatCode>General</c:formatCode>
                <c:ptCount val="6"/>
                <c:pt idx="0">
                  <c:v>1940</c:v>
                </c:pt>
                <c:pt idx="1">
                  <c:v>517</c:v>
                </c:pt>
                <c:pt idx="2">
                  <c:v>93</c:v>
                </c:pt>
                <c:pt idx="3">
                  <c:v>197</c:v>
                </c:pt>
                <c:pt idx="4">
                  <c:v>4</c:v>
                </c:pt>
                <c:pt idx="5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91-4FED-9A15-C10EA6356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3231247"/>
        <c:axId val="1503226447"/>
      </c:barChart>
      <c:catAx>
        <c:axId val="150323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1503226447"/>
        <c:crosses val="autoZero"/>
        <c:auto val="1"/>
        <c:lblAlgn val="ctr"/>
        <c:lblOffset val="100"/>
        <c:noMultiLvlLbl val="0"/>
      </c:catAx>
      <c:valAx>
        <c:axId val="1503226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231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Research Incentive Amount (INR)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Summary!$C$14</c:f>
              <c:strCache>
                <c:ptCount val="1"/>
                <c:pt idx="0">
                  <c:v>Incentive Amount (INR)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Summary!$B$15:$B$18</c:f>
              <c:strCache>
                <c:ptCount val="4"/>
                <c:pt idx="0">
                  <c:v>2021-22</c:v>
                </c:pt>
                <c:pt idx="1">
                  <c:v>2022-23</c:v>
                </c:pt>
                <c:pt idx="2">
                  <c:v>2023-24</c:v>
                </c:pt>
                <c:pt idx="3">
                  <c:v>2024-25</c:v>
                </c:pt>
              </c:strCache>
            </c:strRef>
          </c:cat>
          <c:val>
            <c:numRef>
              <c:f>Summary!$C$15:$C$18</c:f>
              <c:numCache>
                <c:formatCode>0</c:formatCode>
                <c:ptCount val="4"/>
                <c:pt idx="0">
                  <c:v>46900</c:v>
                </c:pt>
                <c:pt idx="1">
                  <c:v>257001</c:v>
                </c:pt>
                <c:pt idx="2">
                  <c:v>1614171</c:v>
                </c:pt>
                <c:pt idx="3">
                  <c:v>2108796.66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EE-44F1-BAD0-E6F25EEC0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9145167"/>
        <c:axId val="922227039"/>
      </c:barChart>
      <c:catAx>
        <c:axId val="689145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922227039"/>
        <c:crosses val="autoZero"/>
        <c:auto val="1"/>
        <c:lblAlgn val="ctr"/>
        <c:lblOffset val="100"/>
        <c:noMultiLvlLbl val="0"/>
      </c:catAx>
      <c:valAx>
        <c:axId val="922227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145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Support for Conference/Professional Membership/FDP</a:t>
            </a:r>
          </a:p>
        </c:rich>
      </c:tx>
      <c:layout>
        <c:manualLayout>
          <c:xMode val="edge"/>
          <c:yMode val="edge"/>
          <c:x val="0.25439210189177952"/>
          <c:y val="2.52853750734482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Summary!$F$14</c:f>
              <c:strCache>
                <c:ptCount val="1"/>
                <c:pt idx="0">
                  <c:v>Faculty Support for Conference/Professsional Membership (in INR)/FDP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Summary!$E$15:$E$19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2021-22</c:v>
                </c:pt>
                <c:pt idx="3">
                  <c:v>2022-23</c:v>
                </c:pt>
                <c:pt idx="4">
                  <c:v>2024-25</c:v>
                </c:pt>
              </c:strCache>
            </c:strRef>
          </c:cat>
          <c:val>
            <c:numRef>
              <c:f>Summary!$F$15:$F$19</c:f>
              <c:numCache>
                <c:formatCode>General</c:formatCode>
                <c:ptCount val="5"/>
                <c:pt idx="0">
                  <c:v>14826</c:v>
                </c:pt>
                <c:pt idx="1">
                  <c:v>25000</c:v>
                </c:pt>
                <c:pt idx="2">
                  <c:v>138110</c:v>
                </c:pt>
                <c:pt idx="3">
                  <c:v>127400</c:v>
                </c:pt>
                <c:pt idx="4">
                  <c:v>238778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7-41A1-A125-159DAC2787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01375871"/>
        <c:axId val="1001372031"/>
      </c:barChart>
      <c:catAx>
        <c:axId val="1001375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1372031"/>
        <c:crosses val="autoZero"/>
        <c:auto val="1"/>
        <c:lblAlgn val="ctr"/>
        <c:lblOffset val="100"/>
        <c:noMultiLvlLbl val="0"/>
      </c:catAx>
      <c:valAx>
        <c:axId val="10013720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1375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Summary!$B$1</c:f>
              <c:strCache>
                <c:ptCount val="1"/>
                <c:pt idx="0">
                  <c:v>Summary of  Book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Summary!$A$2:$A$8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Summary!$B$2:$B$8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58</c:v>
                </c:pt>
                <c:pt idx="6">
                  <c:v>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3-425B-9255-3E0070FBF945}"/>
            </c:ext>
          </c:extLst>
        </c:ser>
        <c:ser>
          <c:idx val="1"/>
          <c:order val="1"/>
          <c:tx>
            <c:strRef>
              <c:f>Summary!$C$1</c:f>
              <c:strCache>
                <c:ptCount val="1"/>
                <c:pt idx="0">
                  <c:v>Summary of  Book Chapters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Summary!$A$2:$A$8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Summary!$C$2:$C$8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160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3-425B-9255-3E0070FBF945}"/>
            </c:ext>
          </c:extLst>
        </c:ser>
        <c:ser>
          <c:idx val="2"/>
          <c:order val="2"/>
          <c:tx>
            <c:strRef>
              <c:f>Summary!$D$1</c:f>
              <c:strCache>
                <c:ptCount val="1"/>
                <c:pt idx="0">
                  <c:v>Summary of  Conference Proceeding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Summary!$A$2:$A$8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Summary!$D$2:$D$8</c:f>
              <c:numCache>
                <c:formatCode>General</c:formatCode>
                <c:ptCount val="7"/>
                <c:pt idx="0">
                  <c:v>5</c:v>
                </c:pt>
                <c:pt idx="1">
                  <c:v>7</c:v>
                </c:pt>
                <c:pt idx="2">
                  <c:v>4</c:v>
                </c:pt>
                <c:pt idx="3">
                  <c:v>9</c:v>
                </c:pt>
                <c:pt idx="4">
                  <c:v>25</c:v>
                </c:pt>
                <c:pt idx="5">
                  <c:v>11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E3-425B-9255-3E0070FBF945}"/>
            </c:ext>
          </c:extLst>
        </c:ser>
        <c:ser>
          <c:idx val="3"/>
          <c:order val="3"/>
          <c:tx>
            <c:strRef>
              <c:f>Summary!$E$1</c:f>
              <c:strCache>
                <c:ptCount val="1"/>
                <c:pt idx="0">
                  <c:v>Summary of Research Articles Publications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Summary!$A$2:$A$8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Summary!$E$2:$E$8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9</c:v>
                </c:pt>
                <c:pt idx="4">
                  <c:v>60</c:v>
                </c:pt>
                <c:pt idx="5">
                  <c:v>61</c:v>
                </c:pt>
                <c:pt idx="6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E3-425B-9255-3E0070FBF945}"/>
            </c:ext>
          </c:extLst>
        </c:ser>
        <c:ser>
          <c:idx val="4"/>
          <c:order val="4"/>
          <c:tx>
            <c:strRef>
              <c:f>Summary!$F$1</c:f>
              <c:strCache>
                <c:ptCount val="1"/>
                <c:pt idx="0">
                  <c:v>Summary of Patent 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Summary!$A$2:$A$8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Summary!$F$2:$F$8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10</c:v>
                </c:pt>
                <c:pt idx="4">
                  <c:v>11</c:v>
                </c:pt>
                <c:pt idx="5">
                  <c:v>14</c:v>
                </c:pt>
                <c:pt idx="6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E3-425B-9255-3E0070FBF9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7086287"/>
        <c:axId val="497094447"/>
      </c:barChart>
      <c:catAx>
        <c:axId val="49708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094447"/>
        <c:crosses val="autoZero"/>
        <c:auto val="1"/>
        <c:lblAlgn val="ctr"/>
        <c:lblOffset val="100"/>
        <c:noMultiLvlLbl val="0"/>
      </c:catAx>
      <c:valAx>
        <c:axId val="497094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086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Campus Placement in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summary!$A$14:$A$19</c:f>
              <c:strCache>
                <c:ptCount val="6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2023-24</c:v>
                </c:pt>
              </c:strCache>
            </c:strRef>
          </c:cat>
          <c:val>
            <c:numRef>
              <c:f>summary!$B$14:$B$19</c:f>
              <c:numCache>
                <c:formatCode>General</c:formatCode>
                <c:ptCount val="6"/>
                <c:pt idx="0">
                  <c:v>100</c:v>
                </c:pt>
                <c:pt idx="1">
                  <c:v>96.8</c:v>
                </c:pt>
                <c:pt idx="2">
                  <c:v>100</c:v>
                </c:pt>
                <c:pt idx="3">
                  <c:v>77.900000000000006</c:v>
                </c:pt>
                <c:pt idx="4">
                  <c:v>78</c:v>
                </c:pt>
                <c:pt idx="5">
                  <c:v>89.8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D-49E1-91F2-7B75D6BBC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1920527"/>
        <c:axId val="1801927727"/>
      </c:barChart>
      <c:catAx>
        <c:axId val="180192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1927727"/>
        <c:crosses val="autoZero"/>
        <c:auto val="1"/>
        <c:lblAlgn val="ctr"/>
        <c:lblOffset val="100"/>
        <c:noMultiLvlLbl val="0"/>
      </c:catAx>
      <c:valAx>
        <c:axId val="1801927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1920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Projects Mapped</a:t>
            </a:r>
            <a:r>
              <a:rPr lang="en-US" sz="1800" b="1" baseline="0" dirty="0">
                <a:latin typeface="Verdana" panose="020B0604030504040204" pitchFamily="34" charset="0"/>
                <a:ea typeface="Verdana" panose="020B0604030504040204" pitchFamily="34" charset="0"/>
              </a:rPr>
              <a:t> with SDGs (2024)</a:t>
            </a:r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Sheet1!$A$1:$A$2</c:f>
              <c:strCache>
                <c:ptCount val="2"/>
                <c:pt idx="0">
                  <c:v>Projects Related to Environmental Sustainability</c:v>
                </c:pt>
                <c:pt idx="1">
                  <c:v>Projects related to SDG Goals</c:v>
                </c:pt>
              </c:strCache>
            </c:strRef>
          </c:cat>
          <c:val>
            <c:numRef>
              <c:f>Sheet1!$B$1:$B$2</c:f>
              <c:numCache>
                <c:formatCode>General</c:formatCode>
                <c:ptCount val="2"/>
                <c:pt idx="0">
                  <c:v>89</c:v>
                </c:pt>
                <c:pt idx="1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A-4A48-AD16-3634F9D8D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7104191"/>
        <c:axId val="207104671"/>
      </c:barChart>
      <c:catAx>
        <c:axId val="2071041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104671"/>
        <c:crosses val="autoZero"/>
        <c:auto val="1"/>
        <c:lblAlgn val="ctr"/>
        <c:lblOffset val="100"/>
        <c:noMultiLvlLbl val="0"/>
      </c:catAx>
      <c:valAx>
        <c:axId val="2071046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104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949949-F8FD-4835-92A9-592078656F74}" type="doc">
      <dgm:prSet loTypeId="urn:microsoft.com/office/officeart/2008/layout/NameandTitleOrganizationalChart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IN"/>
        </a:p>
      </dgm:t>
    </dgm:pt>
    <dgm:pt modelId="{40C26EAF-A1FC-457E-B9F0-385E43E0F4A7}">
      <dgm:prSet phldrT="[Text]" custT="1"/>
      <dgm:spPr>
        <a:solidFill>
          <a:schemeClr val="accent3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gm:spPr>
      <dgm:t>
        <a:bodyPr rtlCol="0" anchor="ctr"/>
        <a:lstStyle/>
        <a:p>
          <a:r>
            <a:rPr kumimoji="0" lang="en-IN" sz="2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Faculty</a:t>
          </a:r>
          <a:r>
            <a:rPr lang="en-IN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- SOET</a:t>
          </a:r>
        </a:p>
      </dgm:t>
    </dgm:pt>
    <dgm:pt modelId="{0392720F-8F9F-41D5-80DC-BA6E518F4A03}" type="parTrans" cxnId="{93CC46C7-746A-4AC1-BD0D-7DE700C9B201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62C6DEBB-ACE0-45C1-911A-68724A186C87}" type="sibTrans" cxnId="{93CC46C7-746A-4AC1-BD0D-7DE700C9B201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algn="r"/>
          <a:r>
            <a:rPr lang="en-IN" sz="2000" b="1" dirty="0">
              <a:latin typeface="Verdana" panose="020B0604030504040204" pitchFamily="34" charset="0"/>
              <a:ea typeface="Verdana" panose="020B0604030504040204" pitchFamily="34" charset="0"/>
            </a:rPr>
            <a:t>70</a:t>
          </a:r>
        </a:p>
      </dgm:t>
    </dgm:pt>
    <dgm:pt modelId="{EDE5CB3B-A4E2-49F0-8270-CED781B3947A}">
      <dgm:prSet phldrT="[Text]" custT="1"/>
      <dgm:spPr>
        <a:solidFill>
          <a:srgbClr val="33CCCC"/>
        </a:solidFill>
        <a:ln w="25400" cap="flat" cmpd="sng" algn="ctr">
          <a:solidFill>
            <a:srgbClr val="99CCFF"/>
          </a:solidFill>
          <a:prstDash val="solid"/>
        </a:ln>
        <a:effectLst/>
      </dgm:spPr>
      <dgm:t>
        <a:bodyPr rtlCol="0" anchor="ctr"/>
        <a:lstStyle/>
        <a:p>
          <a:r>
            <a:rPr lang="en-IN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Full Time Faculty</a:t>
          </a:r>
        </a:p>
      </dgm:t>
    </dgm:pt>
    <dgm:pt modelId="{6E7BB182-A362-484A-A5F5-75E85A5C16E1}" type="parTrans" cxnId="{707DB1B0-F520-456A-B218-87CB178967C5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E3983C5F-0FCA-40C0-8BA3-E9F993A4555D}" type="sibTrans" cxnId="{707DB1B0-F520-456A-B218-87CB178967C5}">
      <dgm:prSet custT="1"/>
      <dgm:spPr/>
      <dgm:t>
        <a:bodyPr/>
        <a:lstStyle/>
        <a:p>
          <a:pPr algn="r"/>
          <a:r>
            <a:rPr lang="en-IN" sz="2000" b="1" dirty="0">
              <a:latin typeface="Verdana" panose="020B0604030504040204" pitchFamily="34" charset="0"/>
              <a:ea typeface="Verdana" panose="020B0604030504040204" pitchFamily="34" charset="0"/>
            </a:rPr>
            <a:t>55</a:t>
          </a:r>
        </a:p>
      </dgm:t>
    </dgm:pt>
    <dgm:pt modelId="{6EED4C00-67EE-466B-B33C-D3DE0CDAB784}">
      <dgm:prSet phldrT="[Text]" custT="1"/>
      <dgm:spPr>
        <a:solidFill>
          <a:srgbClr val="33CCCC"/>
        </a:solidFill>
        <a:ln w="25400" cap="flat" cmpd="sng" algn="ctr">
          <a:noFill/>
          <a:prstDash val="solid"/>
        </a:ln>
        <a:effectLst/>
      </dgm:spPr>
      <dgm:t>
        <a:bodyPr rtlCol="0" anchor="ctr"/>
        <a:lstStyle/>
        <a:p>
          <a:r>
            <a:rPr kumimoji="0" lang="en-IN" sz="2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Industry Faculty</a:t>
          </a:r>
        </a:p>
      </dgm:t>
    </dgm:pt>
    <dgm:pt modelId="{659625F0-473F-4B06-942B-8B8937C6B505}" type="parTrans" cxnId="{B4168B1D-C867-4CA9-A822-3DF1F3DF93FF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F9BD7E78-A18B-46DA-8657-D78DF68C1D01}" type="sibTrans" cxnId="{B4168B1D-C867-4CA9-A822-3DF1F3DF93FF}">
      <dgm:prSet custT="1"/>
      <dgm:spPr/>
      <dgm:t>
        <a:bodyPr/>
        <a:lstStyle/>
        <a:p>
          <a:pPr algn="r"/>
          <a:r>
            <a:rPr lang="en-IN" sz="2000" b="1" dirty="0">
              <a:latin typeface="Verdana" panose="020B0604030504040204" pitchFamily="34" charset="0"/>
              <a:ea typeface="Verdana" panose="020B0604030504040204" pitchFamily="34" charset="0"/>
            </a:rPr>
            <a:t>15</a:t>
          </a:r>
        </a:p>
      </dgm:t>
    </dgm:pt>
    <dgm:pt modelId="{3D8846E3-5C59-6344-B73B-45A6A3428234}">
      <dgm:prSet phldrT="[Text]" custT="1"/>
      <dgm:spPr>
        <a:solidFill>
          <a:srgbClr val="99CCFF"/>
        </a:solidFill>
        <a:ln w="25400" cap="flat" cmpd="sng" algn="ctr">
          <a:noFill/>
          <a:prstDash val="solid"/>
        </a:ln>
        <a:effectLst/>
      </dgm:spPr>
      <dgm:t>
        <a:bodyPr rtlCol="0" anchor="ctr"/>
        <a:lstStyle/>
        <a:p>
          <a:r>
            <a:rPr kumimoji="0" lang="en-IN" sz="2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Professor</a:t>
          </a:r>
        </a:p>
      </dgm:t>
    </dgm:pt>
    <dgm:pt modelId="{2ECB2EDB-DBB8-6548-A1E3-7CC6DB68C4DC}" type="parTrans" cxnId="{3A58D923-5738-734D-9D71-83E2E6014F3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3B89AC2-5AB8-754C-9F5A-A67BAD1F8772}" type="sibTrans" cxnId="{3A58D923-5738-734D-9D71-83E2E6014F3A}">
      <dgm:prSet custT="1"/>
      <dgm:spPr/>
      <dgm:t>
        <a:bodyPr/>
        <a:lstStyle/>
        <a:p>
          <a:pPr algn="r"/>
          <a:r>
            <a:rPr lang="en-US" sz="2000" b="1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</a:p>
      </dgm:t>
    </dgm:pt>
    <dgm:pt modelId="{93749B06-B448-6B40-B39F-3B0BFED8D331}">
      <dgm:prSet phldrT="[Text]" custT="1"/>
      <dgm:spPr>
        <a:solidFill>
          <a:srgbClr val="99CCFF"/>
        </a:solidFill>
        <a:ln w="25400" cap="flat" cmpd="sng" algn="ctr">
          <a:noFill/>
          <a:prstDash val="solid"/>
        </a:ln>
        <a:effectLst/>
      </dgm:spPr>
      <dgm:t>
        <a:bodyPr rtlCol="0" anchor="ctr"/>
        <a:lstStyle/>
        <a:p>
          <a:r>
            <a:rPr kumimoji="0" lang="en-IN" sz="2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Associate</a:t>
          </a:r>
          <a:r>
            <a:rPr lang="en-IN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Professor</a:t>
          </a:r>
        </a:p>
      </dgm:t>
    </dgm:pt>
    <dgm:pt modelId="{E633725C-FF64-974B-AC41-050B3B44302C}" type="parTrans" cxnId="{79E92FF0-57A9-F94F-86F0-2A97E6D760C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38012BC-0C2E-6C46-9839-403DD44013D7}" type="sibTrans" cxnId="{79E92FF0-57A9-F94F-86F0-2A97E6D760C8}">
      <dgm:prSet custT="1"/>
      <dgm:spPr/>
      <dgm:t>
        <a:bodyPr/>
        <a:lstStyle/>
        <a:p>
          <a:pPr algn="r"/>
          <a:r>
            <a:rPr lang="en-US" sz="2000" b="1" dirty="0">
              <a:latin typeface="Verdana" panose="020B0604030504040204" pitchFamily="34" charset="0"/>
              <a:ea typeface="Verdana" panose="020B0604030504040204" pitchFamily="34" charset="0"/>
            </a:rPr>
            <a:t>8</a:t>
          </a:r>
        </a:p>
      </dgm:t>
    </dgm:pt>
    <dgm:pt modelId="{1500EB3E-9B9A-4D43-9BCC-8CB248F0C622}">
      <dgm:prSet phldrT="[Text]" custT="1"/>
      <dgm:spPr>
        <a:solidFill>
          <a:srgbClr val="99CCFF"/>
        </a:solidFill>
        <a:ln w="25400" cap="flat" cmpd="sng" algn="ctr">
          <a:noFill/>
          <a:prstDash val="solid"/>
        </a:ln>
        <a:effectLst/>
      </dgm:spPr>
      <dgm:t>
        <a:bodyPr rtlCol="0" anchor="ctr"/>
        <a:lstStyle/>
        <a:p>
          <a:r>
            <a:rPr kumimoji="0" lang="en-IN" sz="2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Assistant</a:t>
          </a:r>
          <a:r>
            <a:rPr lang="en-IN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Professor </a:t>
          </a:r>
        </a:p>
      </dgm:t>
    </dgm:pt>
    <dgm:pt modelId="{61BEFC85-540D-A842-ACAC-2FB20B877810}" type="parTrans" cxnId="{F230226F-749A-054C-BF50-786F6A91D90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E66DC6E-62F4-9B49-9FBD-31BE0D12BDB3}" type="sibTrans" cxnId="{F230226F-749A-054C-BF50-786F6A91D904}">
      <dgm:prSet custT="1"/>
      <dgm:spPr/>
      <dgm:t>
        <a:bodyPr/>
        <a:lstStyle/>
        <a:p>
          <a:pPr algn="r"/>
          <a:r>
            <a:rPr lang="en-US" sz="2000" b="1" dirty="0">
              <a:latin typeface="Verdana" panose="020B0604030504040204" pitchFamily="34" charset="0"/>
              <a:ea typeface="Verdana" panose="020B0604030504040204" pitchFamily="34" charset="0"/>
            </a:rPr>
            <a:t>45</a:t>
          </a:r>
        </a:p>
      </dgm:t>
    </dgm:pt>
    <dgm:pt modelId="{91DD0CCD-1908-9B45-A399-8B45CCCF031C}" type="pres">
      <dgm:prSet presAssocID="{04949949-F8FD-4835-92A9-592078656F7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DD8926-14B1-CC4A-9BD0-4BB7435C6412}" type="pres">
      <dgm:prSet presAssocID="{40C26EAF-A1FC-457E-B9F0-385E43E0F4A7}" presName="hierRoot1" presStyleCnt="0">
        <dgm:presLayoutVars>
          <dgm:hierBranch val="init"/>
        </dgm:presLayoutVars>
      </dgm:prSet>
      <dgm:spPr/>
    </dgm:pt>
    <dgm:pt modelId="{58875EC1-0FED-3A49-8763-EC602B860906}" type="pres">
      <dgm:prSet presAssocID="{40C26EAF-A1FC-457E-B9F0-385E43E0F4A7}" presName="rootComposite1" presStyleCnt="0"/>
      <dgm:spPr/>
    </dgm:pt>
    <dgm:pt modelId="{8F13A933-4530-BB41-B5E2-2E1E0C719D85}" type="pres">
      <dgm:prSet presAssocID="{40C26EAF-A1FC-457E-B9F0-385E43E0F4A7}" presName="rootText1" presStyleLbl="node0" presStyleIdx="0" presStyleCnt="1" custScaleX="122991" custLinFactNeighborX="-68051" custLinFactNeighborY="-2458">
        <dgm:presLayoutVars>
          <dgm:chMax/>
          <dgm:chPref val="3"/>
        </dgm:presLayoutVars>
      </dgm:prSet>
      <dgm:spPr>
        <a:xfrm>
          <a:off x="4193214" y="1246"/>
          <a:ext cx="1301719" cy="673972"/>
        </a:xfrm>
        <a:prstGeom prst="rect">
          <a:avLst/>
        </a:prstGeom>
      </dgm:spPr>
    </dgm:pt>
    <dgm:pt modelId="{7530F4FE-F13F-4142-BD82-AF98AF2A4C01}" type="pres">
      <dgm:prSet presAssocID="{40C26EAF-A1FC-457E-B9F0-385E43E0F4A7}" presName="titleText1" presStyleLbl="fgAcc0" presStyleIdx="0" presStyleCnt="1" custLinFactNeighborX="-60473" custLinFactNeighborY="-9776">
        <dgm:presLayoutVars>
          <dgm:chMax val="0"/>
          <dgm:chPref val="0"/>
        </dgm:presLayoutVars>
      </dgm:prSet>
      <dgm:spPr/>
    </dgm:pt>
    <dgm:pt modelId="{945C17FE-EEFB-AF4F-8E0D-473574F3742D}" type="pres">
      <dgm:prSet presAssocID="{40C26EAF-A1FC-457E-B9F0-385E43E0F4A7}" presName="rootConnector1" presStyleLbl="node1" presStyleIdx="0" presStyleCnt="5"/>
      <dgm:spPr/>
    </dgm:pt>
    <dgm:pt modelId="{54F7E2CA-C176-DF41-A6A1-297EB2FF835C}" type="pres">
      <dgm:prSet presAssocID="{40C26EAF-A1FC-457E-B9F0-385E43E0F4A7}" presName="hierChild2" presStyleCnt="0"/>
      <dgm:spPr/>
    </dgm:pt>
    <dgm:pt modelId="{38F5F17E-09A4-9743-B408-CCB62F60BA57}" type="pres">
      <dgm:prSet presAssocID="{6E7BB182-A362-484A-A5F5-75E85A5C16E1}" presName="Name37" presStyleLbl="parChTrans1D2" presStyleIdx="0" presStyleCnt="2"/>
      <dgm:spPr/>
    </dgm:pt>
    <dgm:pt modelId="{0D2419D3-AD55-584A-AFD7-FC0AE93C8123}" type="pres">
      <dgm:prSet presAssocID="{EDE5CB3B-A4E2-49F0-8270-CED781B3947A}" presName="hierRoot2" presStyleCnt="0">
        <dgm:presLayoutVars>
          <dgm:hierBranch val="init"/>
        </dgm:presLayoutVars>
      </dgm:prSet>
      <dgm:spPr/>
    </dgm:pt>
    <dgm:pt modelId="{EE8AE247-5F90-F140-B8B0-A24C9D9107B6}" type="pres">
      <dgm:prSet presAssocID="{EDE5CB3B-A4E2-49F0-8270-CED781B3947A}" presName="rootComposite" presStyleCnt="0"/>
      <dgm:spPr/>
    </dgm:pt>
    <dgm:pt modelId="{9DD9B7E2-CFB8-194C-99B5-DD713E152CA3}" type="pres">
      <dgm:prSet presAssocID="{EDE5CB3B-A4E2-49F0-8270-CED781B3947A}" presName="rootText" presStyleLbl="node1" presStyleIdx="0" presStyleCnt="5" custScaleX="131837" custLinFactX="-23333" custLinFactNeighborX="-100000" custLinFactNeighborY="-3561">
        <dgm:presLayoutVars>
          <dgm:chMax/>
          <dgm:chPref val="3"/>
        </dgm:presLayoutVars>
      </dgm:prSet>
      <dgm:spPr>
        <a:xfrm>
          <a:off x="2446802" y="1064625"/>
          <a:ext cx="1301719" cy="673972"/>
        </a:xfrm>
        <a:prstGeom prst="rect">
          <a:avLst/>
        </a:prstGeom>
      </dgm:spPr>
    </dgm:pt>
    <dgm:pt modelId="{559FE59A-8967-AC43-8C7F-BA98C8F1FAFB}" type="pres">
      <dgm:prSet presAssocID="{EDE5CB3B-A4E2-49F0-8270-CED781B3947A}" presName="titleText2" presStyleLbl="fgAcc1" presStyleIdx="0" presStyleCnt="5" custLinFactX="-22762" custLinFactNeighborX="-100000" custLinFactNeighborY="-42779">
        <dgm:presLayoutVars>
          <dgm:chMax val="0"/>
          <dgm:chPref val="0"/>
        </dgm:presLayoutVars>
      </dgm:prSet>
      <dgm:spPr/>
    </dgm:pt>
    <dgm:pt modelId="{E743BF4A-E819-5C40-9D05-61785562CE36}" type="pres">
      <dgm:prSet presAssocID="{EDE5CB3B-A4E2-49F0-8270-CED781B3947A}" presName="rootConnector" presStyleLbl="node2" presStyleIdx="0" presStyleCnt="0"/>
      <dgm:spPr/>
    </dgm:pt>
    <dgm:pt modelId="{179D0182-266D-3F45-829E-E5A11295C6D0}" type="pres">
      <dgm:prSet presAssocID="{EDE5CB3B-A4E2-49F0-8270-CED781B3947A}" presName="hierChild4" presStyleCnt="0"/>
      <dgm:spPr/>
    </dgm:pt>
    <dgm:pt modelId="{1BD3B06A-A937-4E4B-B7E1-2396A7F55348}" type="pres">
      <dgm:prSet presAssocID="{2ECB2EDB-DBB8-6548-A1E3-7CC6DB68C4DC}" presName="Name37" presStyleLbl="parChTrans1D3" presStyleIdx="0" presStyleCnt="3"/>
      <dgm:spPr/>
    </dgm:pt>
    <dgm:pt modelId="{4B16CDE2-C8CE-BA47-A448-495B0D7E26E7}" type="pres">
      <dgm:prSet presAssocID="{3D8846E3-5C59-6344-B73B-45A6A3428234}" presName="hierRoot2" presStyleCnt="0">
        <dgm:presLayoutVars>
          <dgm:hierBranch val="init"/>
        </dgm:presLayoutVars>
      </dgm:prSet>
      <dgm:spPr/>
    </dgm:pt>
    <dgm:pt modelId="{FBA1818A-4316-8C42-9420-EA5EF4B186A1}" type="pres">
      <dgm:prSet presAssocID="{3D8846E3-5C59-6344-B73B-45A6A3428234}" presName="rootComposite" presStyleCnt="0"/>
      <dgm:spPr/>
    </dgm:pt>
    <dgm:pt modelId="{0104BDBA-EEBA-504E-B53C-FB8B64BBCB5F}" type="pres">
      <dgm:prSet presAssocID="{3D8846E3-5C59-6344-B73B-45A6A3428234}" presName="rootText" presStyleLbl="node1" presStyleIdx="1" presStyleCnt="5">
        <dgm:presLayoutVars>
          <dgm:chMax/>
          <dgm:chPref val="3"/>
        </dgm:presLayoutVars>
      </dgm:prSet>
      <dgm:spPr>
        <a:xfrm>
          <a:off x="700389" y="2128005"/>
          <a:ext cx="1301719" cy="673972"/>
        </a:xfrm>
        <a:prstGeom prst="rect">
          <a:avLst/>
        </a:prstGeom>
      </dgm:spPr>
    </dgm:pt>
    <dgm:pt modelId="{FE3A124C-FE1B-2D4D-BC81-29AC2622C9B7}" type="pres">
      <dgm:prSet presAssocID="{3D8846E3-5C59-6344-B73B-45A6A3428234}" presName="titleText2" presStyleLbl="fgAcc1" presStyleIdx="1" presStyleCnt="5">
        <dgm:presLayoutVars>
          <dgm:chMax val="0"/>
          <dgm:chPref val="0"/>
        </dgm:presLayoutVars>
      </dgm:prSet>
      <dgm:spPr/>
    </dgm:pt>
    <dgm:pt modelId="{A988B548-8DD6-A54A-9787-85DCD713E3AF}" type="pres">
      <dgm:prSet presAssocID="{3D8846E3-5C59-6344-B73B-45A6A3428234}" presName="rootConnector" presStyleLbl="node3" presStyleIdx="0" presStyleCnt="0"/>
      <dgm:spPr/>
    </dgm:pt>
    <dgm:pt modelId="{66536DB1-008F-1A44-9543-3DC7F9E3CD35}" type="pres">
      <dgm:prSet presAssocID="{3D8846E3-5C59-6344-B73B-45A6A3428234}" presName="hierChild4" presStyleCnt="0"/>
      <dgm:spPr/>
    </dgm:pt>
    <dgm:pt modelId="{5B352E30-E133-B44E-9A28-42FBAD84A8C1}" type="pres">
      <dgm:prSet presAssocID="{3D8846E3-5C59-6344-B73B-45A6A3428234}" presName="hierChild5" presStyleCnt="0"/>
      <dgm:spPr/>
    </dgm:pt>
    <dgm:pt modelId="{D46C9DB2-873E-0344-92BB-BDD99D3C4695}" type="pres">
      <dgm:prSet presAssocID="{E633725C-FF64-974B-AC41-050B3B44302C}" presName="Name37" presStyleLbl="parChTrans1D3" presStyleIdx="1" presStyleCnt="3"/>
      <dgm:spPr/>
    </dgm:pt>
    <dgm:pt modelId="{2BF17687-4253-D34D-A79C-5CF9B39CD660}" type="pres">
      <dgm:prSet presAssocID="{93749B06-B448-6B40-B39F-3B0BFED8D331}" presName="hierRoot2" presStyleCnt="0">
        <dgm:presLayoutVars>
          <dgm:hierBranch val="init"/>
        </dgm:presLayoutVars>
      </dgm:prSet>
      <dgm:spPr/>
    </dgm:pt>
    <dgm:pt modelId="{BED14168-2B08-AA40-B4DE-B3631A313B5B}" type="pres">
      <dgm:prSet presAssocID="{93749B06-B448-6B40-B39F-3B0BFED8D331}" presName="rootComposite" presStyleCnt="0"/>
      <dgm:spPr/>
    </dgm:pt>
    <dgm:pt modelId="{9BCCF316-E812-D141-970F-12A04AB923D0}" type="pres">
      <dgm:prSet presAssocID="{93749B06-B448-6B40-B39F-3B0BFED8D331}" presName="rootText" presStyleLbl="node1" presStyleIdx="2" presStyleCnt="5">
        <dgm:presLayoutVars>
          <dgm:chMax/>
          <dgm:chPref val="3"/>
        </dgm:presLayoutVars>
      </dgm:prSet>
      <dgm:spPr>
        <a:xfrm>
          <a:off x="2446802" y="2128005"/>
          <a:ext cx="1301719" cy="673972"/>
        </a:xfrm>
        <a:prstGeom prst="rect">
          <a:avLst/>
        </a:prstGeom>
      </dgm:spPr>
    </dgm:pt>
    <dgm:pt modelId="{652EC3CB-638E-7B41-9355-D8FBE958015B}" type="pres">
      <dgm:prSet presAssocID="{93749B06-B448-6B40-B39F-3B0BFED8D331}" presName="titleText2" presStyleLbl="fgAcc1" presStyleIdx="2" presStyleCnt="5">
        <dgm:presLayoutVars>
          <dgm:chMax val="0"/>
          <dgm:chPref val="0"/>
        </dgm:presLayoutVars>
      </dgm:prSet>
      <dgm:spPr/>
    </dgm:pt>
    <dgm:pt modelId="{287FDF69-84EE-1E48-B15A-FF88338DBF2E}" type="pres">
      <dgm:prSet presAssocID="{93749B06-B448-6B40-B39F-3B0BFED8D331}" presName="rootConnector" presStyleLbl="node3" presStyleIdx="0" presStyleCnt="0"/>
      <dgm:spPr/>
    </dgm:pt>
    <dgm:pt modelId="{6D27C3B5-3035-864A-B6F8-337EDBDA5674}" type="pres">
      <dgm:prSet presAssocID="{93749B06-B448-6B40-B39F-3B0BFED8D331}" presName="hierChild4" presStyleCnt="0"/>
      <dgm:spPr/>
    </dgm:pt>
    <dgm:pt modelId="{FD373982-3146-4144-9FE0-37A99D1198BC}" type="pres">
      <dgm:prSet presAssocID="{93749B06-B448-6B40-B39F-3B0BFED8D331}" presName="hierChild5" presStyleCnt="0"/>
      <dgm:spPr/>
    </dgm:pt>
    <dgm:pt modelId="{9E290F03-A5E1-2742-9211-C951EB691EB9}" type="pres">
      <dgm:prSet presAssocID="{61BEFC85-540D-A842-ACAC-2FB20B877810}" presName="Name37" presStyleLbl="parChTrans1D3" presStyleIdx="2" presStyleCnt="3"/>
      <dgm:spPr/>
    </dgm:pt>
    <dgm:pt modelId="{5FE54B1C-B616-5B44-8BD9-484E80BBF7AC}" type="pres">
      <dgm:prSet presAssocID="{1500EB3E-9B9A-4D43-9BCC-8CB248F0C622}" presName="hierRoot2" presStyleCnt="0">
        <dgm:presLayoutVars>
          <dgm:hierBranch val="init"/>
        </dgm:presLayoutVars>
      </dgm:prSet>
      <dgm:spPr/>
    </dgm:pt>
    <dgm:pt modelId="{81708B33-FA5F-1749-9B50-9E72CD791EFD}" type="pres">
      <dgm:prSet presAssocID="{1500EB3E-9B9A-4D43-9BCC-8CB248F0C622}" presName="rootComposite" presStyleCnt="0"/>
      <dgm:spPr/>
    </dgm:pt>
    <dgm:pt modelId="{7FB3E672-E5FF-104E-BFAA-99548224AFA8}" type="pres">
      <dgm:prSet presAssocID="{1500EB3E-9B9A-4D43-9BCC-8CB248F0C622}" presName="rootText" presStyleLbl="node1" presStyleIdx="3" presStyleCnt="5" custScaleX="125677">
        <dgm:presLayoutVars>
          <dgm:chMax/>
          <dgm:chPref val="3"/>
        </dgm:presLayoutVars>
      </dgm:prSet>
      <dgm:spPr>
        <a:xfrm>
          <a:off x="4193214" y="2128005"/>
          <a:ext cx="1301719" cy="673972"/>
        </a:xfrm>
        <a:prstGeom prst="rect">
          <a:avLst/>
        </a:prstGeom>
      </dgm:spPr>
    </dgm:pt>
    <dgm:pt modelId="{1A254C57-625C-9B4E-A82F-76460325CABA}" type="pres">
      <dgm:prSet presAssocID="{1500EB3E-9B9A-4D43-9BCC-8CB248F0C622}" presName="titleText2" presStyleLbl="fgAcc1" presStyleIdx="3" presStyleCnt="5" custLinFactNeighborX="14121" custLinFactNeighborY="11555">
        <dgm:presLayoutVars>
          <dgm:chMax val="0"/>
          <dgm:chPref val="0"/>
        </dgm:presLayoutVars>
      </dgm:prSet>
      <dgm:spPr/>
    </dgm:pt>
    <dgm:pt modelId="{987954F8-E170-824D-885A-1D5E87595732}" type="pres">
      <dgm:prSet presAssocID="{1500EB3E-9B9A-4D43-9BCC-8CB248F0C622}" presName="rootConnector" presStyleLbl="node3" presStyleIdx="0" presStyleCnt="0"/>
      <dgm:spPr/>
    </dgm:pt>
    <dgm:pt modelId="{2B15255F-3484-5D4D-A2A2-0508796945B4}" type="pres">
      <dgm:prSet presAssocID="{1500EB3E-9B9A-4D43-9BCC-8CB248F0C622}" presName="hierChild4" presStyleCnt="0"/>
      <dgm:spPr/>
    </dgm:pt>
    <dgm:pt modelId="{DC700D60-E5FE-B04E-A24B-FF414D94CA1C}" type="pres">
      <dgm:prSet presAssocID="{1500EB3E-9B9A-4D43-9BCC-8CB248F0C622}" presName="hierChild5" presStyleCnt="0"/>
      <dgm:spPr/>
    </dgm:pt>
    <dgm:pt modelId="{4D5B3BDE-C7AF-6348-BE17-ED58542208D5}" type="pres">
      <dgm:prSet presAssocID="{EDE5CB3B-A4E2-49F0-8270-CED781B3947A}" presName="hierChild5" presStyleCnt="0"/>
      <dgm:spPr/>
    </dgm:pt>
    <dgm:pt modelId="{489CFE63-73CE-374D-B7F1-B16B736C63C3}" type="pres">
      <dgm:prSet presAssocID="{659625F0-473F-4B06-942B-8B8937C6B505}" presName="Name37" presStyleLbl="parChTrans1D2" presStyleIdx="1" presStyleCnt="2"/>
      <dgm:spPr/>
    </dgm:pt>
    <dgm:pt modelId="{B421529E-1CEB-5849-A81B-5613CE0FFCA9}" type="pres">
      <dgm:prSet presAssocID="{6EED4C00-67EE-466B-B33C-D3DE0CDAB784}" presName="hierRoot2" presStyleCnt="0">
        <dgm:presLayoutVars>
          <dgm:hierBranch val="init"/>
        </dgm:presLayoutVars>
      </dgm:prSet>
      <dgm:spPr/>
    </dgm:pt>
    <dgm:pt modelId="{DC88DC8F-C5A7-C543-A890-2E8D1E35EC2C}" type="pres">
      <dgm:prSet presAssocID="{6EED4C00-67EE-466B-B33C-D3DE0CDAB784}" presName="rootComposite" presStyleCnt="0"/>
      <dgm:spPr/>
    </dgm:pt>
    <dgm:pt modelId="{2E439A8C-2EE5-144B-8ABC-D4603C1A99E9}" type="pres">
      <dgm:prSet presAssocID="{6EED4C00-67EE-466B-B33C-D3DE0CDAB784}" presName="rootText" presStyleLbl="node1" presStyleIdx="4" presStyleCnt="5" custScaleX="143722">
        <dgm:presLayoutVars>
          <dgm:chMax/>
          <dgm:chPref val="3"/>
        </dgm:presLayoutVars>
      </dgm:prSet>
      <dgm:spPr>
        <a:xfrm>
          <a:off x="4193214" y="1064625"/>
          <a:ext cx="1301719" cy="673972"/>
        </a:xfrm>
        <a:prstGeom prst="rect">
          <a:avLst/>
        </a:prstGeom>
      </dgm:spPr>
    </dgm:pt>
    <dgm:pt modelId="{F4F80380-F446-4642-916A-0C317117F639}" type="pres">
      <dgm:prSet presAssocID="{6EED4C00-67EE-466B-B33C-D3DE0CDAB784}" presName="titleText2" presStyleLbl="fgAcc1" presStyleIdx="4" presStyleCnt="5" custLinFactNeighborX="26482" custLinFactNeighborY="-4626">
        <dgm:presLayoutVars>
          <dgm:chMax val="0"/>
          <dgm:chPref val="0"/>
        </dgm:presLayoutVars>
      </dgm:prSet>
      <dgm:spPr/>
    </dgm:pt>
    <dgm:pt modelId="{DDF41D9C-8011-9A49-A49D-6A3BD4B7BA6F}" type="pres">
      <dgm:prSet presAssocID="{6EED4C00-67EE-466B-B33C-D3DE0CDAB784}" presName="rootConnector" presStyleLbl="node2" presStyleIdx="0" presStyleCnt="0"/>
      <dgm:spPr/>
    </dgm:pt>
    <dgm:pt modelId="{7C7ED98A-E7AA-1D42-8D19-718D7E9BE6C1}" type="pres">
      <dgm:prSet presAssocID="{6EED4C00-67EE-466B-B33C-D3DE0CDAB784}" presName="hierChild4" presStyleCnt="0"/>
      <dgm:spPr/>
    </dgm:pt>
    <dgm:pt modelId="{2312FD09-98F0-3349-ADE6-BD874BB05B48}" type="pres">
      <dgm:prSet presAssocID="{6EED4C00-67EE-466B-B33C-D3DE0CDAB784}" presName="hierChild5" presStyleCnt="0"/>
      <dgm:spPr/>
    </dgm:pt>
    <dgm:pt modelId="{9334B408-F3A4-4744-AA70-014D27C53D8C}" type="pres">
      <dgm:prSet presAssocID="{40C26EAF-A1FC-457E-B9F0-385E43E0F4A7}" presName="hierChild3" presStyleCnt="0"/>
      <dgm:spPr/>
    </dgm:pt>
  </dgm:ptLst>
  <dgm:cxnLst>
    <dgm:cxn modelId="{21FB8B0F-C439-7542-B20B-16CC4938D412}" type="presOf" srcId="{3D8846E3-5C59-6344-B73B-45A6A3428234}" destId="{0104BDBA-EEBA-504E-B53C-FB8B64BBCB5F}" srcOrd="0" destOrd="0" presId="urn:microsoft.com/office/officeart/2008/layout/NameandTitleOrganizationalChart"/>
    <dgm:cxn modelId="{A1C3BB11-92E8-E94B-B539-42096D011255}" type="presOf" srcId="{40C26EAF-A1FC-457E-B9F0-385E43E0F4A7}" destId="{945C17FE-EEFB-AF4F-8E0D-473574F3742D}" srcOrd="1" destOrd="0" presId="urn:microsoft.com/office/officeart/2008/layout/NameandTitleOrganizationalChart"/>
    <dgm:cxn modelId="{B4168B1D-C867-4CA9-A822-3DF1F3DF93FF}" srcId="{40C26EAF-A1FC-457E-B9F0-385E43E0F4A7}" destId="{6EED4C00-67EE-466B-B33C-D3DE0CDAB784}" srcOrd="1" destOrd="0" parTransId="{659625F0-473F-4B06-942B-8B8937C6B505}" sibTransId="{F9BD7E78-A18B-46DA-8657-D78DF68C1D01}"/>
    <dgm:cxn modelId="{3A58D923-5738-734D-9D71-83E2E6014F3A}" srcId="{EDE5CB3B-A4E2-49F0-8270-CED781B3947A}" destId="{3D8846E3-5C59-6344-B73B-45A6A3428234}" srcOrd="0" destOrd="0" parTransId="{2ECB2EDB-DBB8-6548-A1E3-7CC6DB68C4DC}" sibTransId="{F3B89AC2-5AB8-754C-9F5A-A67BAD1F8772}"/>
    <dgm:cxn modelId="{95584724-B744-144A-9E4A-96C0E166B9C1}" type="presOf" srcId="{62C6DEBB-ACE0-45C1-911A-68724A186C87}" destId="{7530F4FE-F13F-4142-BD82-AF98AF2A4C01}" srcOrd="0" destOrd="0" presId="urn:microsoft.com/office/officeart/2008/layout/NameandTitleOrganizationalChart"/>
    <dgm:cxn modelId="{88F18035-CD98-6D4A-AB48-F9B94F1B4CF6}" type="presOf" srcId="{6E7BB182-A362-484A-A5F5-75E85A5C16E1}" destId="{38F5F17E-09A4-9743-B408-CCB62F60BA57}" srcOrd="0" destOrd="0" presId="urn:microsoft.com/office/officeart/2008/layout/NameandTitleOrganizationalChart"/>
    <dgm:cxn modelId="{9B3E7746-E220-5F41-BA86-B62F1AA281FF}" type="presOf" srcId="{1500EB3E-9B9A-4D43-9BCC-8CB248F0C622}" destId="{987954F8-E170-824D-885A-1D5E87595732}" srcOrd="1" destOrd="0" presId="urn:microsoft.com/office/officeart/2008/layout/NameandTitleOrganizationalChart"/>
    <dgm:cxn modelId="{68DEC56C-0C5E-9E48-BF22-0A709CC442A6}" type="presOf" srcId="{3D8846E3-5C59-6344-B73B-45A6A3428234}" destId="{A988B548-8DD6-A54A-9787-85DCD713E3AF}" srcOrd="1" destOrd="0" presId="urn:microsoft.com/office/officeart/2008/layout/NameandTitleOrganizationalChart"/>
    <dgm:cxn modelId="{C0CBE84C-73FA-014F-A840-6A70FE128FC3}" type="presOf" srcId="{659625F0-473F-4B06-942B-8B8937C6B505}" destId="{489CFE63-73CE-374D-B7F1-B16B736C63C3}" srcOrd="0" destOrd="0" presId="urn:microsoft.com/office/officeart/2008/layout/NameandTitleOrganizationalChart"/>
    <dgm:cxn modelId="{F230226F-749A-054C-BF50-786F6A91D904}" srcId="{EDE5CB3B-A4E2-49F0-8270-CED781B3947A}" destId="{1500EB3E-9B9A-4D43-9BCC-8CB248F0C622}" srcOrd="2" destOrd="0" parTransId="{61BEFC85-540D-A842-ACAC-2FB20B877810}" sibTransId="{7E66DC6E-62F4-9B49-9FBD-31BE0D12BDB3}"/>
    <dgm:cxn modelId="{10311B50-E221-954A-B4B9-48ECD89771CE}" type="presOf" srcId="{F3B89AC2-5AB8-754C-9F5A-A67BAD1F8772}" destId="{FE3A124C-FE1B-2D4D-BC81-29AC2622C9B7}" srcOrd="0" destOrd="0" presId="urn:microsoft.com/office/officeart/2008/layout/NameandTitleOrganizationalChart"/>
    <dgm:cxn modelId="{3D4FA250-576F-E64E-B3C4-0CF08AD87BA0}" type="presOf" srcId="{E3983C5F-0FCA-40C0-8BA3-E9F993A4555D}" destId="{559FE59A-8967-AC43-8C7F-BA98C8F1FAFB}" srcOrd="0" destOrd="0" presId="urn:microsoft.com/office/officeart/2008/layout/NameandTitleOrganizationalChart"/>
    <dgm:cxn modelId="{BFC62B77-580D-6145-9A4F-4F651DB16A42}" type="presOf" srcId="{7E66DC6E-62F4-9B49-9FBD-31BE0D12BDB3}" destId="{1A254C57-625C-9B4E-A82F-76460325CABA}" srcOrd="0" destOrd="0" presId="urn:microsoft.com/office/officeart/2008/layout/NameandTitleOrganizationalChart"/>
    <dgm:cxn modelId="{AF318683-DD88-0143-801D-D16DD36EB426}" type="presOf" srcId="{F9BD7E78-A18B-46DA-8657-D78DF68C1D01}" destId="{F4F80380-F446-4642-916A-0C317117F639}" srcOrd="0" destOrd="0" presId="urn:microsoft.com/office/officeart/2008/layout/NameandTitleOrganizationalChart"/>
    <dgm:cxn modelId="{D2EAA589-06D9-0D4A-B0CD-036AE551C5E1}" type="presOf" srcId="{2ECB2EDB-DBB8-6548-A1E3-7CC6DB68C4DC}" destId="{1BD3B06A-A937-4E4B-B7E1-2396A7F55348}" srcOrd="0" destOrd="0" presId="urn:microsoft.com/office/officeart/2008/layout/NameandTitleOrganizationalChart"/>
    <dgm:cxn modelId="{8A3820A3-2762-0249-8BD2-08E89CB10BA0}" type="presOf" srcId="{40C26EAF-A1FC-457E-B9F0-385E43E0F4A7}" destId="{8F13A933-4530-BB41-B5E2-2E1E0C719D85}" srcOrd="0" destOrd="0" presId="urn:microsoft.com/office/officeart/2008/layout/NameandTitleOrganizationalChart"/>
    <dgm:cxn modelId="{FE0C4DA3-A2D6-9B44-8F29-5D9F02486074}" type="presOf" srcId="{6EED4C00-67EE-466B-B33C-D3DE0CDAB784}" destId="{DDF41D9C-8011-9A49-A49D-6A3BD4B7BA6F}" srcOrd="1" destOrd="0" presId="urn:microsoft.com/office/officeart/2008/layout/NameandTitleOrganizationalChart"/>
    <dgm:cxn modelId="{E61498A6-1263-6641-BEEC-05C8C98419C4}" type="presOf" srcId="{93749B06-B448-6B40-B39F-3B0BFED8D331}" destId="{9BCCF316-E812-D141-970F-12A04AB923D0}" srcOrd="0" destOrd="0" presId="urn:microsoft.com/office/officeart/2008/layout/NameandTitleOrganizationalChart"/>
    <dgm:cxn modelId="{707DB1B0-F520-456A-B218-87CB178967C5}" srcId="{40C26EAF-A1FC-457E-B9F0-385E43E0F4A7}" destId="{EDE5CB3B-A4E2-49F0-8270-CED781B3947A}" srcOrd="0" destOrd="0" parTransId="{6E7BB182-A362-484A-A5F5-75E85A5C16E1}" sibTransId="{E3983C5F-0FCA-40C0-8BA3-E9F993A4555D}"/>
    <dgm:cxn modelId="{578528B1-F93D-2546-BE05-02ABFD9AD520}" type="presOf" srcId="{938012BC-0C2E-6C46-9839-403DD44013D7}" destId="{652EC3CB-638E-7B41-9355-D8FBE958015B}" srcOrd="0" destOrd="0" presId="urn:microsoft.com/office/officeart/2008/layout/NameandTitleOrganizationalChart"/>
    <dgm:cxn modelId="{F525E4B8-6FAE-B04D-B34B-DCD4EBE8252B}" type="presOf" srcId="{1500EB3E-9B9A-4D43-9BCC-8CB248F0C622}" destId="{7FB3E672-E5FF-104E-BFAA-99548224AFA8}" srcOrd="0" destOrd="0" presId="urn:microsoft.com/office/officeart/2008/layout/NameandTitleOrganizationalChart"/>
    <dgm:cxn modelId="{CD9CAAC6-1175-864A-ADAF-6530EE86B8B3}" type="presOf" srcId="{E633725C-FF64-974B-AC41-050B3B44302C}" destId="{D46C9DB2-873E-0344-92BB-BDD99D3C4695}" srcOrd="0" destOrd="0" presId="urn:microsoft.com/office/officeart/2008/layout/NameandTitleOrganizationalChart"/>
    <dgm:cxn modelId="{93CC46C7-746A-4AC1-BD0D-7DE700C9B201}" srcId="{04949949-F8FD-4835-92A9-592078656F74}" destId="{40C26EAF-A1FC-457E-B9F0-385E43E0F4A7}" srcOrd="0" destOrd="0" parTransId="{0392720F-8F9F-41D5-80DC-BA6E518F4A03}" sibTransId="{62C6DEBB-ACE0-45C1-911A-68724A186C87}"/>
    <dgm:cxn modelId="{49FA49CA-973F-2C49-AD95-DDCD9D7C6B38}" type="presOf" srcId="{EDE5CB3B-A4E2-49F0-8270-CED781B3947A}" destId="{9DD9B7E2-CFB8-194C-99B5-DD713E152CA3}" srcOrd="0" destOrd="0" presId="urn:microsoft.com/office/officeart/2008/layout/NameandTitleOrganizationalChart"/>
    <dgm:cxn modelId="{233B8AD6-1FFA-924B-922E-2BC30C53C69F}" type="presOf" srcId="{04949949-F8FD-4835-92A9-592078656F74}" destId="{91DD0CCD-1908-9B45-A399-8B45CCCF031C}" srcOrd="0" destOrd="0" presId="urn:microsoft.com/office/officeart/2008/layout/NameandTitleOrganizationalChart"/>
    <dgm:cxn modelId="{DCA3BDDD-DFD6-6E45-A455-2CE0C605B927}" type="presOf" srcId="{EDE5CB3B-A4E2-49F0-8270-CED781B3947A}" destId="{E743BF4A-E819-5C40-9D05-61785562CE36}" srcOrd="1" destOrd="0" presId="urn:microsoft.com/office/officeart/2008/layout/NameandTitleOrganizationalChart"/>
    <dgm:cxn modelId="{8D90B5E5-B69F-9344-A75B-7AB9D0CCF89E}" type="presOf" srcId="{6EED4C00-67EE-466B-B33C-D3DE0CDAB784}" destId="{2E439A8C-2EE5-144B-8ABC-D4603C1A99E9}" srcOrd="0" destOrd="0" presId="urn:microsoft.com/office/officeart/2008/layout/NameandTitleOrganizationalChart"/>
    <dgm:cxn modelId="{F24ACDEA-B68E-5C4C-967A-937F9670894C}" type="presOf" srcId="{93749B06-B448-6B40-B39F-3B0BFED8D331}" destId="{287FDF69-84EE-1E48-B15A-FF88338DBF2E}" srcOrd="1" destOrd="0" presId="urn:microsoft.com/office/officeart/2008/layout/NameandTitleOrganizationalChart"/>
    <dgm:cxn modelId="{79E92FF0-57A9-F94F-86F0-2A97E6D760C8}" srcId="{EDE5CB3B-A4E2-49F0-8270-CED781B3947A}" destId="{93749B06-B448-6B40-B39F-3B0BFED8D331}" srcOrd="1" destOrd="0" parTransId="{E633725C-FF64-974B-AC41-050B3B44302C}" sibTransId="{938012BC-0C2E-6C46-9839-403DD44013D7}"/>
    <dgm:cxn modelId="{A9967FFD-9450-D640-B32B-FA1CCD23E36F}" type="presOf" srcId="{61BEFC85-540D-A842-ACAC-2FB20B877810}" destId="{9E290F03-A5E1-2742-9211-C951EB691EB9}" srcOrd="0" destOrd="0" presId="urn:microsoft.com/office/officeart/2008/layout/NameandTitleOrganizationalChart"/>
    <dgm:cxn modelId="{654CDAE6-A0C4-C04D-835B-7016321538E0}" type="presParOf" srcId="{91DD0CCD-1908-9B45-A399-8B45CCCF031C}" destId="{DCDD8926-14B1-CC4A-9BD0-4BB7435C6412}" srcOrd="0" destOrd="0" presId="urn:microsoft.com/office/officeart/2008/layout/NameandTitleOrganizationalChart"/>
    <dgm:cxn modelId="{93826AC9-5B1F-7243-98A8-7C726D29FF33}" type="presParOf" srcId="{DCDD8926-14B1-CC4A-9BD0-4BB7435C6412}" destId="{58875EC1-0FED-3A49-8763-EC602B860906}" srcOrd="0" destOrd="0" presId="urn:microsoft.com/office/officeart/2008/layout/NameandTitleOrganizationalChart"/>
    <dgm:cxn modelId="{008341DA-A076-A949-89DB-EADA70F6753A}" type="presParOf" srcId="{58875EC1-0FED-3A49-8763-EC602B860906}" destId="{8F13A933-4530-BB41-B5E2-2E1E0C719D85}" srcOrd="0" destOrd="0" presId="urn:microsoft.com/office/officeart/2008/layout/NameandTitleOrganizationalChart"/>
    <dgm:cxn modelId="{A109CBEB-25BA-B342-B3E6-DAC8BB73B2B0}" type="presParOf" srcId="{58875EC1-0FED-3A49-8763-EC602B860906}" destId="{7530F4FE-F13F-4142-BD82-AF98AF2A4C01}" srcOrd="1" destOrd="0" presId="urn:microsoft.com/office/officeart/2008/layout/NameandTitleOrganizationalChart"/>
    <dgm:cxn modelId="{6D0419C3-09C8-3C46-9B19-0F8347110CFE}" type="presParOf" srcId="{58875EC1-0FED-3A49-8763-EC602B860906}" destId="{945C17FE-EEFB-AF4F-8E0D-473574F3742D}" srcOrd="2" destOrd="0" presId="urn:microsoft.com/office/officeart/2008/layout/NameandTitleOrganizationalChart"/>
    <dgm:cxn modelId="{7E8BF10A-4CC0-4443-AAF2-5EFC36800F21}" type="presParOf" srcId="{DCDD8926-14B1-CC4A-9BD0-4BB7435C6412}" destId="{54F7E2CA-C176-DF41-A6A1-297EB2FF835C}" srcOrd="1" destOrd="0" presId="urn:microsoft.com/office/officeart/2008/layout/NameandTitleOrganizationalChart"/>
    <dgm:cxn modelId="{ECECD1E8-8E65-3B47-A6C2-462CA86ED075}" type="presParOf" srcId="{54F7E2CA-C176-DF41-A6A1-297EB2FF835C}" destId="{38F5F17E-09A4-9743-B408-CCB62F60BA57}" srcOrd="0" destOrd="0" presId="urn:microsoft.com/office/officeart/2008/layout/NameandTitleOrganizationalChart"/>
    <dgm:cxn modelId="{77C6A13B-A408-5C4E-94BE-4033A37A1463}" type="presParOf" srcId="{54F7E2CA-C176-DF41-A6A1-297EB2FF835C}" destId="{0D2419D3-AD55-584A-AFD7-FC0AE93C8123}" srcOrd="1" destOrd="0" presId="urn:microsoft.com/office/officeart/2008/layout/NameandTitleOrganizationalChart"/>
    <dgm:cxn modelId="{EBC557E9-5DA9-B14D-A6AC-DF251FA05CF4}" type="presParOf" srcId="{0D2419D3-AD55-584A-AFD7-FC0AE93C8123}" destId="{EE8AE247-5F90-F140-B8B0-A24C9D9107B6}" srcOrd="0" destOrd="0" presId="urn:microsoft.com/office/officeart/2008/layout/NameandTitleOrganizationalChart"/>
    <dgm:cxn modelId="{BE2F2BE3-A8C0-E244-8C4B-6F3D78E86AFD}" type="presParOf" srcId="{EE8AE247-5F90-F140-B8B0-A24C9D9107B6}" destId="{9DD9B7E2-CFB8-194C-99B5-DD713E152CA3}" srcOrd="0" destOrd="0" presId="urn:microsoft.com/office/officeart/2008/layout/NameandTitleOrganizationalChart"/>
    <dgm:cxn modelId="{B012D26A-19FC-8D44-B386-4F1EF574A646}" type="presParOf" srcId="{EE8AE247-5F90-F140-B8B0-A24C9D9107B6}" destId="{559FE59A-8967-AC43-8C7F-BA98C8F1FAFB}" srcOrd="1" destOrd="0" presId="urn:microsoft.com/office/officeart/2008/layout/NameandTitleOrganizationalChart"/>
    <dgm:cxn modelId="{58CD2F80-9131-FF45-9A31-B3169BB267AD}" type="presParOf" srcId="{EE8AE247-5F90-F140-B8B0-A24C9D9107B6}" destId="{E743BF4A-E819-5C40-9D05-61785562CE36}" srcOrd="2" destOrd="0" presId="urn:microsoft.com/office/officeart/2008/layout/NameandTitleOrganizationalChart"/>
    <dgm:cxn modelId="{6A1D7C4D-F1B8-0A45-AC8F-3C51D29D0E2B}" type="presParOf" srcId="{0D2419D3-AD55-584A-AFD7-FC0AE93C8123}" destId="{179D0182-266D-3F45-829E-E5A11295C6D0}" srcOrd="1" destOrd="0" presId="urn:microsoft.com/office/officeart/2008/layout/NameandTitleOrganizationalChart"/>
    <dgm:cxn modelId="{6E34AA6A-06E1-BF45-A405-8D1D57DB1262}" type="presParOf" srcId="{179D0182-266D-3F45-829E-E5A11295C6D0}" destId="{1BD3B06A-A937-4E4B-B7E1-2396A7F55348}" srcOrd="0" destOrd="0" presId="urn:microsoft.com/office/officeart/2008/layout/NameandTitleOrganizationalChart"/>
    <dgm:cxn modelId="{F3FBB39B-D24B-214A-91E3-68680D7BD077}" type="presParOf" srcId="{179D0182-266D-3F45-829E-E5A11295C6D0}" destId="{4B16CDE2-C8CE-BA47-A448-495B0D7E26E7}" srcOrd="1" destOrd="0" presId="urn:microsoft.com/office/officeart/2008/layout/NameandTitleOrganizationalChart"/>
    <dgm:cxn modelId="{CB837D36-4733-BC43-AB43-5872C82A5DC8}" type="presParOf" srcId="{4B16CDE2-C8CE-BA47-A448-495B0D7E26E7}" destId="{FBA1818A-4316-8C42-9420-EA5EF4B186A1}" srcOrd="0" destOrd="0" presId="urn:microsoft.com/office/officeart/2008/layout/NameandTitleOrganizationalChart"/>
    <dgm:cxn modelId="{1B648835-B255-374E-A60A-EF5C401666D8}" type="presParOf" srcId="{FBA1818A-4316-8C42-9420-EA5EF4B186A1}" destId="{0104BDBA-EEBA-504E-B53C-FB8B64BBCB5F}" srcOrd="0" destOrd="0" presId="urn:microsoft.com/office/officeart/2008/layout/NameandTitleOrganizationalChart"/>
    <dgm:cxn modelId="{BEDEB0A3-105F-4E47-9DF6-7B3EC8E7C4F0}" type="presParOf" srcId="{FBA1818A-4316-8C42-9420-EA5EF4B186A1}" destId="{FE3A124C-FE1B-2D4D-BC81-29AC2622C9B7}" srcOrd="1" destOrd="0" presId="urn:microsoft.com/office/officeart/2008/layout/NameandTitleOrganizationalChart"/>
    <dgm:cxn modelId="{9101A207-C8C1-A44F-9843-DAD25E6250E1}" type="presParOf" srcId="{FBA1818A-4316-8C42-9420-EA5EF4B186A1}" destId="{A988B548-8DD6-A54A-9787-85DCD713E3AF}" srcOrd="2" destOrd="0" presId="urn:microsoft.com/office/officeart/2008/layout/NameandTitleOrganizationalChart"/>
    <dgm:cxn modelId="{0AD4744B-EF34-7046-B31A-4427427EEBE0}" type="presParOf" srcId="{4B16CDE2-C8CE-BA47-A448-495B0D7E26E7}" destId="{66536DB1-008F-1A44-9543-3DC7F9E3CD35}" srcOrd="1" destOrd="0" presId="urn:microsoft.com/office/officeart/2008/layout/NameandTitleOrganizationalChart"/>
    <dgm:cxn modelId="{E73E938B-AC59-BC44-B424-CB93F44B1CA5}" type="presParOf" srcId="{4B16CDE2-C8CE-BA47-A448-495B0D7E26E7}" destId="{5B352E30-E133-B44E-9A28-42FBAD84A8C1}" srcOrd="2" destOrd="0" presId="urn:microsoft.com/office/officeart/2008/layout/NameandTitleOrganizationalChart"/>
    <dgm:cxn modelId="{111DD320-A3C4-5B48-AEA3-DCFEDE4CE363}" type="presParOf" srcId="{179D0182-266D-3F45-829E-E5A11295C6D0}" destId="{D46C9DB2-873E-0344-92BB-BDD99D3C4695}" srcOrd="2" destOrd="0" presId="urn:microsoft.com/office/officeart/2008/layout/NameandTitleOrganizationalChart"/>
    <dgm:cxn modelId="{0D16D591-4FF0-B448-8871-8C310127CF82}" type="presParOf" srcId="{179D0182-266D-3F45-829E-E5A11295C6D0}" destId="{2BF17687-4253-D34D-A79C-5CF9B39CD660}" srcOrd="3" destOrd="0" presId="urn:microsoft.com/office/officeart/2008/layout/NameandTitleOrganizationalChart"/>
    <dgm:cxn modelId="{D7F5B740-A13C-814B-9995-C40BC0639908}" type="presParOf" srcId="{2BF17687-4253-D34D-A79C-5CF9B39CD660}" destId="{BED14168-2B08-AA40-B4DE-B3631A313B5B}" srcOrd="0" destOrd="0" presId="urn:microsoft.com/office/officeart/2008/layout/NameandTitleOrganizationalChart"/>
    <dgm:cxn modelId="{D33EE210-981C-1449-9919-4A2FC433D5B6}" type="presParOf" srcId="{BED14168-2B08-AA40-B4DE-B3631A313B5B}" destId="{9BCCF316-E812-D141-970F-12A04AB923D0}" srcOrd="0" destOrd="0" presId="urn:microsoft.com/office/officeart/2008/layout/NameandTitleOrganizationalChart"/>
    <dgm:cxn modelId="{4BCFD9B0-4029-E047-932D-3C57D247C6E5}" type="presParOf" srcId="{BED14168-2B08-AA40-B4DE-B3631A313B5B}" destId="{652EC3CB-638E-7B41-9355-D8FBE958015B}" srcOrd="1" destOrd="0" presId="urn:microsoft.com/office/officeart/2008/layout/NameandTitleOrganizationalChart"/>
    <dgm:cxn modelId="{7EBFA8D0-F5B9-B848-9832-7936A96DDE7E}" type="presParOf" srcId="{BED14168-2B08-AA40-B4DE-B3631A313B5B}" destId="{287FDF69-84EE-1E48-B15A-FF88338DBF2E}" srcOrd="2" destOrd="0" presId="urn:microsoft.com/office/officeart/2008/layout/NameandTitleOrganizationalChart"/>
    <dgm:cxn modelId="{A999B038-E3EC-244E-A11A-1987DCF4B015}" type="presParOf" srcId="{2BF17687-4253-D34D-A79C-5CF9B39CD660}" destId="{6D27C3B5-3035-864A-B6F8-337EDBDA5674}" srcOrd="1" destOrd="0" presId="urn:microsoft.com/office/officeart/2008/layout/NameandTitleOrganizationalChart"/>
    <dgm:cxn modelId="{A8F4AD6E-A9A0-344B-AE1C-730ED2B25B2C}" type="presParOf" srcId="{2BF17687-4253-D34D-A79C-5CF9B39CD660}" destId="{FD373982-3146-4144-9FE0-37A99D1198BC}" srcOrd="2" destOrd="0" presId="urn:microsoft.com/office/officeart/2008/layout/NameandTitleOrganizationalChart"/>
    <dgm:cxn modelId="{C4B68562-2BC4-2B46-8DD6-B9ACEA96D4B1}" type="presParOf" srcId="{179D0182-266D-3F45-829E-E5A11295C6D0}" destId="{9E290F03-A5E1-2742-9211-C951EB691EB9}" srcOrd="4" destOrd="0" presId="urn:microsoft.com/office/officeart/2008/layout/NameandTitleOrganizationalChart"/>
    <dgm:cxn modelId="{6FF79D02-B3BA-8841-A451-FB592B71223B}" type="presParOf" srcId="{179D0182-266D-3F45-829E-E5A11295C6D0}" destId="{5FE54B1C-B616-5B44-8BD9-484E80BBF7AC}" srcOrd="5" destOrd="0" presId="urn:microsoft.com/office/officeart/2008/layout/NameandTitleOrganizationalChart"/>
    <dgm:cxn modelId="{EFBB1AAF-59E1-DD49-B3F2-4FA694982120}" type="presParOf" srcId="{5FE54B1C-B616-5B44-8BD9-484E80BBF7AC}" destId="{81708B33-FA5F-1749-9B50-9E72CD791EFD}" srcOrd="0" destOrd="0" presId="urn:microsoft.com/office/officeart/2008/layout/NameandTitleOrganizationalChart"/>
    <dgm:cxn modelId="{0AFD451A-58BA-404C-A917-AF2C107CE365}" type="presParOf" srcId="{81708B33-FA5F-1749-9B50-9E72CD791EFD}" destId="{7FB3E672-E5FF-104E-BFAA-99548224AFA8}" srcOrd="0" destOrd="0" presId="urn:microsoft.com/office/officeart/2008/layout/NameandTitleOrganizationalChart"/>
    <dgm:cxn modelId="{5958F5D4-DFEE-4B48-AFD5-BA0B19ABF736}" type="presParOf" srcId="{81708B33-FA5F-1749-9B50-9E72CD791EFD}" destId="{1A254C57-625C-9B4E-A82F-76460325CABA}" srcOrd="1" destOrd="0" presId="urn:microsoft.com/office/officeart/2008/layout/NameandTitleOrganizationalChart"/>
    <dgm:cxn modelId="{21489970-1AE9-F240-B149-0F9DE77600F5}" type="presParOf" srcId="{81708B33-FA5F-1749-9B50-9E72CD791EFD}" destId="{987954F8-E170-824D-885A-1D5E87595732}" srcOrd="2" destOrd="0" presId="urn:microsoft.com/office/officeart/2008/layout/NameandTitleOrganizationalChart"/>
    <dgm:cxn modelId="{908B4D48-22D4-2F42-8C3C-45383FD7C4BE}" type="presParOf" srcId="{5FE54B1C-B616-5B44-8BD9-484E80BBF7AC}" destId="{2B15255F-3484-5D4D-A2A2-0508796945B4}" srcOrd="1" destOrd="0" presId="urn:microsoft.com/office/officeart/2008/layout/NameandTitleOrganizationalChart"/>
    <dgm:cxn modelId="{0DEDEF30-C584-794F-B9C5-25B45930E8E1}" type="presParOf" srcId="{5FE54B1C-B616-5B44-8BD9-484E80BBF7AC}" destId="{DC700D60-E5FE-B04E-A24B-FF414D94CA1C}" srcOrd="2" destOrd="0" presId="urn:microsoft.com/office/officeart/2008/layout/NameandTitleOrganizationalChart"/>
    <dgm:cxn modelId="{1ACC97D5-B9A4-924F-8963-B6818E7524E3}" type="presParOf" srcId="{0D2419D3-AD55-584A-AFD7-FC0AE93C8123}" destId="{4D5B3BDE-C7AF-6348-BE17-ED58542208D5}" srcOrd="2" destOrd="0" presId="urn:microsoft.com/office/officeart/2008/layout/NameandTitleOrganizationalChart"/>
    <dgm:cxn modelId="{37DC1F05-BC3B-EF42-B6E4-48ADE126D82F}" type="presParOf" srcId="{54F7E2CA-C176-DF41-A6A1-297EB2FF835C}" destId="{489CFE63-73CE-374D-B7F1-B16B736C63C3}" srcOrd="2" destOrd="0" presId="urn:microsoft.com/office/officeart/2008/layout/NameandTitleOrganizationalChart"/>
    <dgm:cxn modelId="{39F17BD6-59CF-8640-BEB0-2F69E360FD91}" type="presParOf" srcId="{54F7E2CA-C176-DF41-A6A1-297EB2FF835C}" destId="{B421529E-1CEB-5849-A81B-5613CE0FFCA9}" srcOrd="3" destOrd="0" presId="urn:microsoft.com/office/officeart/2008/layout/NameandTitleOrganizationalChart"/>
    <dgm:cxn modelId="{B805F7A5-558A-7A4C-BFD9-113FF4A0A32B}" type="presParOf" srcId="{B421529E-1CEB-5849-A81B-5613CE0FFCA9}" destId="{DC88DC8F-C5A7-C543-A890-2E8D1E35EC2C}" srcOrd="0" destOrd="0" presId="urn:microsoft.com/office/officeart/2008/layout/NameandTitleOrganizationalChart"/>
    <dgm:cxn modelId="{1C852150-1808-9343-A4F9-E1D92CCE4155}" type="presParOf" srcId="{DC88DC8F-C5A7-C543-A890-2E8D1E35EC2C}" destId="{2E439A8C-2EE5-144B-8ABC-D4603C1A99E9}" srcOrd="0" destOrd="0" presId="urn:microsoft.com/office/officeart/2008/layout/NameandTitleOrganizationalChart"/>
    <dgm:cxn modelId="{12DB5626-BB6C-E14B-80AF-D1A87E1A3E89}" type="presParOf" srcId="{DC88DC8F-C5A7-C543-A890-2E8D1E35EC2C}" destId="{F4F80380-F446-4642-916A-0C317117F639}" srcOrd="1" destOrd="0" presId="urn:microsoft.com/office/officeart/2008/layout/NameandTitleOrganizationalChart"/>
    <dgm:cxn modelId="{E96CBBAC-915E-7A4F-81DF-52C85B4F8DAD}" type="presParOf" srcId="{DC88DC8F-C5A7-C543-A890-2E8D1E35EC2C}" destId="{DDF41D9C-8011-9A49-A49D-6A3BD4B7BA6F}" srcOrd="2" destOrd="0" presId="urn:microsoft.com/office/officeart/2008/layout/NameandTitleOrganizationalChart"/>
    <dgm:cxn modelId="{235D3405-6CC7-7E43-80CA-C2045D30F0B7}" type="presParOf" srcId="{B421529E-1CEB-5849-A81B-5613CE0FFCA9}" destId="{7C7ED98A-E7AA-1D42-8D19-718D7E9BE6C1}" srcOrd="1" destOrd="0" presId="urn:microsoft.com/office/officeart/2008/layout/NameandTitleOrganizationalChart"/>
    <dgm:cxn modelId="{7A265ED9-1528-D34F-A547-D52B01B01FA4}" type="presParOf" srcId="{B421529E-1CEB-5849-A81B-5613CE0FFCA9}" destId="{2312FD09-98F0-3349-ADE6-BD874BB05B48}" srcOrd="2" destOrd="0" presId="urn:microsoft.com/office/officeart/2008/layout/NameandTitleOrganizationalChart"/>
    <dgm:cxn modelId="{0DDD5CDB-AAF0-5A42-8A05-6815972CC612}" type="presParOf" srcId="{DCDD8926-14B1-CC4A-9BD0-4BB7435C6412}" destId="{9334B408-F3A4-4744-AA70-014D27C53D8C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97C532-9E11-4F49-B8EF-56665322D64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065D45-E216-4070-9208-4DA4E61F8AEF}">
      <dgm:prSet phldrT="[Text]" custT="1"/>
      <dgm:spPr>
        <a:solidFill>
          <a:srgbClr val="99CCFF"/>
        </a:solidFill>
      </dgm:spPr>
      <dgm:t>
        <a:bodyPr/>
        <a:lstStyle/>
        <a:p>
          <a:r>
            <a:rPr lang="en-US" sz="1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Need Assessment &amp; Feedback (1)</a:t>
          </a:r>
        </a:p>
        <a:p>
          <a:r>
            <a:rPr lang="en-US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[identify areas where the curriculum requires revision]</a:t>
          </a:r>
          <a:endParaRPr lang="en-US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DD6209B-1237-408E-9B2B-4810FB5F6112}" type="parTrans" cxnId="{4C66000F-2275-4F16-B191-EE706E2F2390}">
      <dgm:prSet/>
      <dgm:spPr/>
      <dgm:t>
        <a:bodyPr/>
        <a:lstStyle/>
        <a:p>
          <a:endParaRPr lang="en-US"/>
        </a:p>
      </dgm:t>
    </dgm:pt>
    <dgm:pt modelId="{54EFAA4E-A3E9-4A67-A6AD-12D62805FBDD}" type="sibTrans" cxnId="{4C66000F-2275-4F16-B191-EE706E2F2390}">
      <dgm:prSet/>
      <dgm:spPr>
        <a:solidFill>
          <a:srgbClr val="FF7C80"/>
        </a:solidFill>
      </dgm:spPr>
      <dgm:t>
        <a:bodyPr/>
        <a:lstStyle/>
        <a:p>
          <a:endParaRPr lang="en-US"/>
        </a:p>
      </dgm:t>
    </dgm:pt>
    <dgm:pt modelId="{7A17D617-C9E1-40AE-9349-DADA76F787D7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</a:rPr>
            <a:t>School Review Committee(2)</a:t>
          </a:r>
        </a:p>
        <a:p>
          <a:r>
            <a:rPr lang="en-US" sz="1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[Analysis by School Review Committee ]</a:t>
          </a:r>
          <a:endParaRPr lang="en-US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20910D1-BE85-4EA6-A1FD-E6A3842310FC}" type="parTrans" cxnId="{A16FA062-57C2-41C3-93E9-B517EAD033E1}">
      <dgm:prSet/>
      <dgm:spPr/>
      <dgm:t>
        <a:bodyPr/>
        <a:lstStyle/>
        <a:p>
          <a:endParaRPr lang="en-US"/>
        </a:p>
      </dgm:t>
    </dgm:pt>
    <dgm:pt modelId="{EF22982A-5D99-4649-9F8A-C2883C571097}" type="sibTrans" cxnId="{A16FA062-57C2-41C3-93E9-B517EAD033E1}">
      <dgm:prSet/>
      <dgm:spPr/>
      <dgm:t>
        <a:bodyPr/>
        <a:lstStyle/>
        <a:p>
          <a:endParaRPr lang="en-US"/>
        </a:p>
      </dgm:t>
    </dgm:pt>
    <dgm:pt modelId="{4638F9C2-D37B-4EC4-99B8-93A7BC624D67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800" b="1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</a:rPr>
            <a:t>School Meeting (3)</a:t>
          </a:r>
        </a:p>
        <a:p>
          <a:r>
            <a:rPr lang="en-US" sz="1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[prepare 1</a:t>
          </a:r>
          <a:r>
            <a:rPr lang="en-US" sz="1800" b="1" baseline="30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st</a:t>
          </a:r>
          <a:r>
            <a:rPr lang="en-US" sz="1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draft]</a:t>
          </a:r>
          <a:endParaRPr lang="en-US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37EF10-4633-4C04-A64F-F41E71E5E4CC}" type="parTrans" cxnId="{8EFF9197-29B1-4E3A-BED3-6C5F72E98751}">
      <dgm:prSet/>
      <dgm:spPr/>
      <dgm:t>
        <a:bodyPr/>
        <a:lstStyle/>
        <a:p>
          <a:endParaRPr lang="en-US"/>
        </a:p>
      </dgm:t>
    </dgm:pt>
    <dgm:pt modelId="{C5DAC25C-BEA7-4BDC-A52F-F3C731C22442}" type="sibTrans" cxnId="{8EFF9197-29B1-4E3A-BED3-6C5F72E98751}">
      <dgm:prSet/>
      <dgm:spPr/>
      <dgm:t>
        <a:bodyPr/>
        <a:lstStyle/>
        <a:p>
          <a:endParaRPr lang="en-US"/>
        </a:p>
      </dgm:t>
    </dgm:pt>
    <dgm:pt modelId="{675C7D92-4E9A-4147-B1A7-7B13724D4BBF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</a:rPr>
            <a:t>Approval through(5) Academic Council (AC)</a:t>
          </a:r>
          <a:endParaRPr lang="en-US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D9E195E-245C-42F4-8E84-64AF2FF92341}" type="parTrans" cxnId="{327C6387-D8E0-420C-B633-A3B86FDD6A2E}">
      <dgm:prSet/>
      <dgm:spPr/>
      <dgm:t>
        <a:bodyPr/>
        <a:lstStyle/>
        <a:p>
          <a:endParaRPr lang="en-US"/>
        </a:p>
      </dgm:t>
    </dgm:pt>
    <dgm:pt modelId="{4E95D71E-8316-4903-A252-554F6ABC8F89}" type="sibTrans" cxnId="{327C6387-D8E0-420C-B633-A3B86FDD6A2E}">
      <dgm:prSet/>
      <dgm:spPr/>
      <dgm:t>
        <a:bodyPr/>
        <a:lstStyle/>
        <a:p>
          <a:endParaRPr lang="en-US"/>
        </a:p>
      </dgm:t>
    </dgm:pt>
    <dgm:pt modelId="{37D8102A-C1B9-45D7-A422-B773681FEFF5}">
      <dgm:prSet phldrT="[Text]" custT="1"/>
      <dgm:spPr>
        <a:solidFill>
          <a:srgbClr val="33CCCC"/>
        </a:solidFill>
      </dgm:spPr>
      <dgm:t>
        <a:bodyPr/>
        <a:lstStyle/>
        <a:p>
          <a:r>
            <a:rPr lang="en-US" sz="1800" b="1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</a:rPr>
            <a:t>Notification, Implementation &amp; Monitoring, </a:t>
          </a:r>
          <a:r>
            <a:rPr lang="en-US" sz="1800" b="1" i="0" u="none" strike="noStrike" baseline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Ratification(6)</a:t>
          </a:r>
          <a:endParaRPr lang="en-US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FD145F4-E425-4F2A-BEC5-E98862DD0791}" type="parTrans" cxnId="{50EC7975-130D-4325-9489-811D5D49BE1A}">
      <dgm:prSet/>
      <dgm:spPr/>
      <dgm:t>
        <a:bodyPr/>
        <a:lstStyle/>
        <a:p>
          <a:endParaRPr lang="en-US"/>
        </a:p>
      </dgm:t>
    </dgm:pt>
    <dgm:pt modelId="{29233228-9CB2-4645-B426-873C93E47BCF}" type="sibTrans" cxnId="{50EC7975-130D-4325-9489-811D5D49BE1A}">
      <dgm:prSet/>
      <dgm:spPr/>
      <dgm:t>
        <a:bodyPr/>
        <a:lstStyle/>
        <a:p>
          <a:endParaRPr lang="en-US"/>
        </a:p>
      </dgm:t>
    </dgm:pt>
    <dgm:pt modelId="{C8D4CE70-6513-46D0-ACB6-4A49FEB2BD6A}">
      <dgm:prSet phldrT="[Text]" custT="1"/>
      <dgm:spPr>
        <a:solidFill>
          <a:srgbClr val="CCFFCC"/>
        </a:solidFill>
      </dgm:spPr>
      <dgm:t>
        <a:bodyPr/>
        <a:lstStyle/>
        <a:p>
          <a:r>
            <a:rPr lang="en-US" sz="1800" b="1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</a:rPr>
            <a:t>Recommendations by BOS(4)</a:t>
          </a:r>
        </a:p>
        <a:p>
          <a:r>
            <a:rPr lang="en-US" sz="1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[Prepare final Draft]</a:t>
          </a:r>
          <a:endParaRPr lang="en-US" sz="18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BC5815F-0F5D-4333-AAEE-E3D4EA35118A}" type="parTrans" cxnId="{00D08DB7-4DE5-4038-9723-06C95BDFA691}">
      <dgm:prSet/>
      <dgm:spPr/>
      <dgm:t>
        <a:bodyPr/>
        <a:lstStyle/>
        <a:p>
          <a:endParaRPr lang="en-US"/>
        </a:p>
      </dgm:t>
    </dgm:pt>
    <dgm:pt modelId="{03183198-8F10-4E6B-8DCF-00AC90D31405}" type="sibTrans" cxnId="{00D08DB7-4DE5-4038-9723-06C95BDFA691}">
      <dgm:prSet/>
      <dgm:spPr/>
      <dgm:t>
        <a:bodyPr/>
        <a:lstStyle/>
        <a:p>
          <a:endParaRPr lang="en-US"/>
        </a:p>
      </dgm:t>
    </dgm:pt>
    <dgm:pt modelId="{5FF76785-17D7-42D0-A5D5-E1393758B3FA}" type="pres">
      <dgm:prSet presAssocID="{F897C532-9E11-4F49-B8EF-56665322D64D}" presName="Name0" presStyleCnt="0">
        <dgm:presLayoutVars>
          <dgm:dir/>
          <dgm:resizeHandles val="exact"/>
        </dgm:presLayoutVars>
      </dgm:prSet>
      <dgm:spPr/>
    </dgm:pt>
    <dgm:pt modelId="{E1491DB3-06A4-4602-A350-4B06E7AC8153}" type="pres">
      <dgm:prSet presAssocID="{F897C532-9E11-4F49-B8EF-56665322D64D}" presName="cycle" presStyleCnt="0"/>
      <dgm:spPr/>
    </dgm:pt>
    <dgm:pt modelId="{97C27CFB-F5CB-4096-A339-D2DFACBB15E4}" type="pres">
      <dgm:prSet presAssocID="{4B065D45-E216-4070-9208-4DA4E61F8AEF}" presName="nodeFirstNode" presStyleLbl="node1" presStyleIdx="0" presStyleCnt="6" custScaleX="156434" custScaleY="110377">
        <dgm:presLayoutVars>
          <dgm:bulletEnabled val="1"/>
        </dgm:presLayoutVars>
      </dgm:prSet>
      <dgm:spPr/>
    </dgm:pt>
    <dgm:pt modelId="{BA17D815-93A5-4843-B239-444E48D4B549}" type="pres">
      <dgm:prSet presAssocID="{54EFAA4E-A3E9-4A67-A6AD-12D62805FBDD}" presName="sibTransFirstNode" presStyleLbl="bgShp" presStyleIdx="0" presStyleCnt="1"/>
      <dgm:spPr/>
    </dgm:pt>
    <dgm:pt modelId="{8E189F2B-21B3-49FC-8C82-33CA0710A1B6}" type="pres">
      <dgm:prSet presAssocID="{7A17D617-C9E1-40AE-9349-DADA76F787D7}" presName="nodeFollowingNodes" presStyleLbl="node1" presStyleIdx="1" presStyleCnt="6" custScaleX="154284" custRadScaleRad="105926" custRadScaleInc="21096">
        <dgm:presLayoutVars>
          <dgm:bulletEnabled val="1"/>
        </dgm:presLayoutVars>
      </dgm:prSet>
      <dgm:spPr/>
    </dgm:pt>
    <dgm:pt modelId="{DBFE4311-A4D0-422B-B65E-8FC33A3B3A0C}" type="pres">
      <dgm:prSet presAssocID="{4638F9C2-D37B-4EC4-99B8-93A7BC624D67}" presName="nodeFollowingNodes" presStyleLbl="node1" presStyleIdx="2" presStyleCnt="6" custScaleX="165849" custRadScaleRad="101668" custRadScaleInc="-22654">
        <dgm:presLayoutVars>
          <dgm:bulletEnabled val="1"/>
        </dgm:presLayoutVars>
      </dgm:prSet>
      <dgm:spPr/>
    </dgm:pt>
    <dgm:pt modelId="{E679E6B9-9960-43F1-AA7A-C96633EE1BAE}" type="pres">
      <dgm:prSet presAssocID="{C8D4CE70-6513-46D0-ACB6-4A49FEB2BD6A}" presName="nodeFollowingNodes" presStyleLbl="node1" presStyleIdx="3" presStyleCnt="6" custScaleX="156434">
        <dgm:presLayoutVars>
          <dgm:bulletEnabled val="1"/>
        </dgm:presLayoutVars>
      </dgm:prSet>
      <dgm:spPr/>
    </dgm:pt>
    <dgm:pt modelId="{A554E0AB-D2CC-40B3-9E0E-4119C5A9DB6F}" type="pres">
      <dgm:prSet presAssocID="{675C7D92-4E9A-4147-B1A7-7B13724D4BBF}" presName="nodeFollowingNodes" presStyleLbl="node1" presStyleIdx="4" presStyleCnt="6" custScaleX="148678" custRadScaleRad="105081" custRadScaleInc="30383">
        <dgm:presLayoutVars>
          <dgm:bulletEnabled val="1"/>
        </dgm:presLayoutVars>
      </dgm:prSet>
      <dgm:spPr/>
    </dgm:pt>
    <dgm:pt modelId="{E5D90302-2D8F-48F9-8BA4-551EF2A65512}" type="pres">
      <dgm:prSet presAssocID="{37D8102A-C1B9-45D7-A422-B773681FEFF5}" presName="nodeFollowingNodes" presStyleLbl="node1" presStyleIdx="5" presStyleCnt="6" custScaleX="153162" custScaleY="106610" custRadScaleRad="111798" custRadScaleInc="-18610">
        <dgm:presLayoutVars>
          <dgm:bulletEnabled val="1"/>
        </dgm:presLayoutVars>
      </dgm:prSet>
      <dgm:spPr/>
    </dgm:pt>
  </dgm:ptLst>
  <dgm:cxnLst>
    <dgm:cxn modelId="{2E292406-C547-4325-B731-63B586606EEA}" type="presOf" srcId="{54EFAA4E-A3E9-4A67-A6AD-12D62805FBDD}" destId="{BA17D815-93A5-4843-B239-444E48D4B549}" srcOrd="0" destOrd="0" presId="urn:microsoft.com/office/officeart/2005/8/layout/cycle3"/>
    <dgm:cxn modelId="{4C66000F-2275-4F16-B191-EE706E2F2390}" srcId="{F897C532-9E11-4F49-B8EF-56665322D64D}" destId="{4B065D45-E216-4070-9208-4DA4E61F8AEF}" srcOrd="0" destOrd="0" parTransId="{7DD6209B-1237-408E-9B2B-4810FB5F6112}" sibTransId="{54EFAA4E-A3E9-4A67-A6AD-12D62805FBDD}"/>
    <dgm:cxn modelId="{FE7BB21E-65BC-4169-A059-28B0C6C76CE6}" type="presOf" srcId="{7A17D617-C9E1-40AE-9349-DADA76F787D7}" destId="{8E189F2B-21B3-49FC-8C82-33CA0710A1B6}" srcOrd="0" destOrd="0" presId="urn:microsoft.com/office/officeart/2005/8/layout/cycle3"/>
    <dgm:cxn modelId="{EFCE1937-1ECD-43F5-9F28-3DE996D22AAA}" type="presOf" srcId="{4B065D45-E216-4070-9208-4DA4E61F8AEF}" destId="{97C27CFB-F5CB-4096-A339-D2DFACBB15E4}" srcOrd="0" destOrd="0" presId="urn:microsoft.com/office/officeart/2005/8/layout/cycle3"/>
    <dgm:cxn modelId="{A16FA062-57C2-41C3-93E9-B517EAD033E1}" srcId="{F897C532-9E11-4F49-B8EF-56665322D64D}" destId="{7A17D617-C9E1-40AE-9349-DADA76F787D7}" srcOrd="1" destOrd="0" parTransId="{320910D1-BE85-4EA6-A1FD-E6A3842310FC}" sibTransId="{EF22982A-5D99-4649-9F8A-C2883C571097}"/>
    <dgm:cxn modelId="{F8D8FD67-2EBA-499F-B14A-1E6996528A80}" type="presOf" srcId="{F897C532-9E11-4F49-B8EF-56665322D64D}" destId="{5FF76785-17D7-42D0-A5D5-E1393758B3FA}" srcOrd="0" destOrd="0" presId="urn:microsoft.com/office/officeart/2005/8/layout/cycle3"/>
    <dgm:cxn modelId="{50EC7975-130D-4325-9489-811D5D49BE1A}" srcId="{F897C532-9E11-4F49-B8EF-56665322D64D}" destId="{37D8102A-C1B9-45D7-A422-B773681FEFF5}" srcOrd="5" destOrd="0" parTransId="{FFD145F4-E425-4F2A-BEC5-E98862DD0791}" sibTransId="{29233228-9CB2-4645-B426-873C93E47BCF}"/>
    <dgm:cxn modelId="{327C6387-D8E0-420C-B633-A3B86FDD6A2E}" srcId="{F897C532-9E11-4F49-B8EF-56665322D64D}" destId="{675C7D92-4E9A-4147-B1A7-7B13724D4BBF}" srcOrd="4" destOrd="0" parTransId="{ED9E195E-245C-42F4-8E84-64AF2FF92341}" sibTransId="{4E95D71E-8316-4903-A252-554F6ABC8F89}"/>
    <dgm:cxn modelId="{DD234C8D-DC68-49BB-8567-E191CA6A2AA5}" type="presOf" srcId="{37D8102A-C1B9-45D7-A422-B773681FEFF5}" destId="{E5D90302-2D8F-48F9-8BA4-551EF2A65512}" srcOrd="0" destOrd="0" presId="urn:microsoft.com/office/officeart/2005/8/layout/cycle3"/>
    <dgm:cxn modelId="{8EFF9197-29B1-4E3A-BED3-6C5F72E98751}" srcId="{F897C532-9E11-4F49-B8EF-56665322D64D}" destId="{4638F9C2-D37B-4EC4-99B8-93A7BC624D67}" srcOrd="2" destOrd="0" parTransId="{6937EF10-4633-4C04-A64F-F41E71E5E4CC}" sibTransId="{C5DAC25C-BEA7-4BDC-A52F-F3C731C22442}"/>
    <dgm:cxn modelId="{00D08DB7-4DE5-4038-9723-06C95BDFA691}" srcId="{F897C532-9E11-4F49-B8EF-56665322D64D}" destId="{C8D4CE70-6513-46D0-ACB6-4A49FEB2BD6A}" srcOrd="3" destOrd="0" parTransId="{2BC5815F-0F5D-4333-AAEE-E3D4EA35118A}" sibTransId="{03183198-8F10-4E6B-8DCF-00AC90D31405}"/>
    <dgm:cxn modelId="{882A95E0-3021-414A-A910-69D0A8B8347F}" type="presOf" srcId="{4638F9C2-D37B-4EC4-99B8-93A7BC624D67}" destId="{DBFE4311-A4D0-422B-B65E-8FC33A3B3A0C}" srcOrd="0" destOrd="0" presId="urn:microsoft.com/office/officeart/2005/8/layout/cycle3"/>
    <dgm:cxn modelId="{B949EAF0-F546-4CDA-92E5-D436B10A3100}" type="presOf" srcId="{C8D4CE70-6513-46D0-ACB6-4A49FEB2BD6A}" destId="{E679E6B9-9960-43F1-AA7A-C96633EE1BAE}" srcOrd="0" destOrd="0" presId="urn:microsoft.com/office/officeart/2005/8/layout/cycle3"/>
    <dgm:cxn modelId="{2EA584F9-E2A6-4195-A4F1-2AF0277391D3}" type="presOf" srcId="{675C7D92-4E9A-4147-B1A7-7B13724D4BBF}" destId="{A554E0AB-D2CC-40B3-9E0E-4119C5A9DB6F}" srcOrd="0" destOrd="0" presId="urn:microsoft.com/office/officeart/2005/8/layout/cycle3"/>
    <dgm:cxn modelId="{57129585-9DD8-4C93-A13C-66AF3787A038}" type="presParOf" srcId="{5FF76785-17D7-42D0-A5D5-E1393758B3FA}" destId="{E1491DB3-06A4-4602-A350-4B06E7AC8153}" srcOrd="0" destOrd="0" presId="urn:microsoft.com/office/officeart/2005/8/layout/cycle3"/>
    <dgm:cxn modelId="{B199D33C-0D47-4C5D-A525-E9E33D00CBE2}" type="presParOf" srcId="{E1491DB3-06A4-4602-A350-4B06E7AC8153}" destId="{97C27CFB-F5CB-4096-A339-D2DFACBB15E4}" srcOrd="0" destOrd="0" presId="urn:microsoft.com/office/officeart/2005/8/layout/cycle3"/>
    <dgm:cxn modelId="{A8621EB4-AF6E-4B3A-B201-873B8B657B57}" type="presParOf" srcId="{E1491DB3-06A4-4602-A350-4B06E7AC8153}" destId="{BA17D815-93A5-4843-B239-444E48D4B549}" srcOrd="1" destOrd="0" presId="urn:microsoft.com/office/officeart/2005/8/layout/cycle3"/>
    <dgm:cxn modelId="{D2280DE2-5DC8-4EDA-BFC0-48BD477F4E80}" type="presParOf" srcId="{E1491DB3-06A4-4602-A350-4B06E7AC8153}" destId="{8E189F2B-21B3-49FC-8C82-33CA0710A1B6}" srcOrd="2" destOrd="0" presId="urn:microsoft.com/office/officeart/2005/8/layout/cycle3"/>
    <dgm:cxn modelId="{BF8C8EB5-941F-4997-A0F2-F5ED12A0320F}" type="presParOf" srcId="{E1491DB3-06A4-4602-A350-4B06E7AC8153}" destId="{DBFE4311-A4D0-422B-B65E-8FC33A3B3A0C}" srcOrd="3" destOrd="0" presId="urn:microsoft.com/office/officeart/2005/8/layout/cycle3"/>
    <dgm:cxn modelId="{8C5B31C4-824E-4E84-8059-7F2A3466C835}" type="presParOf" srcId="{E1491DB3-06A4-4602-A350-4B06E7AC8153}" destId="{E679E6B9-9960-43F1-AA7A-C96633EE1BAE}" srcOrd="4" destOrd="0" presId="urn:microsoft.com/office/officeart/2005/8/layout/cycle3"/>
    <dgm:cxn modelId="{78240A8C-9ED6-416F-A2AB-8E981CB27238}" type="presParOf" srcId="{E1491DB3-06A4-4602-A350-4B06E7AC8153}" destId="{A554E0AB-D2CC-40B3-9E0E-4119C5A9DB6F}" srcOrd="5" destOrd="0" presId="urn:microsoft.com/office/officeart/2005/8/layout/cycle3"/>
    <dgm:cxn modelId="{812D3979-0D43-4490-A579-8F5AC0DF4AC3}" type="presParOf" srcId="{E1491DB3-06A4-4602-A350-4B06E7AC8153}" destId="{E5D90302-2D8F-48F9-8BA4-551EF2A65512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41F237-32CF-4D07-9F56-07673849E7E7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F7C030-93C8-4101-A156-11A9E23F7B75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Define Vision &amp; Mission</a:t>
          </a:r>
        </a:p>
      </dgm:t>
    </dgm:pt>
    <dgm:pt modelId="{B2D0C381-8AB4-42BA-A3F0-665801A1F0C2}" type="parTrans" cxnId="{27B6E528-306F-472C-B192-F5E20C4BF76C}">
      <dgm:prSet/>
      <dgm:spPr/>
      <dgm:t>
        <a:bodyPr/>
        <a:lstStyle/>
        <a:p>
          <a:endParaRPr lang="en-US"/>
        </a:p>
      </dgm:t>
    </dgm:pt>
    <dgm:pt modelId="{995D34DA-763C-415C-B3F0-9F38DD84F9D7}" type="sibTrans" cxnId="{27B6E528-306F-472C-B192-F5E20C4BF76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3E0109B2-0B6E-4729-8898-CAA36EB7F701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Formulate PEO,PO, PSO</a:t>
          </a:r>
        </a:p>
      </dgm:t>
    </dgm:pt>
    <dgm:pt modelId="{309A4073-8E53-44C1-8E0D-F4647E03E5AE}" type="parTrans" cxnId="{6715CF39-45A7-4F8B-AF31-F44B5E2532EF}">
      <dgm:prSet/>
      <dgm:spPr/>
      <dgm:t>
        <a:bodyPr/>
        <a:lstStyle/>
        <a:p>
          <a:endParaRPr lang="en-US"/>
        </a:p>
      </dgm:t>
    </dgm:pt>
    <dgm:pt modelId="{35F289F5-C143-4B83-966A-D87FF221A793}" type="sibTrans" cxnId="{6715CF39-45A7-4F8B-AF31-F44B5E2532EF}">
      <dgm:prSet/>
      <dgm:spPr/>
      <dgm:t>
        <a:bodyPr/>
        <a:lstStyle/>
        <a:p>
          <a:endParaRPr lang="en-US"/>
        </a:p>
      </dgm:t>
    </dgm:pt>
    <dgm:pt modelId="{8B35ABEC-8C24-417F-809D-D2B603EDD61D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Define COs aligned with Curriculum as per Bloom’s Level</a:t>
          </a:r>
        </a:p>
      </dgm:t>
    </dgm:pt>
    <dgm:pt modelId="{44A0A61F-AEBF-4C25-9104-50A534DEE73F}" type="parTrans" cxnId="{2FBB0F5D-9BB4-4518-9D4D-4CFDA3381DA5}">
      <dgm:prSet/>
      <dgm:spPr/>
      <dgm:t>
        <a:bodyPr/>
        <a:lstStyle/>
        <a:p>
          <a:endParaRPr lang="en-US"/>
        </a:p>
      </dgm:t>
    </dgm:pt>
    <dgm:pt modelId="{5D96D64D-5DC5-446A-8519-28B079E4F2A6}" type="sibTrans" cxnId="{2FBB0F5D-9BB4-4518-9D4D-4CFDA3381DA5}">
      <dgm:prSet/>
      <dgm:spPr/>
      <dgm:t>
        <a:bodyPr/>
        <a:lstStyle/>
        <a:p>
          <a:endParaRPr lang="en-US"/>
        </a:p>
      </dgm:t>
    </dgm:pt>
    <dgm:pt modelId="{3BE9B55E-CAAD-4634-AEDA-DF155EDBC30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Continuous Assessment and Evaluate Student Performance</a:t>
          </a:r>
        </a:p>
      </dgm:t>
    </dgm:pt>
    <dgm:pt modelId="{EB521DF8-E4E2-4CB5-9DBE-CA7479141B9D}" type="parTrans" cxnId="{612B800E-B12A-427C-933F-37908EAC4BAD}">
      <dgm:prSet/>
      <dgm:spPr/>
      <dgm:t>
        <a:bodyPr/>
        <a:lstStyle/>
        <a:p>
          <a:endParaRPr lang="en-US"/>
        </a:p>
      </dgm:t>
    </dgm:pt>
    <dgm:pt modelId="{5457287C-950C-44A0-9591-8BC92CF5BCF8}" type="sibTrans" cxnId="{612B800E-B12A-427C-933F-37908EAC4BAD}">
      <dgm:prSet/>
      <dgm:spPr/>
      <dgm:t>
        <a:bodyPr/>
        <a:lstStyle/>
        <a:p>
          <a:endParaRPr lang="en-US"/>
        </a:p>
      </dgm:t>
    </dgm:pt>
    <dgm:pt modelId="{EE454106-0541-46F8-AFAC-883DD1200704}">
      <dgm:prSet phldrT="[Text]"/>
      <dgm:spPr>
        <a:solidFill>
          <a:srgbClr val="66FFCC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Feedback, Improvement and Review</a:t>
          </a:r>
        </a:p>
      </dgm:t>
    </dgm:pt>
    <dgm:pt modelId="{36231A78-5F6E-440F-8D8C-955F7049980A}" type="parTrans" cxnId="{93299691-A3E0-479C-85E1-C5B5119D7C0B}">
      <dgm:prSet/>
      <dgm:spPr/>
      <dgm:t>
        <a:bodyPr/>
        <a:lstStyle/>
        <a:p>
          <a:endParaRPr lang="en-US"/>
        </a:p>
      </dgm:t>
    </dgm:pt>
    <dgm:pt modelId="{75F000C3-AC3C-464C-964B-739F611D5BEC}" type="sibTrans" cxnId="{93299691-A3E0-479C-85E1-C5B5119D7C0B}">
      <dgm:prSet/>
      <dgm:spPr/>
      <dgm:t>
        <a:bodyPr/>
        <a:lstStyle/>
        <a:p>
          <a:endParaRPr lang="en-US"/>
        </a:p>
      </dgm:t>
    </dgm:pt>
    <dgm:pt modelId="{3CEB2761-735B-4392-8EFF-BB7B16D6EB7F}">
      <dgm:prSet phldrT="[Text]"/>
      <dgm:spPr>
        <a:solidFill>
          <a:srgbClr val="FF9999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Implement Teaching  Learning Strategies</a:t>
          </a:r>
        </a:p>
      </dgm:t>
    </dgm:pt>
    <dgm:pt modelId="{C462283B-4E1B-42E5-AEF3-44779A5DA3BC}" type="parTrans" cxnId="{E7194F00-31F1-4046-82D1-419BEFBDBFEC}">
      <dgm:prSet/>
      <dgm:spPr/>
      <dgm:t>
        <a:bodyPr/>
        <a:lstStyle/>
        <a:p>
          <a:endParaRPr lang="en-US"/>
        </a:p>
      </dgm:t>
    </dgm:pt>
    <dgm:pt modelId="{508BF552-5F3B-4A5B-A1E3-E490940A1BD3}" type="sibTrans" cxnId="{E7194F00-31F1-4046-82D1-419BEFBDBFEC}">
      <dgm:prSet/>
      <dgm:spPr/>
      <dgm:t>
        <a:bodyPr/>
        <a:lstStyle/>
        <a:p>
          <a:endParaRPr lang="en-US"/>
        </a:p>
      </dgm:t>
    </dgm:pt>
    <dgm:pt modelId="{3991F417-1460-4074-97FC-6AED79891BFB}" type="pres">
      <dgm:prSet presAssocID="{AE41F237-32CF-4D07-9F56-07673849E7E7}" presName="Name0" presStyleCnt="0">
        <dgm:presLayoutVars>
          <dgm:dir/>
          <dgm:resizeHandles val="exact"/>
        </dgm:presLayoutVars>
      </dgm:prSet>
      <dgm:spPr/>
    </dgm:pt>
    <dgm:pt modelId="{957D2C76-215C-4B62-8BE0-745D3C6FE8AF}" type="pres">
      <dgm:prSet presAssocID="{AE41F237-32CF-4D07-9F56-07673849E7E7}" presName="cycle" presStyleCnt="0"/>
      <dgm:spPr/>
    </dgm:pt>
    <dgm:pt modelId="{3C1393F6-EE18-46AC-AD81-4343C4EB51E2}" type="pres">
      <dgm:prSet presAssocID="{61F7C030-93C8-4101-A156-11A9E23F7B75}" presName="nodeFirstNode" presStyleLbl="node1" presStyleIdx="0" presStyleCnt="6">
        <dgm:presLayoutVars>
          <dgm:bulletEnabled val="1"/>
        </dgm:presLayoutVars>
      </dgm:prSet>
      <dgm:spPr/>
    </dgm:pt>
    <dgm:pt modelId="{E931D9F5-6BA6-48AB-9E85-BEC7A20937F2}" type="pres">
      <dgm:prSet presAssocID="{995D34DA-763C-415C-B3F0-9F38DD84F9D7}" presName="sibTransFirstNode" presStyleLbl="bgShp" presStyleIdx="0" presStyleCnt="1"/>
      <dgm:spPr/>
    </dgm:pt>
    <dgm:pt modelId="{1D9C086F-CCC7-4DDE-99C8-B36AC77DC555}" type="pres">
      <dgm:prSet presAssocID="{3E0109B2-0B6E-4729-8898-CAA36EB7F701}" presName="nodeFollowingNodes" presStyleLbl="node1" presStyleIdx="1" presStyleCnt="6">
        <dgm:presLayoutVars>
          <dgm:bulletEnabled val="1"/>
        </dgm:presLayoutVars>
      </dgm:prSet>
      <dgm:spPr/>
    </dgm:pt>
    <dgm:pt modelId="{8DCE2B59-3051-454B-A7FF-F24885685028}" type="pres">
      <dgm:prSet presAssocID="{8B35ABEC-8C24-417F-809D-D2B603EDD61D}" presName="nodeFollowingNodes" presStyleLbl="node1" presStyleIdx="2" presStyleCnt="6">
        <dgm:presLayoutVars>
          <dgm:bulletEnabled val="1"/>
        </dgm:presLayoutVars>
      </dgm:prSet>
      <dgm:spPr/>
    </dgm:pt>
    <dgm:pt modelId="{05FFD0BB-6FCE-479A-91B8-E68FBF73291A}" type="pres">
      <dgm:prSet presAssocID="{3CEB2761-735B-4392-8EFF-BB7B16D6EB7F}" presName="nodeFollowingNodes" presStyleLbl="node1" presStyleIdx="3" presStyleCnt="6">
        <dgm:presLayoutVars>
          <dgm:bulletEnabled val="1"/>
        </dgm:presLayoutVars>
      </dgm:prSet>
      <dgm:spPr/>
    </dgm:pt>
    <dgm:pt modelId="{07889291-8BCC-4F02-B0EF-6B4E55BB964B}" type="pres">
      <dgm:prSet presAssocID="{3BE9B55E-CAAD-4634-AEDA-DF155EDBC306}" presName="nodeFollowingNodes" presStyleLbl="node1" presStyleIdx="4" presStyleCnt="6">
        <dgm:presLayoutVars>
          <dgm:bulletEnabled val="1"/>
        </dgm:presLayoutVars>
      </dgm:prSet>
      <dgm:spPr/>
    </dgm:pt>
    <dgm:pt modelId="{BD46C71E-E604-46BF-B19B-B5D3B6B9BD63}" type="pres">
      <dgm:prSet presAssocID="{EE454106-0541-46F8-AFAC-883DD1200704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E7194F00-31F1-4046-82D1-419BEFBDBFEC}" srcId="{AE41F237-32CF-4D07-9F56-07673849E7E7}" destId="{3CEB2761-735B-4392-8EFF-BB7B16D6EB7F}" srcOrd="3" destOrd="0" parTransId="{C462283B-4E1B-42E5-AEF3-44779A5DA3BC}" sibTransId="{508BF552-5F3B-4A5B-A1E3-E490940A1BD3}"/>
    <dgm:cxn modelId="{612B800E-B12A-427C-933F-37908EAC4BAD}" srcId="{AE41F237-32CF-4D07-9F56-07673849E7E7}" destId="{3BE9B55E-CAAD-4634-AEDA-DF155EDBC306}" srcOrd="4" destOrd="0" parTransId="{EB521DF8-E4E2-4CB5-9DBE-CA7479141B9D}" sibTransId="{5457287C-950C-44A0-9591-8BC92CF5BCF8}"/>
    <dgm:cxn modelId="{27B6E528-306F-472C-B192-F5E20C4BF76C}" srcId="{AE41F237-32CF-4D07-9F56-07673849E7E7}" destId="{61F7C030-93C8-4101-A156-11A9E23F7B75}" srcOrd="0" destOrd="0" parTransId="{B2D0C381-8AB4-42BA-A3F0-665801A1F0C2}" sibTransId="{995D34DA-763C-415C-B3F0-9F38DD84F9D7}"/>
    <dgm:cxn modelId="{6715CF39-45A7-4F8B-AF31-F44B5E2532EF}" srcId="{AE41F237-32CF-4D07-9F56-07673849E7E7}" destId="{3E0109B2-0B6E-4729-8898-CAA36EB7F701}" srcOrd="1" destOrd="0" parTransId="{309A4073-8E53-44C1-8E0D-F4647E03E5AE}" sibTransId="{35F289F5-C143-4B83-966A-D87FF221A793}"/>
    <dgm:cxn modelId="{2FBB0F5D-9BB4-4518-9D4D-4CFDA3381DA5}" srcId="{AE41F237-32CF-4D07-9F56-07673849E7E7}" destId="{8B35ABEC-8C24-417F-809D-D2B603EDD61D}" srcOrd="2" destOrd="0" parTransId="{44A0A61F-AEBF-4C25-9104-50A534DEE73F}" sibTransId="{5D96D64D-5DC5-446A-8519-28B079E4F2A6}"/>
    <dgm:cxn modelId="{3B988056-7261-47CC-84E5-D774B7867037}" type="presOf" srcId="{EE454106-0541-46F8-AFAC-883DD1200704}" destId="{BD46C71E-E604-46BF-B19B-B5D3B6B9BD63}" srcOrd="0" destOrd="0" presId="urn:microsoft.com/office/officeart/2005/8/layout/cycle3"/>
    <dgm:cxn modelId="{DB443578-375C-4039-B3A6-F95132393E12}" type="presOf" srcId="{3E0109B2-0B6E-4729-8898-CAA36EB7F701}" destId="{1D9C086F-CCC7-4DDE-99C8-B36AC77DC555}" srcOrd="0" destOrd="0" presId="urn:microsoft.com/office/officeart/2005/8/layout/cycle3"/>
    <dgm:cxn modelId="{5EBB267A-3167-4215-8620-9B8BDCDED8E1}" type="presOf" srcId="{61F7C030-93C8-4101-A156-11A9E23F7B75}" destId="{3C1393F6-EE18-46AC-AD81-4343C4EB51E2}" srcOrd="0" destOrd="0" presId="urn:microsoft.com/office/officeart/2005/8/layout/cycle3"/>
    <dgm:cxn modelId="{6CA79B8B-D3B8-4D2C-8E37-8045CCE09505}" type="presOf" srcId="{3BE9B55E-CAAD-4634-AEDA-DF155EDBC306}" destId="{07889291-8BCC-4F02-B0EF-6B4E55BB964B}" srcOrd="0" destOrd="0" presId="urn:microsoft.com/office/officeart/2005/8/layout/cycle3"/>
    <dgm:cxn modelId="{93299691-A3E0-479C-85E1-C5B5119D7C0B}" srcId="{AE41F237-32CF-4D07-9F56-07673849E7E7}" destId="{EE454106-0541-46F8-AFAC-883DD1200704}" srcOrd="5" destOrd="0" parTransId="{36231A78-5F6E-440F-8D8C-955F7049980A}" sibTransId="{75F000C3-AC3C-464C-964B-739F611D5BEC}"/>
    <dgm:cxn modelId="{A44019BF-0777-439B-A5F2-41D2914A1901}" type="presOf" srcId="{AE41F237-32CF-4D07-9F56-07673849E7E7}" destId="{3991F417-1460-4074-97FC-6AED79891BFB}" srcOrd="0" destOrd="0" presId="urn:microsoft.com/office/officeart/2005/8/layout/cycle3"/>
    <dgm:cxn modelId="{AB851ED9-0CD1-4ADD-9B13-F2E097F84C4A}" type="presOf" srcId="{8B35ABEC-8C24-417F-809D-D2B603EDD61D}" destId="{8DCE2B59-3051-454B-A7FF-F24885685028}" srcOrd="0" destOrd="0" presId="urn:microsoft.com/office/officeart/2005/8/layout/cycle3"/>
    <dgm:cxn modelId="{842A60D9-027C-45FA-9EA2-FED053677B41}" type="presOf" srcId="{3CEB2761-735B-4392-8EFF-BB7B16D6EB7F}" destId="{05FFD0BB-6FCE-479A-91B8-E68FBF73291A}" srcOrd="0" destOrd="0" presId="urn:microsoft.com/office/officeart/2005/8/layout/cycle3"/>
    <dgm:cxn modelId="{EF3160E6-9098-4F0E-8A46-2E4D340FDCA3}" type="presOf" srcId="{995D34DA-763C-415C-B3F0-9F38DD84F9D7}" destId="{E931D9F5-6BA6-48AB-9E85-BEC7A20937F2}" srcOrd="0" destOrd="0" presId="urn:microsoft.com/office/officeart/2005/8/layout/cycle3"/>
    <dgm:cxn modelId="{58B8112D-457B-434F-9D17-219A3333059D}" type="presParOf" srcId="{3991F417-1460-4074-97FC-6AED79891BFB}" destId="{957D2C76-215C-4B62-8BE0-745D3C6FE8AF}" srcOrd="0" destOrd="0" presId="urn:microsoft.com/office/officeart/2005/8/layout/cycle3"/>
    <dgm:cxn modelId="{D494D6E1-00F1-4C25-83C8-C6DE4BBA66DD}" type="presParOf" srcId="{957D2C76-215C-4B62-8BE0-745D3C6FE8AF}" destId="{3C1393F6-EE18-46AC-AD81-4343C4EB51E2}" srcOrd="0" destOrd="0" presId="urn:microsoft.com/office/officeart/2005/8/layout/cycle3"/>
    <dgm:cxn modelId="{EC3D7181-CD5B-4606-BCBD-766985E740D8}" type="presParOf" srcId="{957D2C76-215C-4B62-8BE0-745D3C6FE8AF}" destId="{E931D9F5-6BA6-48AB-9E85-BEC7A20937F2}" srcOrd="1" destOrd="0" presId="urn:microsoft.com/office/officeart/2005/8/layout/cycle3"/>
    <dgm:cxn modelId="{DD3B79A3-2481-4505-87F9-55B003E6C8B9}" type="presParOf" srcId="{957D2C76-215C-4B62-8BE0-745D3C6FE8AF}" destId="{1D9C086F-CCC7-4DDE-99C8-B36AC77DC555}" srcOrd="2" destOrd="0" presId="urn:microsoft.com/office/officeart/2005/8/layout/cycle3"/>
    <dgm:cxn modelId="{616449DB-9D98-448C-B748-1D8896DB1A60}" type="presParOf" srcId="{957D2C76-215C-4B62-8BE0-745D3C6FE8AF}" destId="{8DCE2B59-3051-454B-A7FF-F24885685028}" srcOrd="3" destOrd="0" presId="urn:microsoft.com/office/officeart/2005/8/layout/cycle3"/>
    <dgm:cxn modelId="{24DCC473-7FCC-4D79-8007-60A1210AB71B}" type="presParOf" srcId="{957D2C76-215C-4B62-8BE0-745D3C6FE8AF}" destId="{05FFD0BB-6FCE-479A-91B8-E68FBF73291A}" srcOrd="4" destOrd="0" presId="urn:microsoft.com/office/officeart/2005/8/layout/cycle3"/>
    <dgm:cxn modelId="{2EF5F3CC-1EF6-46F2-AE05-467B3F75F17C}" type="presParOf" srcId="{957D2C76-215C-4B62-8BE0-745D3C6FE8AF}" destId="{07889291-8BCC-4F02-B0EF-6B4E55BB964B}" srcOrd="5" destOrd="0" presId="urn:microsoft.com/office/officeart/2005/8/layout/cycle3"/>
    <dgm:cxn modelId="{56BFE4B1-298F-4003-8DAE-41FF0C463F86}" type="presParOf" srcId="{957D2C76-215C-4B62-8BE0-745D3C6FE8AF}" destId="{BD46C71E-E604-46BF-B19B-B5D3B6B9BD63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2AB657-2F5C-4C19-8883-FF4EF932D13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C887787-0AEB-4965-99F2-B2B327C44B40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2400" b="1" dirty="0">
              <a:solidFill>
                <a:schemeClr val="tx1"/>
              </a:solidFill>
            </a:rPr>
            <a:t>For Slow Learners</a:t>
          </a:r>
        </a:p>
      </dgm:t>
    </dgm:pt>
    <dgm:pt modelId="{F1B88548-3F76-4795-9749-9830CE3CA03E}" type="parTrans" cxnId="{4AA51CDB-9831-4EB1-9228-C82D80B59D90}">
      <dgm:prSet/>
      <dgm:spPr/>
      <dgm:t>
        <a:bodyPr/>
        <a:lstStyle/>
        <a:p>
          <a:endParaRPr lang="en-IN"/>
        </a:p>
      </dgm:t>
    </dgm:pt>
    <dgm:pt modelId="{9F79BD78-72C7-471B-9987-36C85D496770}" type="sibTrans" cxnId="{4AA51CDB-9831-4EB1-9228-C82D80B59D90}">
      <dgm:prSet/>
      <dgm:spPr/>
      <dgm:t>
        <a:bodyPr/>
        <a:lstStyle/>
        <a:p>
          <a:endParaRPr lang="en-IN"/>
        </a:p>
      </dgm:t>
    </dgm:pt>
    <dgm:pt modelId="{12705AC0-4B5A-49ED-BEA9-C8F7962391F1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IN" sz="1600" b="1" dirty="0">
              <a:latin typeface="Verdana" panose="020B0604030504040204" pitchFamily="34" charset="0"/>
              <a:ea typeface="Verdana" panose="020B0604030504040204" pitchFamily="34" charset="0"/>
            </a:rPr>
            <a:t>Remedial Classes</a:t>
          </a:r>
        </a:p>
      </dgm:t>
    </dgm:pt>
    <dgm:pt modelId="{98ED6BE1-814A-4762-AF98-850331166696}" type="parTrans" cxnId="{99E07621-54FF-4825-8048-05BB32F80F9C}">
      <dgm:prSet/>
      <dgm:spPr/>
      <dgm:t>
        <a:bodyPr/>
        <a:lstStyle/>
        <a:p>
          <a:endParaRPr lang="en-IN"/>
        </a:p>
      </dgm:t>
    </dgm:pt>
    <dgm:pt modelId="{73C3F223-F77B-461E-9169-1EA532A88EB7}" type="sibTrans" cxnId="{99E07621-54FF-4825-8048-05BB32F80F9C}">
      <dgm:prSet/>
      <dgm:spPr/>
      <dgm:t>
        <a:bodyPr/>
        <a:lstStyle/>
        <a:p>
          <a:endParaRPr lang="en-IN"/>
        </a:p>
      </dgm:t>
    </dgm:pt>
    <dgm:pt modelId="{B19F3C39-7EFD-4BC6-8BFA-88489DDE36FF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IN" sz="1600" b="1" dirty="0">
              <a:latin typeface="Verdana" panose="020B0604030504040204" pitchFamily="34" charset="0"/>
              <a:ea typeface="Verdana" panose="020B0604030504040204" pitchFamily="34" charset="0"/>
            </a:rPr>
            <a:t>Learning Resources</a:t>
          </a:r>
        </a:p>
      </dgm:t>
    </dgm:pt>
    <dgm:pt modelId="{2234AEE6-8178-4A87-B666-23C8E425B0A4}" type="parTrans" cxnId="{3511187D-ED25-4FA7-8AF3-BD19CCBDB014}">
      <dgm:prSet/>
      <dgm:spPr/>
      <dgm:t>
        <a:bodyPr/>
        <a:lstStyle/>
        <a:p>
          <a:endParaRPr lang="en-IN"/>
        </a:p>
      </dgm:t>
    </dgm:pt>
    <dgm:pt modelId="{D0D6BD23-3835-490F-A600-5098E66C287E}" type="sibTrans" cxnId="{3511187D-ED25-4FA7-8AF3-BD19CCBDB014}">
      <dgm:prSet/>
      <dgm:spPr/>
      <dgm:t>
        <a:bodyPr/>
        <a:lstStyle/>
        <a:p>
          <a:endParaRPr lang="en-IN"/>
        </a:p>
      </dgm:t>
    </dgm:pt>
    <dgm:pt modelId="{7958A87E-AB8A-4DEB-9E51-E00551414EC9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2400" b="1" dirty="0">
              <a:solidFill>
                <a:schemeClr val="tx1"/>
              </a:solidFill>
            </a:rPr>
            <a:t>For Advanced Learners</a:t>
          </a:r>
        </a:p>
      </dgm:t>
    </dgm:pt>
    <dgm:pt modelId="{21E09920-48C0-4D61-A9C2-0B17BF28C0A1}" type="parTrans" cxnId="{6FC2BF21-D973-4AAC-B0E2-76441B6EBF69}">
      <dgm:prSet/>
      <dgm:spPr/>
      <dgm:t>
        <a:bodyPr/>
        <a:lstStyle/>
        <a:p>
          <a:endParaRPr lang="en-IN"/>
        </a:p>
      </dgm:t>
    </dgm:pt>
    <dgm:pt modelId="{60694482-EFB2-4486-8551-37E347EC61C6}" type="sibTrans" cxnId="{6FC2BF21-D973-4AAC-B0E2-76441B6EBF69}">
      <dgm:prSet/>
      <dgm:spPr/>
      <dgm:t>
        <a:bodyPr/>
        <a:lstStyle/>
        <a:p>
          <a:endParaRPr lang="en-IN"/>
        </a:p>
      </dgm:t>
    </dgm:pt>
    <dgm:pt modelId="{AEB3CB55-1293-43A7-B318-BA4D6F98113C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b="1" dirty="0">
              <a:latin typeface="Verdana" panose="020B0604030504040204" pitchFamily="34" charset="0"/>
              <a:ea typeface="Verdana" panose="020B0604030504040204" pitchFamily="34" charset="0"/>
            </a:rPr>
            <a:t>Workshops/</a:t>
          </a:r>
        </a:p>
        <a:p>
          <a:r>
            <a:rPr lang="en-US" sz="1600" b="1" dirty="0">
              <a:latin typeface="Verdana" panose="020B0604030504040204" pitchFamily="34" charset="0"/>
              <a:ea typeface="Verdana" panose="020B0604030504040204" pitchFamily="34" charset="0"/>
            </a:rPr>
            <a:t>Hackathons</a:t>
          </a:r>
          <a:endParaRPr lang="en-IN" sz="16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938B22F-6BD7-4EF6-A471-D0217C404027}" type="parTrans" cxnId="{8055E031-B022-4D9A-8A1C-347B4C8AC639}">
      <dgm:prSet/>
      <dgm:spPr/>
      <dgm:t>
        <a:bodyPr/>
        <a:lstStyle/>
        <a:p>
          <a:endParaRPr lang="en-IN"/>
        </a:p>
      </dgm:t>
    </dgm:pt>
    <dgm:pt modelId="{35243940-8722-4C57-988E-083D56D65BCD}" type="sibTrans" cxnId="{8055E031-B022-4D9A-8A1C-347B4C8AC639}">
      <dgm:prSet/>
      <dgm:spPr/>
      <dgm:t>
        <a:bodyPr/>
        <a:lstStyle/>
        <a:p>
          <a:endParaRPr lang="en-IN"/>
        </a:p>
      </dgm:t>
    </dgm:pt>
    <dgm:pt modelId="{25D995D4-FD78-4729-BA5F-4364B2DD644A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b="1" dirty="0">
              <a:latin typeface="Verdana" panose="020B0604030504040204" pitchFamily="34" charset="0"/>
              <a:ea typeface="Verdana" panose="020B0604030504040204" pitchFamily="34" charset="0"/>
            </a:rPr>
            <a:t>Competitive Programming</a:t>
          </a:r>
          <a:endParaRPr lang="en-IN" sz="16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5576905-B981-4F68-A4A7-A868558A4A8C}" type="parTrans" cxnId="{2C543265-6046-4ABD-A482-856581C67E79}">
      <dgm:prSet/>
      <dgm:spPr/>
      <dgm:t>
        <a:bodyPr/>
        <a:lstStyle/>
        <a:p>
          <a:endParaRPr lang="en-IN"/>
        </a:p>
      </dgm:t>
    </dgm:pt>
    <dgm:pt modelId="{72071CA3-6B2B-4D45-A98C-0E07853491A5}" type="sibTrans" cxnId="{2C543265-6046-4ABD-A482-856581C67E79}">
      <dgm:prSet/>
      <dgm:spPr/>
      <dgm:t>
        <a:bodyPr/>
        <a:lstStyle/>
        <a:p>
          <a:endParaRPr lang="en-IN"/>
        </a:p>
      </dgm:t>
    </dgm:pt>
    <dgm:pt modelId="{E7BFA674-26EE-4818-A21B-B7EC7F36FDB0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b="1" dirty="0">
              <a:latin typeface="Verdana" panose="020B0604030504040204" pitchFamily="34" charset="0"/>
              <a:ea typeface="Verdana" panose="020B0604030504040204" pitchFamily="34" charset="0"/>
            </a:rPr>
            <a:t>Certifications</a:t>
          </a:r>
          <a:endParaRPr lang="en-IN" sz="1500" b="1" dirty="0"/>
        </a:p>
      </dgm:t>
    </dgm:pt>
    <dgm:pt modelId="{042A38CC-4B49-4FD1-BC73-E953496C4970}" type="parTrans" cxnId="{F3A5B56E-FFA5-4A86-A854-AF621759CE47}">
      <dgm:prSet/>
      <dgm:spPr/>
      <dgm:t>
        <a:bodyPr/>
        <a:lstStyle/>
        <a:p>
          <a:endParaRPr lang="en-IN"/>
        </a:p>
      </dgm:t>
    </dgm:pt>
    <dgm:pt modelId="{A6D7191D-3E44-4131-80B0-95826299E1CA}" type="sibTrans" cxnId="{F3A5B56E-FFA5-4A86-A854-AF621759CE47}">
      <dgm:prSet/>
      <dgm:spPr/>
      <dgm:t>
        <a:bodyPr/>
        <a:lstStyle/>
        <a:p>
          <a:endParaRPr lang="en-IN"/>
        </a:p>
      </dgm:t>
    </dgm:pt>
    <dgm:pt modelId="{782FC374-6BDA-4CDC-B766-CEBBBF263D89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b="1" dirty="0">
              <a:latin typeface="Verdana" panose="020B0604030504040204" pitchFamily="34" charset="0"/>
              <a:ea typeface="Verdana" panose="020B0604030504040204" pitchFamily="34" charset="0"/>
            </a:rPr>
            <a:t>Preparation for Competitive Examinations</a:t>
          </a:r>
          <a:endParaRPr lang="en-IN" sz="16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144ED8D-AC18-42C4-9FC1-C5D976A56943}" type="parTrans" cxnId="{5DDB3B02-9A95-4ABE-B105-106B624B7E3E}">
      <dgm:prSet/>
      <dgm:spPr/>
      <dgm:t>
        <a:bodyPr/>
        <a:lstStyle/>
        <a:p>
          <a:endParaRPr lang="en-IN"/>
        </a:p>
      </dgm:t>
    </dgm:pt>
    <dgm:pt modelId="{80D650A3-194C-421E-B934-2F04522361DF}" type="sibTrans" cxnId="{5DDB3B02-9A95-4ABE-B105-106B624B7E3E}">
      <dgm:prSet/>
      <dgm:spPr/>
      <dgm:t>
        <a:bodyPr/>
        <a:lstStyle/>
        <a:p>
          <a:endParaRPr lang="en-IN"/>
        </a:p>
      </dgm:t>
    </dgm:pt>
    <dgm:pt modelId="{74D11323-9F36-4E6A-9E22-66BBC072C373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b="1" dirty="0">
              <a:latin typeface="Verdana" panose="020B0604030504040204" pitchFamily="34" charset="0"/>
              <a:ea typeface="Verdana" panose="020B0604030504040204" pitchFamily="34" charset="0"/>
            </a:rPr>
            <a:t>Project </a:t>
          </a:r>
        </a:p>
        <a:p>
          <a:r>
            <a:rPr lang="en-US" sz="1600" b="1" dirty="0">
              <a:latin typeface="Verdana" panose="020B0604030504040204" pitchFamily="34" charset="0"/>
              <a:ea typeface="Verdana" panose="020B0604030504040204" pitchFamily="34" charset="0"/>
            </a:rPr>
            <a:t>Contests</a:t>
          </a:r>
          <a:endParaRPr lang="en-IN" sz="16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CB7429B-0DB4-4025-A668-91F65B32556E}" type="parTrans" cxnId="{2FA6958A-70C1-4F10-AD88-804E81D2EFB7}">
      <dgm:prSet/>
      <dgm:spPr/>
      <dgm:t>
        <a:bodyPr/>
        <a:lstStyle/>
        <a:p>
          <a:endParaRPr lang="en-IN"/>
        </a:p>
      </dgm:t>
    </dgm:pt>
    <dgm:pt modelId="{6D1C4713-0DA1-43F5-A57E-16ECFC094FF2}" type="sibTrans" cxnId="{2FA6958A-70C1-4F10-AD88-804E81D2EFB7}">
      <dgm:prSet/>
      <dgm:spPr/>
      <dgm:t>
        <a:bodyPr/>
        <a:lstStyle/>
        <a:p>
          <a:endParaRPr lang="en-IN"/>
        </a:p>
      </dgm:t>
    </dgm:pt>
    <dgm:pt modelId="{D5D9F822-5674-4BCD-9397-298FF0F34668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IN" sz="1600" b="1" dirty="0">
              <a:latin typeface="Verdana" panose="020B0604030504040204" pitchFamily="34" charset="0"/>
              <a:ea typeface="Verdana" panose="020B0604030504040204" pitchFamily="34" charset="0"/>
            </a:rPr>
            <a:t>Practice Assignment</a:t>
          </a:r>
        </a:p>
      </dgm:t>
    </dgm:pt>
    <dgm:pt modelId="{26EC02FE-41BF-4D33-8007-129AFD141E8C}" type="parTrans" cxnId="{DE94B623-FAED-458A-A116-3679923A7E00}">
      <dgm:prSet/>
      <dgm:spPr/>
      <dgm:t>
        <a:bodyPr/>
        <a:lstStyle/>
        <a:p>
          <a:endParaRPr lang="en-US"/>
        </a:p>
      </dgm:t>
    </dgm:pt>
    <dgm:pt modelId="{7039AF52-92C2-4BCA-AB9A-7BA45E962468}" type="sibTrans" cxnId="{DE94B623-FAED-458A-A116-3679923A7E00}">
      <dgm:prSet/>
      <dgm:spPr/>
      <dgm:t>
        <a:bodyPr/>
        <a:lstStyle/>
        <a:p>
          <a:endParaRPr lang="en-US"/>
        </a:p>
      </dgm:t>
    </dgm:pt>
    <dgm:pt modelId="{FE980CFD-C41F-4511-A7BD-5D424A736DB5}" type="pres">
      <dgm:prSet presAssocID="{622AB657-2F5C-4C19-8883-FF4EF932D13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3820BF6-BA3F-4C7A-9FA6-40FA8327C1CA}" type="pres">
      <dgm:prSet presAssocID="{7C887787-0AEB-4965-99F2-B2B327C44B40}" presName="root" presStyleCnt="0"/>
      <dgm:spPr/>
    </dgm:pt>
    <dgm:pt modelId="{18F9D734-32B1-4934-84E2-DB7BE17B1325}" type="pres">
      <dgm:prSet presAssocID="{7C887787-0AEB-4965-99F2-B2B327C44B40}" presName="rootComposite" presStyleCnt="0"/>
      <dgm:spPr/>
    </dgm:pt>
    <dgm:pt modelId="{212CC0A9-7EF5-4913-9E61-AEE260AB6790}" type="pres">
      <dgm:prSet presAssocID="{7C887787-0AEB-4965-99F2-B2B327C44B40}" presName="rootText" presStyleLbl="node1" presStyleIdx="0" presStyleCnt="2" custScaleX="118548"/>
      <dgm:spPr/>
    </dgm:pt>
    <dgm:pt modelId="{DAE2FEF2-0D89-463E-AA89-200DC2AC3976}" type="pres">
      <dgm:prSet presAssocID="{7C887787-0AEB-4965-99F2-B2B327C44B40}" presName="rootConnector" presStyleLbl="node1" presStyleIdx="0" presStyleCnt="2"/>
      <dgm:spPr/>
    </dgm:pt>
    <dgm:pt modelId="{57FE221F-3C32-4482-80F2-047F54162119}" type="pres">
      <dgm:prSet presAssocID="{7C887787-0AEB-4965-99F2-B2B327C44B40}" presName="childShape" presStyleCnt="0"/>
      <dgm:spPr/>
    </dgm:pt>
    <dgm:pt modelId="{54B08590-6E54-4002-A69C-2FC19538C071}" type="pres">
      <dgm:prSet presAssocID="{98ED6BE1-814A-4762-AF98-850331166696}" presName="Name13" presStyleLbl="parChTrans1D2" presStyleIdx="0" presStyleCnt="8"/>
      <dgm:spPr/>
    </dgm:pt>
    <dgm:pt modelId="{308CFFE5-A520-443D-931A-C01AD248828A}" type="pres">
      <dgm:prSet presAssocID="{12705AC0-4B5A-49ED-BEA9-C8F7962391F1}" presName="childText" presStyleLbl="bgAcc1" presStyleIdx="0" presStyleCnt="8" custScaleX="124398" custScaleY="73067" custLinFactNeighborX="818" custLinFactNeighborY="3720">
        <dgm:presLayoutVars>
          <dgm:bulletEnabled val="1"/>
        </dgm:presLayoutVars>
      </dgm:prSet>
      <dgm:spPr/>
    </dgm:pt>
    <dgm:pt modelId="{306A698A-DA21-41AA-A203-F9B3DC9196DB}" type="pres">
      <dgm:prSet presAssocID="{2234AEE6-8178-4A87-B666-23C8E425B0A4}" presName="Name13" presStyleLbl="parChTrans1D2" presStyleIdx="1" presStyleCnt="8"/>
      <dgm:spPr/>
    </dgm:pt>
    <dgm:pt modelId="{BDFC8CD6-E51A-4AE1-849C-4D9E77C16722}" type="pres">
      <dgm:prSet presAssocID="{B19F3C39-7EFD-4BC6-8BFA-88489DDE36FF}" presName="childText" presStyleLbl="bgAcc1" presStyleIdx="1" presStyleCnt="8" custScaleX="124398" custScaleY="72797">
        <dgm:presLayoutVars>
          <dgm:bulletEnabled val="1"/>
        </dgm:presLayoutVars>
      </dgm:prSet>
      <dgm:spPr/>
    </dgm:pt>
    <dgm:pt modelId="{B1324145-CED8-4947-8231-63A1333203D9}" type="pres">
      <dgm:prSet presAssocID="{26EC02FE-41BF-4D33-8007-129AFD141E8C}" presName="Name13" presStyleLbl="parChTrans1D2" presStyleIdx="2" presStyleCnt="8"/>
      <dgm:spPr/>
    </dgm:pt>
    <dgm:pt modelId="{29960A5C-E29D-4AFA-95AE-C6075F0E282A}" type="pres">
      <dgm:prSet presAssocID="{D5D9F822-5674-4BCD-9397-298FF0F34668}" presName="childText" presStyleLbl="bgAcc1" presStyleIdx="2" presStyleCnt="8" custScaleX="127682" custScaleY="79427">
        <dgm:presLayoutVars>
          <dgm:bulletEnabled val="1"/>
        </dgm:presLayoutVars>
      </dgm:prSet>
      <dgm:spPr/>
    </dgm:pt>
    <dgm:pt modelId="{35F6AAA6-77E9-4DA5-A3FA-FD75E3EA48A7}" type="pres">
      <dgm:prSet presAssocID="{7958A87E-AB8A-4DEB-9E51-E00551414EC9}" presName="root" presStyleCnt="0"/>
      <dgm:spPr/>
    </dgm:pt>
    <dgm:pt modelId="{E04E6A29-123A-4BAF-AC9F-866D6BAED36D}" type="pres">
      <dgm:prSet presAssocID="{7958A87E-AB8A-4DEB-9E51-E00551414EC9}" presName="rootComposite" presStyleCnt="0"/>
      <dgm:spPr/>
    </dgm:pt>
    <dgm:pt modelId="{8B772473-2BDC-4EE9-91FD-E2CB9E2E1589}" type="pres">
      <dgm:prSet presAssocID="{7958A87E-AB8A-4DEB-9E51-E00551414EC9}" presName="rootText" presStyleLbl="node1" presStyleIdx="1" presStyleCnt="2" custScaleX="127821"/>
      <dgm:spPr/>
    </dgm:pt>
    <dgm:pt modelId="{AF690ADE-0623-4E0F-94B6-356BD5B96493}" type="pres">
      <dgm:prSet presAssocID="{7958A87E-AB8A-4DEB-9E51-E00551414EC9}" presName="rootConnector" presStyleLbl="node1" presStyleIdx="1" presStyleCnt="2"/>
      <dgm:spPr/>
    </dgm:pt>
    <dgm:pt modelId="{B85E3D6F-1183-474A-A803-1C911FCC7723}" type="pres">
      <dgm:prSet presAssocID="{7958A87E-AB8A-4DEB-9E51-E00551414EC9}" presName="childShape" presStyleCnt="0"/>
      <dgm:spPr/>
    </dgm:pt>
    <dgm:pt modelId="{DB286F43-7D8F-437D-9205-5B1897F6A125}" type="pres">
      <dgm:prSet presAssocID="{9938B22F-6BD7-4EF6-A471-D0217C404027}" presName="Name13" presStyleLbl="parChTrans1D2" presStyleIdx="3" presStyleCnt="8"/>
      <dgm:spPr/>
    </dgm:pt>
    <dgm:pt modelId="{32E4B4F8-2112-4976-A75C-5E892BEF1A6C}" type="pres">
      <dgm:prSet presAssocID="{AEB3CB55-1293-43A7-B318-BA4D6F98113C}" presName="childText" presStyleLbl="bgAcc1" presStyleIdx="3" presStyleCnt="8" custScaleX="134777" custScaleY="79662">
        <dgm:presLayoutVars>
          <dgm:bulletEnabled val="1"/>
        </dgm:presLayoutVars>
      </dgm:prSet>
      <dgm:spPr/>
    </dgm:pt>
    <dgm:pt modelId="{E84B4DFE-9929-4345-87F5-2B6366B5AE71}" type="pres">
      <dgm:prSet presAssocID="{05576905-B981-4F68-A4A7-A868558A4A8C}" presName="Name13" presStyleLbl="parChTrans1D2" presStyleIdx="4" presStyleCnt="8"/>
      <dgm:spPr/>
    </dgm:pt>
    <dgm:pt modelId="{7EF52685-A212-4B17-AF98-935446776A73}" type="pres">
      <dgm:prSet presAssocID="{25D995D4-FD78-4729-BA5F-4364B2DD644A}" presName="childText" presStyleLbl="bgAcc1" presStyleIdx="4" presStyleCnt="8" custScaleX="134777" custScaleY="83725">
        <dgm:presLayoutVars>
          <dgm:bulletEnabled val="1"/>
        </dgm:presLayoutVars>
      </dgm:prSet>
      <dgm:spPr/>
    </dgm:pt>
    <dgm:pt modelId="{6C84E891-A9DF-44F6-8496-D607BAE2FFC1}" type="pres">
      <dgm:prSet presAssocID="{042A38CC-4B49-4FD1-BC73-E953496C4970}" presName="Name13" presStyleLbl="parChTrans1D2" presStyleIdx="5" presStyleCnt="8"/>
      <dgm:spPr/>
    </dgm:pt>
    <dgm:pt modelId="{6A734987-C449-498A-90E6-337D0E14F99C}" type="pres">
      <dgm:prSet presAssocID="{E7BFA674-26EE-4818-A21B-B7EC7F36FDB0}" presName="childText" presStyleLbl="bgAcc1" presStyleIdx="5" presStyleCnt="8" custScaleX="134777" custScaleY="87993">
        <dgm:presLayoutVars>
          <dgm:bulletEnabled val="1"/>
        </dgm:presLayoutVars>
      </dgm:prSet>
      <dgm:spPr/>
    </dgm:pt>
    <dgm:pt modelId="{F6768BDB-9399-4FE2-8B9C-5E220BD73A6C}" type="pres">
      <dgm:prSet presAssocID="{3144ED8D-AC18-42C4-9FC1-C5D976A56943}" presName="Name13" presStyleLbl="parChTrans1D2" presStyleIdx="6" presStyleCnt="8"/>
      <dgm:spPr/>
    </dgm:pt>
    <dgm:pt modelId="{9C1F7B0F-13B7-4F25-ACF6-38DD9A29F759}" type="pres">
      <dgm:prSet presAssocID="{782FC374-6BDA-4CDC-B766-CEBBBF263D89}" presName="childText" presStyleLbl="bgAcc1" presStyleIdx="6" presStyleCnt="8" custScaleX="139971">
        <dgm:presLayoutVars>
          <dgm:bulletEnabled val="1"/>
        </dgm:presLayoutVars>
      </dgm:prSet>
      <dgm:spPr/>
    </dgm:pt>
    <dgm:pt modelId="{B0631925-652D-40D5-BE66-A393F3E697DC}" type="pres">
      <dgm:prSet presAssocID="{9CB7429B-0DB4-4025-A668-91F65B32556E}" presName="Name13" presStyleLbl="parChTrans1D2" presStyleIdx="7" presStyleCnt="8"/>
      <dgm:spPr/>
    </dgm:pt>
    <dgm:pt modelId="{92B3951F-EDFE-4F91-BD77-A02D440DDB3E}" type="pres">
      <dgm:prSet presAssocID="{74D11323-9F36-4E6A-9E22-66BBC072C373}" presName="childText" presStyleLbl="bgAcc1" presStyleIdx="7" presStyleCnt="8" custScaleX="146126" custScaleY="80821">
        <dgm:presLayoutVars>
          <dgm:bulletEnabled val="1"/>
        </dgm:presLayoutVars>
      </dgm:prSet>
      <dgm:spPr/>
    </dgm:pt>
  </dgm:ptLst>
  <dgm:cxnLst>
    <dgm:cxn modelId="{5DDB3B02-9A95-4ABE-B105-106B624B7E3E}" srcId="{7958A87E-AB8A-4DEB-9E51-E00551414EC9}" destId="{782FC374-6BDA-4CDC-B766-CEBBBF263D89}" srcOrd="3" destOrd="0" parTransId="{3144ED8D-AC18-42C4-9FC1-C5D976A56943}" sibTransId="{80D650A3-194C-421E-B934-2F04522361DF}"/>
    <dgm:cxn modelId="{DF6C6702-FFE0-4569-AB85-BDCBC741B453}" type="presOf" srcId="{7C887787-0AEB-4965-99F2-B2B327C44B40}" destId="{DAE2FEF2-0D89-463E-AA89-200DC2AC3976}" srcOrd="1" destOrd="0" presId="urn:microsoft.com/office/officeart/2005/8/layout/hierarchy3"/>
    <dgm:cxn modelId="{E49A5C06-11A0-4732-B6E8-91217EE24A71}" type="presOf" srcId="{74D11323-9F36-4E6A-9E22-66BBC072C373}" destId="{92B3951F-EDFE-4F91-BD77-A02D440DDB3E}" srcOrd="0" destOrd="0" presId="urn:microsoft.com/office/officeart/2005/8/layout/hierarchy3"/>
    <dgm:cxn modelId="{3CAC3611-A1EA-41D3-9378-2B848DE9C30D}" type="presOf" srcId="{98ED6BE1-814A-4762-AF98-850331166696}" destId="{54B08590-6E54-4002-A69C-2FC19538C071}" srcOrd="0" destOrd="0" presId="urn:microsoft.com/office/officeart/2005/8/layout/hierarchy3"/>
    <dgm:cxn modelId="{E6F90C12-8EB4-4106-A7F0-1ADC15CACBC2}" type="presOf" srcId="{9CB7429B-0DB4-4025-A668-91F65B32556E}" destId="{B0631925-652D-40D5-BE66-A393F3E697DC}" srcOrd="0" destOrd="0" presId="urn:microsoft.com/office/officeart/2005/8/layout/hierarchy3"/>
    <dgm:cxn modelId="{9326F51E-9DF6-4D42-B638-A9C43B90A9A3}" type="presOf" srcId="{3144ED8D-AC18-42C4-9FC1-C5D976A56943}" destId="{F6768BDB-9399-4FE2-8B9C-5E220BD73A6C}" srcOrd="0" destOrd="0" presId="urn:microsoft.com/office/officeart/2005/8/layout/hierarchy3"/>
    <dgm:cxn modelId="{99E07621-54FF-4825-8048-05BB32F80F9C}" srcId="{7C887787-0AEB-4965-99F2-B2B327C44B40}" destId="{12705AC0-4B5A-49ED-BEA9-C8F7962391F1}" srcOrd="0" destOrd="0" parTransId="{98ED6BE1-814A-4762-AF98-850331166696}" sibTransId="{73C3F223-F77B-461E-9169-1EA532A88EB7}"/>
    <dgm:cxn modelId="{6FC2BF21-D973-4AAC-B0E2-76441B6EBF69}" srcId="{622AB657-2F5C-4C19-8883-FF4EF932D13C}" destId="{7958A87E-AB8A-4DEB-9E51-E00551414EC9}" srcOrd="1" destOrd="0" parTransId="{21E09920-48C0-4D61-A9C2-0B17BF28C0A1}" sibTransId="{60694482-EFB2-4486-8551-37E347EC61C6}"/>
    <dgm:cxn modelId="{DE94B623-FAED-458A-A116-3679923A7E00}" srcId="{7C887787-0AEB-4965-99F2-B2B327C44B40}" destId="{D5D9F822-5674-4BCD-9397-298FF0F34668}" srcOrd="2" destOrd="0" parTransId="{26EC02FE-41BF-4D33-8007-129AFD141E8C}" sibTransId="{7039AF52-92C2-4BCA-AB9A-7BA45E962468}"/>
    <dgm:cxn modelId="{0CBF1825-5055-49BC-954B-65464AA41BD2}" type="presOf" srcId="{05576905-B981-4F68-A4A7-A868558A4A8C}" destId="{E84B4DFE-9929-4345-87F5-2B6366B5AE71}" srcOrd="0" destOrd="0" presId="urn:microsoft.com/office/officeart/2005/8/layout/hierarchy3"/>
    <dgm:cxn modelId="{90A0CD27-D9D6-42BF-AFAD-3B0E2C4EB984}" type="presOf" srcId="{25D995D4-FD78-4729-BA5F-4364B2DD644A}" destId="{7EF52685-A212-4B17-AF98-935446776A73}" srcOrd="0" destOrd="0" presId="urn:microsoft.com/office/officeart/2005/8/layout/hierarchy3"/>
    <dgm:cxn modelId="{8055E031-B022-4D9A-8A1C-347B4C8AC639}" srcId="{7958A87E-AB8A-4DEB-9E51-E00551414EC9}" destId="{AEB3CB55-1293-43A7-B318-BA4D6F98113C}" srcOrd="0" destOrd="0" parTransId="{9938B22F-6BD7-4EF6-A471-D0217C404027}" sibTransId="{35243940-8722-4C57-988E-083D56D65BCD}"/>
    <dgm:cxn modelId="{7DE84040-E9E6-477F-AFFA-D35AEA2AD2E1}" type="presOf" srcId="{7958A87E-AB8A-4DEB-9E51-E00551414EC9}" destId="{8B772473-2BDC-4EE9-91FD-E2CB9E2E1589}" srcOrd="0" destOrd="0" presId="urn:microsoft.com/office/officeart/2005/8/layout/hierarchy3"/>
    <dgm:cxn modelId="{BE08485E-D93A-422A-A4EC-C4B8846476C5}" type="presOf" srcId="{26EC02FE-41BF-4D33-8007-129AFD141E8C}" destId="{B1324145-CED8-4947-8231-63A1333203D9}" srcOrd="0" destOrd="0" presId="urn:microsoft.com/office/officeart/2005/8/layout/hierarchy3"/>
    <dgm:cxn modelId="{2C543265-6046-4ABD-A482-856581C67E79}" srcId="{7958A87E-AB8A-4DEB-9E51-E00551414EC9}" destId="{25D995D4-FD78-4729-BA5F-4364B2DD644A}" srcOrd="1" destOrd="0" parTransId="{05576905-B981-4F68-A4A7-A868558A4A8C}" sibTransId="{72071CA3-6B2B-4D45-A98C-0E07853491A5}"/>
    <dgm:cxn modelId="{8D119F47-4283-41A4-919F-9F9EA1658F13}" type="presOf" srcId="{782FC374-6BDA-4CDC-B766-CEBBBF263D89}" destId="{9C1F7B0F-13B7-4F25-ACF6-38DD9A29F759}" srcOrd="0" destOrd="0" presId="urn:microsoft.com/office/officeart/2005/8/layout/hierarchy3"/>
    <dgm:cxn modelId="{F3A5B56E-FFA5-4A86-A854-AF621759CE47}" srcId="{7958A87E-AB8A-4DEB-9E51-E00551414EC9}" destId="{E7BFA674-26EE-4818-A21B-B7EC7F36FDB0}" srcOrd="2" destOrd="0" parTransId="{042A38CC-4B49-4FD1-BC73-E953496C4970}" sibTransId="{A6D7191D-3E44-4131-80B0-95826299E1CA}"/>
    <dgm:cxn modelId="{A6AF6252-C7C7-4834-9747-CE5A2E4DF869}" type="presOf" srcId="{B19F3C39-7EFD-4BC6-8BFA-88489DDE36FF}" destId="{BDFC8CD6-E51A-4AE1-849C-4D9E77C16722}" srcOrd="0" destOrd="0" presId="urn:microsoft.com/office/officeart/2005/8/layout/hierarchy3"/>
    <dgm:cxn modelId="{BAC11F58-CDDF-45A1-9098-3C642FB8CE2E}" type="presOf" srcId="{622AB657-2F5C-4C19-8883-FF4EF932D13C}" destId="{FE980CFD-C41F-4511-A7BD-5D424A736DB5}" srcOrd="0" destOrd="0" presId="urn:microsoft.com/office/officeart/2005/8/layout/hierarchy3"/>
    <dgm:cxn modelId="{3511187D-ED25-4FA7-8AF3-BD19CCBDB014}" srcId="{7C887787-0AEB-4965-99F2-B2B327C44B40}" destId="{B19F3C39-7EFD-4BC6-8BFA-88489DDE36FF}" srcOrd="1" destOrd="0" parTransId="{2234AEE6-8178-4A87-B666-23C8E425B0A4}" sibTransId="{D0D6BD23-3835-490F-A600-5098E66C287E}"/>
    <dgm:cxn modelId="{2FA6958A-70C1-4F10-AD88-804E81D2EFB7}" srcId="{7958A87E-AB8A-4DEB-9E51-E00551414EC9}" destId="{74D11323-9F36-4E6A-9E22-66BBC072C373}" srcOrd="4" destOrd="0" parTransId="{9CB7429B-0DB4-4025-A668-91F65B32556E}" sibTransId="{6D1C4713-0DA1-43F5-A57E-16ECFC094FF2}"/>
    <dgm:cxn modelId="{574BBE92-BD2B-449F-B00D-36174EC6A3FE}" type="presOf" srcId="{D5D9F822-5674-4BCD-9397-298FF0F34668}" destId="{29960A5C-E29D-4AFA-95AE-C6075F0E282A}" srcOrd="0" destOrd="0" presId="urn:microsoft.com/office/officeart/2005/8/layout/hierarchy3"/>
    <dgm:cxn modelId="{3C8062A2-A605-4492-92B5-B16BE2C6FC2C}" type="presOf" srcId="{7958A87E-AB8A-4DEB-9E51-E00551414EC9}" destId="{AF690ADE-0623-4E0F-94B6-356BD5B96493}" srcOrd="1" destOrd="0" presId="urn:microsoft.com/office/officeart/2005/8/layout/hierarchy3"/>
    <dgm:cxn modelId="{7A721BA7-9048-44B5-B448-3C903E59E730}" type="presOf" srcId="{AEB3CB55-1293-43A7-B318-BA4D6F98113C}" destId="{32E4B4F8-2112-4976-A75C-5E892BEF1A6C}" srcOrd="0" destOrd="0" presId="urn:microsoft.com/office/officeart/2005/8/layout/hierarchy3"/>
    <dgm:cxn modelId="{01BE60B3-79A1-4D4F-97C4-EE17E3387EF8}" type="presOf" srcId="{2234AEE6-8178-4A87-B666-23C8E425B0A4}" destId="{306A698A-DA21-41AA-A203-F9B3DC9196DB}" srcOrd="0" destOrd="0" presId="urn:microsoft.com/office/officeart/2005/8/layout/hierarchy3"/>
    <dgm:cxn modelId="{736BDEB4-7D53-450D-A056-5693299543DF}" type="presOf" srcId="{7C887787-0AEB-4965-99F2-B2B327C44B40}" destId="{212CC0A9-7EF5-4913-9E61-AEE260AB6790}" srcOrd="0" destOrd="0" presId="urn:microsoft.com/office/officeart/2005/8/layout/hierarchy3"/>
    <dgm:cxn modelId="{BDF613BA-DA5C-4FF2-BF98-122F70597819}" type="presOf" srcId="{9938B22F-6BD7-4EF6-A471-D0217C404027}" destId="{DB286F43-7D8F-437D-9205-5B1897F6A125}" srcOrd="0" destOrd="0" presId="urn:microsoft.com/office/officeart/2005/8/layout/hierarchy3"/>
    <dgm:cxn modelId="{C4203AD2-CFCD-4FCE-94FA-218CD09C7FCC}" type="presOf" srcId="{12705AC0-4B5A-49ED-BEA9-C8F7962391F1}" destId="{308CFFE5-A520-443D-931A-C01AD248828A}" srcOrd="0" destOrd="0" presId="urn:microsoft.com/office/officeart/2005/8/layout/hierarchy3"/>
    <dgm:cxn modelId="{4AA51CDB-9831-4EB1-9228-C82D80B59D90}" srcId="{622AB657-2F5C-4C19-8883-FF4EF932D13C}" destId="{7C887787-0AEB-4965-99F2-B2B327C44B40}" srcOrd="0" destOrd="0" parTransId="{F1B88548-3F76-4795-9749-9830CE3CA03E}" sibTransId="{9F79BD78-72C7-471B-9987-36C85D496770}"/>
    <dgm:cxn modelId="{0303DFE8-AD98-44E8-8616-F9A7CD611649}" type="presOf" srcId="{E7BFA674-26EE-4818-A21B-B7EC7F36FDB0}" destId="{6A734987-C449-498A-90E6-337D0E14F99C}" srcOrd="0" destOrd="0" presId="urn:microsoft.com/office/officeart/2005/8/layout/hierarchy3"/>
    <dgm:cxn modelId="{FCD5A9ED-CA74-418D-8DF0-B4952FE68DD6}" type="presOf" srcId="{042A38CC-4B49-4FD1-BC73-E953496C4970}" destId="{6C84E891-A9DF-44F6-8496-D607BAE2FFC1}" srcOrd="0" destOrd="0" presId="urn:microsoft.com/office/officeart/2005/8/layout/hierarchy3"/>
    <dgm:cxn modelId="{CC6246E0-7D7D-4BB7-B30B-2F773D7410E6}" type="presParOf" srcId="{FE980CFD-C41F-4511-A7BD-5D424A736DB5}" destId="{E3820BF6-BA3F-4C7A-9FA6-40FA8327C1CA}" srcOrd="0" destOrd="0" presId="urn:microsoft.com/office/officeart/2005/8/layout/hierarchy3"/>
    <dgm:cxn modelId="{98CE1C7A-1590-48A6-BEF1-E161AB0CDE71}" type="presParOf" srcId="{E3820BF6-BA3F-4C7A-9FA6-40FA8327C1CA}" destId="{18F9D734-32B1-4934-84E2-DB7BE17B1325}" srcOrd="0" destOrd="0" presId="urn:microsoft.com/office/officeart/2005/8/layout/hierarchy3"/>
    <dgm:cxn modelId="{E7AE8F8C-43F6-4A6E-B4ED-9723EF296708}" type="presParOf" srcId="{18F9D734-32B1-4934-84E2-DB7BE17B1325}" destId="{212CC0A9-7EF5-4913-9E61-AEE260AB6790}" srcOrd="0" destOrd="0" presId="urn:microsoft.com/office/officeart/2005/8/layout/hierarchy3"/>
    <dgm:cxn modelId="{018CC04B-DD56-4A8B-89A3-155D597F750C}" type="presParOf" srcId="{18F9D734-32B1-4934-84E2-DB7BE17B1325}" destId="{DAE2FEF2-0D89-463E-AA89-200DC2AC3976}" srcOrd="1" destOrd="0" presId="urn:microsoft.com/office/officeart/2005/8/layout/hierarchy3"/>
    <dgm:cxn modelId="{3AA6AF3B-2B2C-42FD-95C3-7E55AEC7F33B}" type="presParOf" srcId="{E3820BF6-BA3F-4C7A-9FA6-40FA8327C1CA}" destId="{57FE221F-3C32-4482-80F2-047F54162119}" srcOrd="1" destOrd="0" presId="urn:microsoft.com/office/officeart/2005/8/layout/hierarchy3"/>
    <dgm:cxn modelId="{21CB6C08-ECD6-4844-BDCB-388A6B174F90}" type="presParOf" srcId="{57FE221F-3C32-4482-80F2-047F54162119}" destId="{54B08590-6E54-4002-A69C-2FC19538C071}" srcOrd="0" destOrd="0" presId="urn:microsoft.com/office/officeart/2005/8/layout/hierarchy3"/>
    <dgm:cxn modelId="{27CC93E7-0B85-449B-9A0C-17B693ABB617}" type="presParOf" srcId="{57FE221F-3C32-4482-80F2-047F54162119}" destId="{308CFFE5-A520-443D-931A-C01AD248828A}" srcOrd="1" destOrd="0" presId="urn:microsoft.com/office/officeart/2005/8/layout/hierarchy3"/>
    <dgm:cxn modelId="{EB29F788-F262-4953-B4E4-83739BC947C4}" type="presParOf" srcId="{57FE221F-3C32-4482-80F2-047F54162119}" destId="{306A698A-DA21-41AA-A203-F9B3DC9196DB}" srcOrd="2" destOrd="0" presId="urn:microsoft.com/office/officeart/2005/8/layout/hierarchy3"/>
    <dgm:cxn modelId="{81E4214A-2D2B-4930-9DF2-273085A96826}" type="presParOf" srcId="{57FE221F-3C32-4482-80F2-047F54162119}" destId="{BDFC8CD6-E51A-4AE1-849C-4D9E77C16722}" srcOrd="3" destOrd="0" presId="urn:microsoft.com/office/officeart/2005/8/layout/hierarchy3"/>
    <dgm:cxn modelId="{22951AAA-97E6-44C2-93C6-2CFDF3B28F5A}" type="presParOf" srcId="{57FE221F-3C32-4482-80F2-047F54162119}" destId="{B1324145-CED8-4947-8231-63A1333203D9}" srcOrd="4" destOrd="0" presId="urn:microsoft.com/office/officeart/2005/8/layout/hierarchy3"/>
    <dgm:cxn modelId="{E7636FDF-6726-4EE4-9AF0-FAEE4AFF15E0}" type="presParOf" srcId="{57FE221F-3C32-4482-80F2-047F54162119}" destId="{29960A5C-E29D-4AFA-95AE-C6075F0E282A}" srcOrd="5" destOrd="0" presId="urn:microsoft.com/office/officeart/2005/8/layout/hierarchy3"/>
    <dgm:cxn modelId="{8411708C-B195-49A1-8716-ECC7A8AC5BA1}" type="presParOf" srcId="{FE980CFD-C41F-4511-A7BD-5D424A736DB5}" destId="{35F6AAA6-77E9-4DA5-A3FA-FD75E3EA48A7}" srcOrd="1" destOrd="0" presId="urn:microsoft.com/office/officeart/2005/8/layout/hierarchy3"/>
    <dgm:cxn modelId="{E0CA7934-67F3-4A55-B6C6-7A84E4E83033}" type="presParOf" srcId="{35F6AAA6-77E9-4DA5-A3FA-FD75E3EA48A7}" destId="{E04E6A29-123A-4BAF-AC9F-866D6BAED36D}" srcOrd="0" destOrd="0" presId="urn:microsoft.com/office/officeart/2005/8/layout/hierarchy3"/>
    <dgm:cxn modelId="{668A639D-291C-42E3-92FE-89465966629E}" type="presParOf" srcId="{E04E6A29-123A-4BAF-AC9F-866D6BAED36D}" destId="{8B772473-2BDC-4EE9-91FD-E2CB9E2E1589}" srcOrd="0" destOrd="0" presId="urn:microsoft.com/office/officeart/2005/8/layout/hierarchy3"/>
    <dgm:cxn modelId="{11C2B176-058E-4E56-8467-32D6E9BB18FA}" type="presParOf" srcId="{E04E6A29-123A-4BAF-AC9F-866D6BAED36D}" destId="{AF690ADE-0623-4E0F-94B6-356BD5B96493}" srcOrd="1" destOrd="0" presId="urn:microsoft.com/office/officeart/2005/8/layout/hierarchy3"/>
    <dgm:cxn modelId="{D9E2CE52-B101-4691-88AB-17E0B05C98D7}" type="presParOf" srcId="{35F6AAA6-77E9-4DA5-A3FA-FD75E3EA48A7}" destId="{B85E3D6F-1183-474A-A803-1C911FCC7723}" srcOrd="1" destOrd="0" presId="urn:microsoft.com/office/officeart/2005/8/layout/hierarchy3"/>
    <dgm:cxn modelId="{E56A89ED-CE82-4349-BFB9-265603118727}" type="presParOf" srcId="{B85E3D6F-1183-474A-A803-1C911FCC7723}" destId="{DB286F43-7D8F-437D-9205-5B1897F6A125}" srcOrd="0" destOrd="0" presId="urn:microsoft.com/office/officeart/2005/8/layout/hierarchy3"/>
    <dgm:cxn modelId="{E0F28802-1784-4CEB-97E3-5499452BF4EE}" type="presParOf" srcId="{B85E3D6F-1183-474A-A803-1C911FCC7723}" destId="{32E4B4F8-2112-4976-A75C-5E892BEF1A6C}" srcOrd="1" destOrd="0" presId="urn:microsoft.com/office/officeart/2005/8/layout/hierarchy3"/>
    <dgm:cxn modelId="{34014DA9-607C-4B51-B531-2DEFA41C7C92}" type="presParOf" srcId="{B85E3D6F-1183-474A-A803-1C911FCC7723}" destId="{E84B4DFE-9929-4345-87F5-2B6366B5AE71}" srcOrd="2" destOrd="0" presId="urn:microsoft.com/office/officeart/2005/8/layout/hierarchy3"/>
    <dgm:cxn modelId="{35C0D193-48E1-4C0F-A84F-88ABCAD29F40}" type="presParOf" srcId="{B85E3D6F-1183-474A-A803-1C911FCC7723}" destId="{7EF52685-A212-4B17-AF98-935446776A73}" srcOrd="3" destOrd="0" presId="urn:microsoft.com/office/officeart/2005/8/layout/hierarchy3"/>
    <dgm:cxn modelId="{E2D29D26-CF70-4885-9AAA-ABD4C3F5C355}" type="presParOf" srcId="{B85E3D6F-1183-474A-A803-1C911FCC7723}" destId="{6C84E891-A9DF-44F6-8496-D607BAE2FFC1}" srcOrd="4" destOrd="0" presId="urn:microsoft.com/office/officeart/2005/8/layout/hierarchy3"/>
    <dgm:cxn modelId="{F0F03E0B-58D4-4046-BF9A-4DC75C9E792A}" type="presParOf" srcId="{B85E3D6F-1183-474A-A803-1C911FCC7723}" destId="{6A734987-C449-498A-90E6-337D0E14F99C}" srcOrd="5" destOrd="0" presId="urn:microsoft.com/office/officeart/2005/8/layout/hierarchy3"/>
    <dgm:cxn modelId="{E0953FB5-1D95-4369-AE91-23526B64D57B}" type="presParOf" srcId="{B85E3D6F-1183-474A-A803-1C911FCC7723}" destId="{F6768BDB-9399-4FE2-8B9C-5E220BD73A6C}" srcOrd="6" destOrd="0" presId="urn:microsoft.com/office/officeart/2005/8/layout/hierarchy3"/>
    <dgm:cxn modelId="{35AE0CA0-0EA4-494C-B558-B2156CB8194B}" type="presParOf" srcId="{B85E3D6F-1183-474A-A803-1C911FCC7723}" destId="{9C1F7B0F-13B7-4F25-ACF6-38DD9A29F759}" srcOrd="7" destOrd="0" presId="urn:microsoft.com/office/officeart/2005/8/layout/hierarchy3"/>
    <dgm:cxn modelId="{B66C05BA-43AC-4037-92A0-909195739F05}" type="presParOf" srcId="{B85E3D6F-1183-474A-A803-1C911FCC7723}" destId="{B0631925-652D-40D5-BE66-A393F3E697DC}" srcOrd="8" destOrd="0" presId="urn:microsoft.com/office/officeart/2005/8/layout/hierarchy3"/>
    <dgm:cxn modelId="{18224367-EE40-41E3-BFB6-B10A3D239F8B}" type="presParOf" srcId="{B85E3D6F-1183-474A-A803-1C911FCC7723}" destId="{92B3951F-EDFE-4F91-BD77-A02D440DDB3E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49D9BD-76CE-4632-95AF-40DF1697834C}" type="doc">
      <dgm:prSet loTypeId="urn:microsoft.com/office/officeart/2005/8/layout/vList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3694C7-BBE3-410F-BD98-E9DE17290757}">
      <dgm:prSet phldrT="[Text]" phldr="0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18</a:t>
          </a:r>
        </a:p>
      </dgm:t>
    </dgm:pt>
    <dgm:pt modelId="{2AC4B6C8-77DB-452A-9CC5-069B9DEAF79E}" type="parTrans" cxnId="{E0A792F4-1660-413F-A056-0C7E41405FAD}">
      <dgm:prSet/>
      <dgm:spPr/>
      <dgm:t>
        <a:bodyPr/>
        <a:lstStyle/>
        <a:p>
          <a:endParaRPr lang="en-US" sz="1400"/>
        </a:p>
      </dgm:t>
    </dgm:pt>
    <dgm:pt modelId="{5CCF731F-B287-435A-B98D-BA72DC70D2F5}" type="sibTrans" cxnId="{E0A792F4-1660-413F-A056-0C7E41405FAD}">
      <dgm:prSet/>
      <dgm:spPr/>
      <dgm:t>
        <a:bodyPr/>
        <a:lstStyle/>
        <a:p>
          <a:endParaRPr lang="en-US" sz="1400"/>
        </a:p>
      </dgm:t>
    </dgm:pt>
    <dgm:pt modelId="{D15B552F-BCF3-4E7A-B927-2493B5D1A021}">
      <dgm:prSet phldrT="[Text]" phldr="0" custT="1"/>
      <dgm:spPr/>
      <dgm:t>
        <a:bodyPr/>
        <a:lstStyle/>
        <a:p>
          <a:pPr rtl="0"/>
          <a:r>
            <a:rPr lang="en-GB" sz="1800" b="1" dirty="0"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Patents Published(112)/Granted (14)</a:t>
          </a:r>
          <a:endParaRPr lang="en-GB" sz="1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2C67432-6AFE-40F6-824F-79E9B792E9C0}" type="parTrans" cxnId="{6457D9D1-09B7-494B-8DA6-21DAAC00111C}">
      <dgm:prSet/>
      <dgm:spPr/>
      <dgm:t>
        <a:bodyPr/>
        <a:lstStyle/>
        <a:p>
          <a:endParaRPr lang="en-US" sz="1400"/>
        </a:p>
      </dgm:t>
    </dgm:pt>
    <dgm:pt modelId="{94B913A0-A87D-445B-898B-5F8FDDDFB366}" type="sibTrans" cxnId="{6457D9D1-09B7-494B-8DA6-21DAAC00111C}">
      <dgm:prSet/>
      <dgm:spPr/>
      <dgm:t>
        <a:bodyPr/>
        <a:lstStyle/>
        <a:p>
          <a:endParaRPr lang="en-US" sz="1400"/>
        </a:p>
      </dgm:t>
    </dgm:pt>
    <dgm:pt modelId="{9833D4CA-E466-4AE7-B57E-52E1D2975CDB}">
      <dgm:prSet phldr="0" custT="1"/>
      <dgm:spPr/>
      <dgm:t>
        <a:bodyPr/>
        <a:lstStyle/>
        <a:p>
          <a:pPr rtl="0"/>
          <a:r>
            <a:rPr lang="en-GB" sz="1800" b="1" dirty="0"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Research Journal Publications</a:t>
          </a:r>
          <a:endParaRPr lang="en-GB" sz="1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CAF6515-734E-40CE-AB24-30C37D6B219D}" type="parTrans" cxnId="{587201A8-91D6-4478-A5D2-8F31A17E37FF}">
      <dgm:prSet/>
      <dgm:spPr/>
      <dgm:t>
        <a:bodyPr/>
        <a:lstStyle/>
        <a:p>
          <a:endParaRPr lang="en-IN" sz="1400"/>
        </a:p>
      </dgm:t>
    </dgm:pt>
    <dgm:pt modelId="{DAE6E7B2-EB95-47E3-ADC0-9F45E0052F8A}" type="sibTrans" cxnId="{587201A8-91D6-4478-A5D2-8F31A17E37FF}">
      <dgm:prSet/>
      <dgm:spPr/>
      <dgm:t>
        <a:bodyPr/>
        <a:lstStyle/>
        <a:p>
          <a:endParaRPr lang="en-IN" sz="1400"/>
        </a:p>
      </dgm:t>
    </dgm:pt>
    <dgm:pt modelId="{0D55687A-005C-494E-A659-51E47C02325D}">
      <dgm:prSet phldr="0" custT="1"/>
      <dgm:spPr/>
      <dgm:t>
        <a:bodyPr/>
        <a:lstStyle/>
        <a:p>
          <a:pPr rtl="0"/>
          <a:r>
            <a:rPr lang="en-GB" sz="1800" b="1" dirty="0"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Book Published</a:t>
          </a:r>
        </a:p>
      </dgm:t>
    </dgm:pt>
    <dgm:pt modelId="{628C3998-C628-459E-A2F7-C5B4B54CCE09}" type="parTrans" cxnId="{59053A71-3B60-41F5-9EE3-917230F30E3E}">
      <dgm:prSet/>
      <dgm:spPr/>
      <dgm:t>
        <a:bodyPr/>
        <a:lstStyle/>
        <a:p>
          <a:endParaRPr lang="en-IN" sz="1400"/>
        </a:p>
      </dgm:t>
    </dgm:pt>
    <dgm:pt modelId="{466B4307-8A69-4518-ADE2-C7FAA18B5E32}" type="sibTrans" cxnId="{59053A71-3B60-41F5-9EE3-917230F30E3E}">
      <dgm:prSet/>
      <dgm:spPr/>
      <dgm:t>
        <a:bodyPr/>
        <a:lstStyle/>
        <a:p>
          <a:endParaRPr lang="en-IN" sz="1400"/>
        </a:p>
      </dgm:t>
    </dgm:pt>
    <dgm:pt modelId="{ECAF15A7-9F3C-4813-A51E-699A26DF2A21}">
      <dgm:prSet phldr="0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352</a:t>
          </a:r>
        </a:p>
      </dgm:t>
    </dgm:pt>
    <dgm:pt modelId="{E7827566-460A-4D2B-BDA5-D0973ED14AFD}" type="parTrans" cxnId="{2B9D1C1D-E065-4D73-85AF-117F8298C126}">
      <dgm:prSet/>
      <dgm:spPr/>
      <dgm:t>
        <a:bodyPr/>
        <a:lstStyle/>
        <a:p>
          <a:endParaRPr lang="en-IN" sz="1400"/>
        </a:p>
      </dgm:t>
    </dgm:pt>
    <dgm:pt modelId="{DB5F106F-FFD0-4BCC-ACEB-B057CC4B3DFA}" type="sibTrans" cxnId="{2B9D1C1D-E065-4D73-85AF-117F8298C126}">
      <dgm:prSet/>
      <dgm:spPr/>
      <dgm:t>
        <a:bodyPr/>
        <a:lstStyle/>
        <a:p>
          <a:endParaRPr lang="en-IN" sz="1400"/>
        </a:p>
      </dgm:t>
    </dgm:pt>
    <dgm:pt modelId="{25B653A4-372E-4029-A7D8-9F807DAE040E}">
      <dgm:prSet phldr="0" custT="1"/>
      <dgm:spPr/>
      <dgm:t>
        <a:bodyPr/>
        <a:lstStyle/>
        <a:p>
          <a:pPr rtl="0"/>
          <a:r>
            <a:rPr lang="en-GB" sz="1800" b="1" dirty="0"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Conference Papers/Book Chapters</a:t>
          </a:r>
          <a:endParaRPr lang="en-US" sz="1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8858345-4988-40BB-9580-1F4A8410FA12}" type="parTrans" cxnId="{84918019-25C5-4BBC-BE07-167F83F897F3}">
      <dgm:prSet/>
      <dgm:spPr/>
      <dgm:t>
        <a:bodyPr/>
        <a:lstStyle/>
        <a:p>
          <a:endParaRPr lang="en-IN" sz="1400"/>
        </a:p>
      </dgm:t>
    </dgm:pt>
    <dgm:pt modelId="{2C713837-A3EA-4F30-B3EA-22B1E1C82BFF}" type="sibTrans" cxnId="{84918019-25C5-4BBC-BE07-167F83F897F3}">
      <dgm:prSet/>
      <dgm:spPr/>
      <dgm:t>
        <a:bodyPr/>
        <a:lstStyle/>
        <a:p>
          <a:endParaRPr lang="en-IN" sz="1400"/>
        </a:p>
      </dgm:t>
    </dgm:pt>
    <dgm:pt modelId="{52878F86-673A-413D-8DA4-3F6BADAFCC67}">
      <dgm:prSet phldr="0" custT="1"/>
      <dgm:spPr/>
      <dgm:t>
        <a:bodyPr/>
        <a:lstStyle/>
        <a:p>
          <a:pPr rtl="0"/>
          <a:r>
            <a: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126</a:t>
          </a:r>
        </a:p>
      </dgm:t>
    </dgm:pt>
    <dgm:pt modelId="{33B6D6AB-8243-42C4-A278-822A69286584}" type="parTrans" cxnId="{58D7722F-D702-4DD6-8288-B84C56B2AD3A}">
      <dgm:prSet/>
      <dgm:spPr/>
      <dgm:t>
        <a:bodyPr/>
        <a:lstStyle/>
        <a:p>
          <a:endParaRPr lang="en-IN" sz="1400"/>
        </a:p>
      </dgm:t>
    </dgm:pt>
    <dgm:pt modelId="{BC14B62B-DFAC-4AD8-8E67-BC4F4861F2A7}" type="sibTrans" cxnId="{58D7722F-D702-4DD6-8288-B84C56B2AD3A}">
      <dgm:prSet/>
      <dgm:spPr/>
      <dgm:t>
        <a:bodyPr/>
        <a:lstStyle/>
        <a:p>
          <a:endParaRPr lang="en-IN" sz="1400"/>
        </a:p>
      </dgm:t>
    </dgm:pt>
    <dgm:pt modelId="{A1CB12CF-3802-4064-9109-2265CD4722F3}">
      <dgm:prSet phldr="0" custT="1"/>
      <dgm:spPr/>
      <dgm:t>
        <a:bodyPr/>
        <a:lstStyle/>
        <a:p>
          <a:pPr rtl="0"/>
          <a:r>
            <a: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271</a:t>
          </a:r>
        </a:p>
      </dgm:t>
    </dgm:pt>
    <dgm:pt modelId="{70DCB367-614C-4571-B8E5-5EDD6A55AF71}" type="parTrans" cxnId="{DA9C70E2-5604-42F2-9A13-6A58FD74341F}">
      <dgm:prSet/>
      <dgm:spPr/>
      <dgm:t>
        <a:bodyPr/>
        <a:lstStyle/>
        <a:p>
          <a:endParaRPr lang="en-IN" sz="1400"/>
        </a:p>
      </dgm:t>
    </dgm:pt>
    <dgm:pt modelId="{02ED7169-9B7A-4AB2-9752-AEFB150F176B}" type="sibTrans" cxnId="{DA9C70E2-5604-42F2-9A13-6A58FD74341F}">
      <dgm:prSet/>
      <dgm:spPr/>
      <dgm:t>
        <a:bodyPr/>
        <a:lstStyle/>
        <a:p>
          <a:endParaRPr lang="en-IN" sz="1400"/>
        </a:p>
      </dgm:t>
    </dgm:pt>
    <dgm:pt modelId="{B4A071A6-5888-4FCC-A2A4-FE4E02C14845}">
      <dgm:prSet phldr="0" custT="1"/>
      <dgm:spPr/>
      <dgm:t>
        <a:bodyPr/>
        <a:lstStyle/>
        <a:p>
          <a:pPr rtl="0"/>
          <a:r>
            <a: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393</a:t>
          </a:r>
        </a:p>
      </dgm:t>
    </dgm:pt>
    <dgm:pt modelId="{F64954AA-CC29-4C41-A820-2849F247B79F}" type="parTrans" cxnId="{4066FB84-C3A3-4191-9C62-890E48DEA20D}">
      <dgm:prSet/>
      <dgm:spPr/>
      <dgm:t>
        <a:bodyPr/>
        <a:lstStyle/>
        <a:p>
          <a:endParaRPr lang="en-IN" sz="1400"/>
        </a:p>
      </dgm:t>
    </dgm:pt>
    <dgm:pt modelId="{D79BE315-4AC0-4F98-A682-376340E20D5E}" type="sibTrans" cxnId="{4066FB84-C3A3-4191-9C62-890E48DEA20D}">
      <dgm:prSet/>
      <dgm:spPr/>
      <dgm:t>
        <a:bodyPr/>
        <a:lstStyle/>
        <a:p>
          <a:endParaRPr lang="en-IN" sz="1400"/>
        </a:p>
      </dgm:t>
    </dgm:pt>
    <dgm:pt modelId="{9F2CDFD7-9FE9-4027-A1A9-6FB8E552CF98}">
      <dgm:prSet phldr="0" custT="1"/>
      <dgm:spPr/>
      <dgm:t>
        <a:bodyPr/>
        <a:lstStyle/>
        <a:p>
          <a:r>
            <a:rPr lang="en-GB" sz="1800" b="1" dirty="0"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Projects Submitted</a:t>
          </a:r>
          <a:endParaRPr lang="en-GB" sz="1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5B702AD-4530-4101-974E-3A6E63208128}" type="parTrans" cxnId="{A2FD6F83-39CD-498E-AF06-E248D3A3F070}">
      <dgm:prSet/>
      <dgm:spPr/>
      <dgm:t>
        <a:bodyPr/>
        <a:lstStyle/>
        <a:p>
          <a:endParaRPr lang="en-IN" sz="1400"/>
        </a:p>
      </dgm:t>
    </dgm:pt>
    <dgm:pt modelId="{A3BB0A3D-1F85-49E1-9E34-4F4BD6498192}" type="sibTrans" cxnId="{A2FD6F83-39CD-498E-AF06-E248D3A3F070}">
      <dgm:prSet/>
      <dgm:spPr/>
      <dgm:t>
        <a:bodyPr/>
        <a:lstStyle/>
        <a:p>
          <a:endParaRPr lang="en-IN" sz="1400"/>
        </a:p>
      </dgm:t>
    </dgm:pt>
    <dgm:pt modelId="{58498F5D-6456-462F-A0A4-AFEF43A6A9D0}">
      <dgm:prSet phldr="0" custT="1"/>
      <dgm:spPr/>
      <dgm:t>
        <a:bodyPr/>
        <a:lstStyle/>
        <a:p>
          <a:pPr rtl="0"/>
          <a:r>
            <a: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8</a:t>
          </a:r>
        </a:p>
      </dgm:t>
    </dgm:pt>
    <dgm:pt modelId="{E32D5C87-E7B1-46F5-8241-03E6B3209F1C}" type="parTrans" cxnId="{D557927A-2AD9-48BE-8749-BE92EA59B329}">
      <dgm:prSet/>
      <dgm:spPr/>
      <dgm:t>
        <a:bodyPr/>
        <a:lstStyle/>
        <a:p>
          <a:endParaRPr lang="en-IN" sz="1400"/>
        </a:p>
      </dgm:t>
    </dgm:pt>
    <dgm:pt modelId="{DFBD3241-05BA-4AA3-85BA-DB152A87AB38}" type="sibTrans" cxnId="{D557927A-2AD9-48BE-8749-BE92EA59B329}">
      <dgm:prSet/>
      <dgm:spPr/>
      <dgm:t>
        <a:bodyPr/>
        <a:lstStyle/>
        <a:p>
          <a:endParaRPr lang="en-IN" sz="1400"/>
        </a:p>
      </dgm:t>
    </dgm:pt>
    <dgm:pt modelId="{27B0C3C0-0940-4DD0-AEE8-76627B4F75DE}">
      <dgm:prSet phldr="0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07</a:t>
          </a:r>
        </a:p>
      </dgm:t>
    </dgm:pt>
    <dgm:pt modelId="{FCD2A1B2-579F-4C9F-B05D-557E59356D9A}" type="parTrans" cxnId="{BE91E7B9-3210-4933-886B-58B4BDFC34C2}">
      <dgm:prSet/>
      <dgm:spPr/>
      <dgm:t>
        <a:bodyPr/>
        <a:lstStyle/>
        <a:p>
          <a:endParaRPr lang="en-IN" sz="1400"/>
        </a:p>
      </dgm:t>
    </dgm:pt>
    <dgm:pt modelId="{D74200D6-8AB1-4092-9A78-547A230707C5}" type="sibTrans" cxnId="{BE91E7B9-3210-4933-886B-58B4BDFC34C2}">
      <dgm:prSet/>
      <dgm:spPr/>
      <dgm:t>
        <a:bodyPr/>
        <a:lstStyle/>
        <a:p>
          <a:endParaRPr lang="en-IN" sz="1400"/>
        </a:p>
      </dgm:t>
    </dgm:pt>
    <dgm:pt modelId="{861B6677-F4F9-4A86-ACF2-1A01C81922EA}">
      <dgm:prSet phldr="0" custT="1"/>
      <dgm:spPr/>
      <dgm:t>
        <a:bodyPr/>
        <a:lstStyle/>
        <a:p>
          <a:r>
            <a:rPr lang="en-GB" sz="1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Consultancy Projects</a:t>
          </a:r>
          <a:endParaRPr lang="en-GB" sz="1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F2E3802-0875-4DF8-BECE-AF96F80B07A6}" type="parTrans" cxnId="{894FA20B-8EAE-479A-95A5-87580888CDDD}">
      <dgm:prSet/>
      <dgm:spPr/>
      <dgm:t>
        <a:bodyPr/>
        <a:lstStyle/>
        <a:p>
          <a:endParaRPr lang="en-IN" sz="1400"/>
        </a:p>
      </dgm:t>
    </dgm:pt>
    <dgm:pt modelId="{4F5006DB-C2AF-418C-ADB3-7D6C04E19E91}" type="sibTrans" cxnId="{894FA20B-8EAE-479A-95A5-87580888CDDD}">
      <dgm:prSet/>
      <dgm:spPr/>
      <dgm:t>
        <a:bodyPr/>
        <a:lstStyle/>
        <a:p>
          <a:endParaRPr lang="en-IN" sz="1400"/>
        </a:p>
      </dgm:t>
    </dgm:pt>
    <dgm:pt modelId="{7AB20059-DD02-47AB-B28E-C6444EFA1F4E}">
      <dgm:prSet phldr="0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05</a:t>
          </a:r>
        </a:p>
      </dgm:t>
    </dgm:pt>
    <dgm:pt modelId="{D2F9767F-B800-48CC-BB6B-389B2DD6011B}" type="parTrans" cxnId="{AD4E7323-E81E-4427-A110-CF58E5E1EEF2}">
      <dgm:prSet/>
      <dgm:spPr/>
      <dgm:t>
        <a:bodyPr/>
        <a:lstStyle/>
        <a:p>
          <a:endParaRPr lang="en-US"/>
        </a:p>
      </dgm:t>
    </dgm:pt>
    <dgm:pt modelId="{DB13C604-7710-4BD8-ACF5-8B0CDBCF7661}" type="sibTrans" cxnId="{AD4E7323-E81E-4427-A110-CF58E5E1EEF2}">
      <dgm:prSet/>
      <dgm:spPr/>
      <dgm:t>
        <a:bodyPr/>
        <a:lstStyle/>
        <a:p>
          <a:endParaRPr lang="en-US"/>
        </a:p>
      </dgm:t>
    </dgm:pt>
    <dgm:pt modelId="{B48628F4-FE2E-4051-816B-051BBA8F8F30}">
      <dgm:prSet custT="1"/>
      <dgm:spPr/>
      <dgm:t>
        <a:bodyPr/>
        <a:lstStyle/>
        <a:p>
          <a:r>
            <a:rPr lang="en-US" sz="1800" b="1" dirty="0">
              <a:latin typeface="Verdana" panose="020B0604030504040204" pitchFamily="34" charset="0"/>
              <a:ea typeface="Verdana" panose="020B0604030504040204" pitchFamily="34" charset="0"/>
            </a:rPr>
            <a:t>Seed Grant</a:t>
          </a:r>
        </a:p>
      </dgm:t>
    </dgm:pt>
    <dgm:pt modelId="{9935A036-0F31-4A07-A9BF-87039B92A52C}" type="parTrans" cxnId="{80C0810B-1070-41C2-895C-D0F1FD608D54}">
      <dgm:prSet/>
      <dgm:spPr/>
      <dgm:t>
        <a:bodyPr/>
        <a:lstStyle/>
        <a:p>
          <a:endParaRPr lang="en-US"/>
        </a:p>
      </dgm:t>
    </dgm:pt>
    <dgm:pt modelId="{58B5297F-4F81-4C10-8DAA-6F617EFA23C2}" type="sibTrans" cxnId="{80C0810B-1070-41C2-895C-D0F1FD608D54}">
      <dgm:prSet/>
      <dgm:spPr/>
      <dgm:t>
        <a:bodyPr/>
        <a:lstStyle/>
        <a:p>
          <a:endParaRPr lang="en-US"/>
        </a:p>
      </dgm:t>
    </dgm:pt>
    <dgm:pt modelId="{F0BE2E77-9469-41FA-B4E5-99C38742DECC}">
      <dgm:prSet phldrT="[Text]" phldr="0" custT="1"/>
      <dgm:spPr/>
      <dgm:t>
        <a:bodyPr/>
        <a:lstStyle/>
        <a:p>
          <a:pPr rtl="0"/>
          <a:r>
            <a:rPr lang="en-GB" sz="1800" b="1" dirty="0">
              <a:latin typeface="Verdana" panose="020B0604030504040204" pitchFamily="34" charset="0"/>
              <a:ea typeface="Verdana" panose="020B0604030504040204" pitchFamily="34" charset="0"/>
            </a:rPr>
            <a:t>Ph.D. Awarded</a:t>
          </a:r>
          <a:endParaRPr lang="en-US" sz="1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9A2F56A-E5BC-4E13-82FF-044230E49EB8}" type="parTrans" cxnId="{236ACBBA-FEF7-47D7-AF3B-00D6195835D9}">
      <dgm:prSet/>
      <dgm:spPr/>
      <dgm:t>
        <a:bodyPr/>
        <a:lstStyle/>
        <a:p>
          <a:endParaRPr lang="en-US"/>
        </a:p>
      </dgm:t>
    </dgm:pt>
    <dgm:pt modelId="{12EC1066-ACC0-4AF2-9938-5F34BF3D8443}" type="sibTrans" cxnId="{236ACBBA-FEF7-47D7-AF3B-00D6195835D9}">
      <dgm:prSet/>
      <dgm:spPr/>
      <dgm:t>
        <a:bodyPr/>
        <a:lstStyle/>
        <a:p>
          <a:endParaRPr lang="en-US"/>
        </a:p>
      </dgm:t>
    </dgm:pt>
    <dgm:pt modelId="{1AA5315D-E7FE-4A7D-988C-294BA314636F}" type="pres">
      <dgm:prSet presAssocID="{4A49D9BD-76CE-4632-95AF-40DF1697834C}" presName="Name0" presStyleCnt="0">
        <dgm:presLayoutVars>
          <dgm:dir/>
          <dgm:animLvl val="lvl"/>
          <dgm:resizeHandles/>
        </dgm:presLayoutVars>
      </dgm:prSet>
      <dgm:spPr/>
    </dgm:pt>
    <dgm:pt modelId="{C66B73A3-DDA1-4CFA-82F8-AF34D69365EF}" type="pres">
      <dgm:prSet presAssocID="{B93694C7-BBE3-410F-BD98-E9DE17290757}" presName="linNode" presStyleCnt="0"/>
      <dgm:spPr/>
    </dgm:pt>
    <dgm:pt modelId="{09789EF1-2B3F-47A5-A8C1-967DADA4B231}" type="pres">
      <dgm:prSet presAssocID="{B93694C7-BBE3-410F-BD98-E9DE17290757}" presName="parentShp" presStyleLbl="node1" presStyleIdx="0" presStyleCnt="8">
        <dgm:presLayoutVars>
          <dgm:bulletEnabled val="1"/>
        </dgm:presLayoutVars>
      </dgm:prSet>
      <dgm:spPr/>
    </dgm:pt>
    <dgm:pt modelId="{F5CDF70C-0AC2-48C0-B183-342A5C222411}" type="pres">
      <dgm:prSet presAssocID="{B93694C7-BBE3-410F-BD98-E9DE17290757}" presName="childShp" presStyleLbl="bgAccFollowNode1" presStyleIdx="0" presStyleCnt="8">
        <dgm:presLayoutVars>
          <dgm:bulletEnabled val="1"/>
        </dgm:presLayoutVars>
      </dgm:prSet>
      <dgm:spPr/>
    </dgm:pt>
    <dgm:pt modelId="{1F8E3BFA-5BA5-4EFE-8DA2-C9B3F6CC63C2}" type="pres">
      <dgm:prSet presAssocID="{5CCF731F-B287-435A-B98D-BA72DC70D2F5}" presName="spacing" presStyleCnt="0"/>
      <dgm:spPr/>
    </dgm:pt>
    <dgm:pt modelId="{995C3290-A99F-439A-8FA2-C5529B535A7C}" type="pres">
      <dgm:prSet presAssocID="{52878F86-673A-413D-8DA4-3F6BADAFCC67}" presName="linNode" presStyleCnt="0"/>
      <dgm:spPr/>
    </dgm:pt>
    <dgm:pt modelId="{0BE83ABD-AB34-4D39-967A-094806F2DB63}" type="pres">
      <dgm:prSet presAssocID="{52878F86-673A-413D-8DA4-3F6BADAFCC67}" presName="parentShp" presStyleLbl="node1" presStyleIdx="1" presStyleCnt="8">
        <dgm:presLayoutVars>
          <dgm:bulletEnabled val="1"/>
        </dgm:presLayoutVars>
      </dgm:prSet>
      <dgm:spPr/>
    </dgm:pt>
    <dgm:pt modelId="{9D516EF9-597E-46E6-9FC8-37F49941FA91}" type="pres">
      <dgm:prSet presAssocID="{52878F86-673A-413D-8DA4-3F6BADAFCC67}" presName="childShp" presStyleLbl="bgAccFollowNode1" presStyleIdx="1" presStyleCnt="8" custScaleY="102369">
        <dgm:presLayoutVars>
          <dgm:bulletEnabled val="1"/>
        </dgm:presLayoutVars>
      </dgm:prSet>
      <dgm:spPr/>
    </dgm:pt>
    <dgm:pt modelId="{3B132E24-8801-43F4-97A4-45C5B306B498}" type="pres">
      <dgm:prSet presAssocID="{BC14B62B-DFAC-4AD8-8E67-BC4F4861F2A7}" presName="spacing" presStyleCnt="0"/>
      <dgm:spPr/>
    </dgm:pt>
    <dgm:pt modelId="{F68E0D0E-B896-4B4D-A24B-F3CF0A6E42CA}" type="pres">
      <dgm:prSet presAssocID="{A1CB12CF-3802-4064-9109-2265CD4722F3}" presName="linNode" presStyleCnt="0"/>
      <dgm:spPr/>
    </dgm:pt>
    <dgm:pt modelId="{C4F690F9-D230-472A-84BB-0B3F6FA9E0CE}" type="pres">
      <dgm:prSet presAssocID="{A1CB12CF-3802-4064-9109-2265CD4722F3}" presName="parentShp" presStyleLbl="node1" presStyleIdx="2" presStyleCnt="8">
        <dgm:presLayoutVars>
          <dgm:bulletEnabled val="1"/>
        </dgm:presLayoutVars>
      </dgm:prSet>
      <dgm:spPr/>
    </dgm:pt>
    <dgm:pt modelId="{70487926-11C1-4FDE-9323-0C9BC1AFF9C6}" type="pres">
      <dgm:prSet presAssocID="{A1CB12CF-3802-4064-9109-2265CD4722F3}" presName="childShp" presStyleLbl="bgAccFollowNode1" presStyleIdx="2" presStyleCnt="8" custScaleY="82966">
        <dgm:presLayoutVars>
          <dgm:bulletEnabled val="1"/>
        </dgm:presLayoutVars>
      </dgm:prSet>
      <dgm:spPr/>
    </dgm:pt>
    <dgm:pt modelId="{8539F3EC-567F-49D8-A026-B1B161A87717}" type="pres">
      <dgm:prSet presAssocID="{02ED7169-9B7A-4AB2-9752-AEFB150F176B}" presName="spacing" presStyleCnt="0"/>
      <dgm:spPr/>
    </dgm:pt>
    <dgm:pt modelId="{C7BB9F44-7CBD-4BB2-85C4-548E7ADF356C}" type="pres">
      <dgm:prSet presAssocID="{B4A071A6-5888-4FCC-A2A4-FE4E02C14845}" presName="linNode" presStyleCnt="0"/>
      <dgm:spPr/>
    </dgm:pt>
    <dgm:pt modelId="{523C6B38-0826-4046-A359-5325E98ECCA6}" type="pres">
      <dgm:prSet presAssocID="{B4A071A6-5888-4FCC-A2A4-FE4E02C14845}" presName="parentShp" presStyleLbl="node1" presStyleIdx="3" presStyleCnt="8">
        <dgm:presLayoutVars>
          <dgm:bulletEnabled val="1"/>
        </dgm:presLayoutVars>
      </dgm:prSet>
      <dgm:spPr/>
    </dgm:pt>
    <dgm:pt modelId="{7A5904EB-8FD4-469D-B281-606D98BC6AC4}" type="pres">
      <dgm:prSet presAssocID="{B4A071A6-5888-4FCC-A2A4-FE4E02C14845}" presName="childShp" presStyleLbl="bgAccFollowNode1" presStyleIdx="3" presStyleCnt="8">
        <dgm:presLayoutVars>
          <dgm:bulletEnabled val="1"/>
        </dgm:presLayoutVars>
      </dgm:prSet>
      <dgm:spPr/>
    </dgm:pt>
    <dgm:pt modelId="{A0B6167D-B74E-47DB-BF8D-861E458123B4}" type="pres">
      <dgm:prSet presAssocID="{D79BE315-4AC0-4F98-A682-376340E20D5E}" presName="spacing" presStyleCnt="0"/>
      <dgm:spPr/>
    </dgm:pt>
    <dgm:pt modelId="{0513291C-1276-4EB7-9C29-C9643D8E9716}" type="pres">
      <dgm:prSet presAssocID="{ECAF15A7-9F3C-4813-A51E-699A26DF2A21}" presName="linNode" presStyleCnt="0"/>
      <dgm:spPr/>
    </dgm:pt>
    <dgm:pt modelId="{C5403956-D6A0-486F-AE73-AE2BE73E601B}" type="pres">
      <dgm:prSet presAssocID="{ECAF15A7-9F3C-4813-A51E-699A26DF2A21}" presName="parentShp" presStyleLbl="node1" presStyleIdx="4" presStyleCnt="8">
        <dgm:presLayoutVars>
          <dgm:bulletEnabled val="1"/>
        </dgm:presLayoutVars>
      </dgm:prSet>
      <dgm:spPr/>
    </dgm:pt>
    <dgm:pt modelId="{E3A17724-52F9-491E-8B17-1E23F1BF5A62}" type="pres">
      <dgm:prSet presAssocID="{ECAF15A7-9F3C-4813-A51E-699A26DF2A21}" presName="childShp" presStyleLbl="bgAccFollowNode1" presStyleIdx="4" presStyleCnt="8">
        <dgm:presLayoutVars>
          <dgm:bulletEnabled val="1"/>
        </dgm:presLayoutVars>
      </dgm:prSet>
      <dgm:spPr/>
    </dgm:pt>
    <dgm:pt modelId="{4945D709-DFC4-4030-A4CE-983ECF91F585}" type="pres">
      <dgm:prSet presAssocID="{DB5F106F-FFD0-4BCC-ACEB-B057CC4B3DFA}" presName="spacing" presStyleCnt="0"/>
      <dgm:spPr/>
    </dgm:pt>
    <dgm:pt modelId="{CC5BFEA2-2DC5-44B5-B3CC-5BB61DB45C44}" type="pres">
      <dgm:prSet presAssocID="{58498F5D-6456-462F-A0A4-AFEF43A6A9D0}" presName="linNode" presStyleCnt="0"/>
      <dgm:spPr/>
    </dgm:pt>
    <dgm:pt modelId="{516CA88C-AE35-492D-91F4-F12868858094}" type="pres">
      <dgm:prSet presAssocID="{58498F5D-6456-462F-A0A4-AFEF43A6A9D0}" presName="parentShp" presStyleLbl="node1" presStyleIdx="5" presStyleCnt="8">
        <dgm:presLayoutVars>
          <dgm:bulletEnabled val="1"/>
        </dgm:presLayoutVars>
      </dgm:prSet>
      <dgm:spPr/>
    </dgm:pt>
    <dgm:pt modelId="{4F5A1A5E-5BFF-492E-9FD1-881155189AE0}" type="pres">
      <dgm:prSet presAssocID="{58498F5D-6456-462F-A0A4-AFEF43A6A9D0}" presName="childShp" presStyleLbl="bgAccFollowNode1" presStyleIdx="5" presStyleCnt="8">
        <dgm:presLayoutVars>
          <dgm:bulletEnabled val="1"/>
        </dgm:presLayoutVars>
      </dgm:prSet>
      <dgm:spPr/>
    </dgm:pt>
    <dgm:pt modelId="{F63374CC-F9DB-437D-948A-3DBB4F176A22}" type="pres">
      <dgm:prSet presAssocID="{DFBD3241-05BA-4AA3-85BA-DB152A87AB38}" presName="spacing" presStyleCnt="0"/>
      <dgm:spPr/>
    </dgm:pt>
    <dgm:pt modelId="{78AAA31D-6511-4049-B7C2-D01E53457113}" type="pres">
      <dgm:prSet presAssocID="{27B0C3C0-0940-4DD0-AEE8-76627B4F75DE}" presName="linNode" presStyleCnt="0"/>
      <dgm:spPr/>
    </dgm:pt>
    <dgm:pt modelId="{B12FF792-D9E6-48A8-8DF2-1B41B9B4D046}" type="pres">
      <dgm:prSet presAssocID="{27B0C3C0-0940-4DD0-AEE8-76627B4F75DE}" presName="parentShp" presStyleLbl="node1" presStyleIdx="6" presStyleCnt="8">
        <dgm:presLayoutVars>
          <dgm:bulletEnabled val="1"/>
        </dgm:presLayoutVars>
      </dgm:prSet>
      <dgm:spPr/>
    </dgm:pt>
    <dgm:pt modelId="{40C47B22-5325-4DF1-A4BA-5C06F80BBF7D}" type="pres">
      <dgm:prSet presAssocID="{27B0C3C0-0940-4DD0-AEE8-76627B4F75DE}" presName="childShp" presStyleLbl="bgAccFollowNode1" presStyleIdx="6" presStyleCnt="8">
        <dgm:presLayoutVars>
          <dgm:bulletEnabled val="1"/>
        </dgm:presLayoutVars>
      </dgm:prSet>
      <dgm:spPr/>
    </dgm:pt>
    <dgm:pt modelId="{5EF31D12-132A-4519-B6D6-C3F0BF9C7D14}" type="pres">
      <dgm:prSet presAssocID="{D74200D6-8AB1-4092-9A78-547A230707C5}" presName="spacing" presStyleCnt="0"/>
      <dgm:spPr/>
    </dgm:pt>
    <dgm:pt modelId="{9EFB14F6-ECA6-43CC-B946-557813FBE232}" type="pres">
      <dgm:prSet presAssocID="{7AB20059-DD02-47AB-B28E-C6444EFA1F4E}" presName="linNode" presStyleCnt="0"/>
      <dgm:spPr/>
    </dgm:pt>
    <dgm:pt modelId="{1CFFB3CE-F427-4976-9928-1E7C2026EBE5}" type="pres">
      <dgm:prSet presAssocID="{7AB20059-DD02-47AB-B28E-C6444EFA1F4E}" presName="parentShp" presStyleLbl="node1" presStyleIdx="7" presStyleCnt="8">
        <dgm:presLayoutVars>
          <dgm:bulletEnabled val="1"/>
        </dgm:presLayoutVars>
      </dgm:prSet>
      <dgm:spPr/>
    </dgm:pt>
    <dgm:pt modelId="{316D0BC1-5A92-4495-BC7C-C247ACE8F01F}" type="pres">
      <dgm:prSet presAssocID="{7AB20059-DD02-47AB-B28E-C6444EFA1F4E}" presName="childShp" presStyleLbl="bgAccFollowNode1" presStyleIdx="7" presStyleCnt="8">
        <dgm:presLayoutVars>
          <dgm:bulletEnabled val="1"/>
        </dgm:presLayoutVars>
      </dgm:prSet>
      <dgm:spPr/>
    </dgm:pt>
  </dgm:ptLst>
  <dgm:cxnLst>
    <dgm:cxn modelId="{0504B700-23F1-47D8-AFBE-A5C2CAA18A07}" type="presOf" srcId="{9833D4CA-E466-4AE7-B57E-52E1D2975CDB}" destId="{70487926-11C1-4FDE-9323-0C9BC1AFF9C6}" srcOrd="0" destOrd="0" presId="urn:microsoft.com/office/officeart/2005/8/layout/vList6"/>
    <dgm:cxn modelId="{9D882703-056E-4339-AF1D-CF843430B828}" type="presOf" srcId="{861B6677-F4F9-4A86-ACF2-1A01C81922EA}" destId="{40C47B22-5325-4DF1-A4BA-5C06F80BBF7D}" srcOrd="0" destOrd="0" presId="urn:microsoft.com/office/officeart/2005/8/layout/vList6"/>
    <dgm:cxn modelId="{C21EAD03-3FE2-435F-90BF-A887EEF13FD3}" type="presOf" srcId="{25B653A4-372E-4029-A7D8-9F807DAE040E}" destId="{E3A17724-52F9-491E-8B17-1E23F1BF5A62}" srcOrd="0" destOrd="0" presId="urn:microsoft.com/office/officeart/2005/8/layout/vList6"/>
    <dgm:cxn modelId="{80C0810B-1070-41C2-895C-D0F1FD608D54}" srcId="{7AB20059-DD02-47AB-B28E-C6444EFA1F4E}" destId="{B48628F4-FE2E-4051-816B-051BBA8F8F30}" srcOrd="0" destOrd="0" parTransId="{9935A036-0F31-4A07-A9BF-87039B92A52C}" sibTransId="{58B5297F-4F81-4C10-8DAA-6F617EFA23C2}"/>
    <dgm:cxn modelId="{894FA20B-8EAE-479A-95A5-87580888CDDD}" srcId="{27B0C3C0-0940-4DD0-AEE8-76627B4F75DE}" destId="{861B6677-F4F9-4A86-ACF2-1A01C81922EA}" srcOrd="0" destOrd="0" parTransId="{7F2E3802-0875-4DF8-BECE-AF96F80B07A6}" sibTransId="{4F5006DB-C2AF-418C-ADB3-7D6C04E19E91}"/>
    <dgm:cxn modelId="{0AAD580D-F2FB-46C9-B0D5-739C75CA77E0}" type="presOf" srcId="{A1CB12CF-3802-4064-9109-2265CD4722F3}" destId="{C4F690F9-D230-472A-84BB-0B3F6FA9E0CE}" srcOrd="0" destOrd="0" presId="urn:microsoft.com/office/officeart/2005/8/layout/vList6"/>
    <dgm:cxn modelId="{2F2AB217-966E-458A-A2B8-B8972434799D}" type="presOf" srcId="{0D55687A-005C-494E-A659-51E47C02325D}" destId="{7A5904EB-8FD4-469D-B281-606D98BC6AC4}" srcOrd="0" destOrd="0" presId="urn:microsoft.com/office/officeart/2005/8/layout/vList6"/>
    <dgm:cxn modelId="{84918019-25C5-4BBC-BE07-167F83F897F3}" srcId="{ECAF15A7-9F3C-4813-A51E-699A26DF2A21}" destId="{25B653A4-372E-4029-A7D8-9F807DAE040E}" srcOrd="0" destOrd="0" parTransId="{58858345-4988-40BB-9580-1F4A8410FA12}" sibTransId="{2C713837-A3EA-4F30-B3EA-22B1E1C82BFF}"/>
    <dgm:cxn modelId="{2B9D1C1D-E065-4D73-85AF-117F8298C126}" srcId="{4A49D9BD-76CE-4632-95AF-40DF1697834C}" destId="{ECAF15A7-9F3C-4813-A51E-699A26DF2A21}" srcOrd="4" destOrd="0" parTransId="{E7827566-460A-4D2B-BDA5-D0973ED14AFD}" sibTransId="{DB5F106F-FFD0-4BCC-ACEB-B057CC4B3DFA}"/>
    <dgm:cxn modelId="{78E30420-9BFE-4EE3-9403-4BE0798ADCD6}" type="presOf" srcId="{B4A071A6-5888-4FCC-A2A4-FE4E02C14845}" destId="{523C6B38-0826-4046-A359-5325E98ECCA6}" srcOrd="0" destOrd="0" presId="urn:microsoft.com/office/officeart/2005/8/layout/vList6"/>
    <dgm:cxn modelId="{AD4E7323-E81E-4427-A110-CF58E5E1EEF2}" srcId="{4A49D9BD-76CE-4632-95AF-40DF1697834C}" destId="{7AB20059-DD02-47AB-B28E-C6444EFA1F4E}" srcOrd="7" destOrd="0" parTransId="{D2F9767F-B800-48CC-BB6B-389B2DD6011B}" sibTransId="{DB13C604-7710-4BD8-ACF5-8B0CDBCF7661}"/>
    <dgm:cxn modelId="{58D7722F-D702-4DD6-8288-B84C56B2AD3A}" srcId="{4A49D9BD-76CE-4632-95AF-40DF1697834C}" destId="{52878F86-673A-413D-8DA4-3F6BADAFCC67}" srcOrd="1" destOrd="0" parTransId="{33B6D6AB-8243-42C4-A278-822A69286584}" sibTransId="{BC14B62B-DFAC-4AD8-8E67-BC4F4861F2A7}"/>
    <dgm:cxn modelId="{BAEDA95D-6DD6-4F53-AA34-120DC3BD2CDE}" type="presOf" srcId="{58498F5D-6456-462F-A0A4-AFEF43A6A9D0}" destId="{516CA88C-AE35-492D-91F4-F12868858094}" srcOrd="0" destOrd="0" presId="urn:microsoft.com/office/officeart/2005/8/layout/vList6"/>
    <dgm:cxn modelId="{59053A71-3B60-41F5-9EE3-917230F30E3E}" srcId="{B4A071A6-5888-4FCC-A2A4-FE4E02C14845}" destId="{0D55687A-005C-494E-A659-51E47C02325D}" srcOrd="0" destOrd="0" parTransId="{628C3998-C628-459E-A2F7-C5B4B54CCE09}" sibTransId="{466B4307-8A69-4518-ADE2-C7FAA18B5E32}"/>
    <dgm:cxn modelId="{97D7CE79-ACE5-4839-A713-B49D9DFBF3DE}" type="presOf" srcId="{52878F86-673A-413D-8DA4-3F6BADAFCC67}" destId="{0BE83ABD-AB34-4D39-967A-094806F2DB63}" srcOrd="0" destOrd="0" presId="urn:microsoft.com/office/officeart/2005/8/layout/vList6"/>
    <dgm:cxn modelId="{1CD2607A-2205-45A2-B9AA-D1BD95D1FA9B}" type="presOf" srcId="{7AB20059-DD02-47AB-B28E-C6444EFA1F4E}" destId="{1CFFB3CE-F427-4976-9928-1E7C2026EBE5}" srcOrd="0" destOrd="0" presId="urn:microsoft.com/office/officeart/2005/8/layout/vList6"/>
    <dgm:cxn modelId="{D557927A-2AD9-48BE-8749-BE92EA59B329}" srcId="{4A49D9BD-76CE-4632-95AF-40DF1697834C}" destId="{58498F5D-6456-462F-A0A4-AFEF43A6A9D0}" srcOrd="5" destOrd="0" parTransId="{E32D5C87-E7B1-46F5-8241-03E6B3209F1C}" sibTransId="{DFBD3241-05BA-4AA3-85BA-DB152A87AB38}"/>
    <dgm:cxn modelId="{A2FD6F83-39CD-498E-AF06-E248D3A3F070}" srcId="{58498F5D-6456-462F-A0A4-AFEF43A6A9D0}" destId="{9F2CDFD7-9FE9-4027-A1A9-6FB8E552CF98}" srcOrd="0" destOrd="0" parTransId="{B5B702AD-4530-4101-974E-3A6E63208128}" sibTransId="{A3BB0A3D-1F85-49E1-9E34-4F4BD6498192}"/>
    <dgm:cxn modelId="{4066FB84-C3A3-4191-9C62-890E48DEA20D}" srcId="{4A49D9BD-76CE-4632-95AF-40DF1697834C}" destId="{B4A071A6-5888-4FCC-A2A4-FE4E02C14845}" srcOrd="3" destOrd="0" parTransId="{F64954AA-CC29-4C41-A820-2849F247B79F}" sibTransId="{D79BE315-4AC0-4F98-A682-376340E20D5E}"/>
    <dgm:cxn modelId="{8A81B89C-711E-4450-8C1E-EC211326A177}" type="presOf" srcId="{4A49D9BD-76CE-4632-95AF-40DF1697834C}" destId="{1AA5315D-E7FE-4A7D-988C-294BA314636F}" srcOrd="0" destOrd="0" presId="urn:microsoft.com/office/officeart/2005/8/layout/vList6"/>
    <dgm:cxn modelId="{70F0F89F-5C44-4660-88E0-2CFF1AAECF45}" type="presOf" srcId="{27B0C3C0-0940-4DD0-AEE8-76627B4F75DE}" destId="{B12FF792-D9E6-48A8-8DF2-1B41B9B4D046}" srcOrd="0" destOrd="0" presId="urn:microsoft.com/office/officeart/2005/8/layout/vList6"/>
    <dgm:cxn modelId="{587201A8-91D6-4478-A5D2-8F31A17E37FF}" srcId="{A1CB12CF-3802-4064-9109-2265CD4722F3}" destId="{9833D4CA-E466-4AE7-B57E-52E1D2975CDB}" srcOrd="0" destOrd="0" parTransId="{1CAF6515-734E-40CE-AB24-30C37D6B219D}" sibTransId="{DAE6E7B2-EB95-47E3-ADC0-9F45E0052F8A}"/>
    <dgm:cxn modelId="{BE91E7B9-3210-4933-886B-58B4BDFC34C2}" srcId="{4A49D9BD-76CE-4632-95AF-40DF1697834C}" destId="{27B0C3C0-0940-4DD0-AEE8-76627B4F75DE}" srcOrd="6" destOrd="0" parTransId="{FCD2A1B2-579F-4C9F-B05D-557E59356D9A}" sibTransId="{D74200D6-8AB1-4092-9A78-547A230707C5}"/>
    <dgm:cxn modelId="{236ACBBA-FEF7-47D7-AF3B-00D6195835D9}" srcId="{B93694C7-BBE3-410F-BD98-E9DE17290757}" destId="{F0BE2E77-9469-41FA-B4E5-99C38742DECC}" srcOrd="0" destOrd="0" parTransId="{49A2F56A-E5BC-4E13-82FF-044230E49EB8}" sibTransId="{12EC1066-ACC0-4AF2-9938-5F34BF3D8443}"/>
    <dgm:cxn modelId="{A5CFB1CB-FD48-45C9-A4CA-A3CA4A397BF0}" type="presOf" srcId="{9F2CDFD7-9FE9-4027-A1A9-6FB8E552CF98}" destId="{4F5A1A5E-5BFF-492E-9FD1-881155189AE0}" srcOrd="0" destOrd="0" presId="urn:microsoft.com/office/officeart/2005/8/layout/vList6"/>
    <dgm:cxn modelId="{6457D9D1-09B7-494B-8DA6-21DAAC00111C}" srcId="{52878F86-673A-413D-8DA4-3F6BADAFCC67}" destId="{D15B552F-BCF3-4E7A-B927-2493B5D1A021}" srcOrd="0" destOrd="0" parTransId="{C2C67432-6AFE-40F6-824F-79E9B792E9C0}" sibTransId="{94B913A0-A87D-445B-898B-5F8FDDDFB366}"/>
    <dgm:cxn modelId="{DEF654D8-4908-4638-830B-D462070A2505}" type="presOf" srcId="{ECAF15A7-9F3C-4813-A51E-699A26DF2A21}" destId="{C5403956-D6A0-486F-AE73-AE2BE73E601B}" srcOrd="0" destOrd="0" presId="urn:microsoft.com/office/officeart/2005/8/layout/vList6"/>
    <dgm:cxn modelId="{073DE5DD-9E2D-49EE-9A98-F337BF0A6210}" type="presOf" srcId="{F0BE2E77-9469-41FA-B4E5-99C38742DECC}" destId="{F5CDF70C-0AC2-48C0-B183-342A5C222411}" srcOrd="0" destOrd="0" presId="urn:microsoft.com/office/officeart/2005/8/layout/vList6"/>
    <dgm:cxn modelId="{DA9C70E2-5604-42F2-9A13-6A58FD74341F}" srcId="{4A49D9BD-76CE-4632-95AF-40DF1697834C}" destId="{A1CB12CF-3802-4064-9109-2265CD4722F3}" srcOrd="2" destOrd="0" parTransId="{70DCB367-614C-4571-B8E5-5EDD6A55AF71}" sibTransId="{02ED7169-9B7A-4AB2-9752-AEFB150F176B}"/>
    <dgm:cxn modelId="{B6067FE2-DD9B-44D9-9261-5F326E7DA204}" type="presOf" srcId="{B48628F4-FE2E-4051-816B-051BBA8F8F30}" destId="{316D0BC1-5A92-4495-BC7C-C247ACE8F01F}" srcOrd="0" destOrd="0" presId="urn:microsoft.com/office/officeart/2005/8/layout/vList6"/>
    <dgm:cxn modelId="{97B412F3-8DDF-4127-98D9-7ED1D1BF5BD1}" type="presOf" srcId="{D15B552F-BCF3-4E7A-B927-2493B5D1A021}" destId="{9D516EF9-597E-46E6-9FC8-37F49941FA91}" srcOrd="0" destOrd="0" presId="urn:microsoft.com/office/officeart/2005/8/layout/vList6"/>
    <dgm:cxn modelId="{E0A792F4-1660-413F-A056-0C7E41405FAD}" srcId="{4A49D9BD-76CE-4632-95AF-40DF1697834C}" destId="{B93694C7-BBE3-410F-BD98-E9DE17290757}" srcOrd="0" destOrd="0" parTransId="{2AC4B6C8-77DB-452A-9CC5-069B9DEAF79E}" sibTransId="{5CCF731F-B287-435A-B98D-BA72DC70D2F5}"/>
    <dgm:cxn modelId="{820BA3F6-FBBE-4A69-9A9D-B3E27A38093D}" type="presOf" srcId="{B93694C7-BBE3-410F-BD98-E9DE17290757}" destId="{09789EF1-2B3F-47A5-A8C1-967DADA4B231}" srcOrd="0" destOrd="0" presId="urn:microsoft.com/office/officeart/2005/8/layout/vList6"/>
    <dgm:cxn modelId="{A99593D1-2458-48CA-AA20-64F8342B9A8D}" type="presParOf" srcId="{1AA5315D-E7FE-4A7D-988C-294BA314636F}" destId="{C66B73A3-DDA1-4CFA-82F8-AF34D69365EF}" srcOrd="0" destOrd="0" presId="urn:microsoft.com/office/officeart/2005/8/layout/vList6"/>
    <dgm:cxn modelId="{FB239357-DD69-4D18-BCD0-84CA9BBC6F86}" type="presParOf" srcId="{C66B73A3-DDA1-4CFA-82F8-AF34D69365EF}" destId="{09789EF1-2B3F-47A5-A8C1-967DADA4B231}" srcOrd="0" destOrd="0" presId="urn:microsoft.com/office/officeart/2005/8/layout/vList6"/>
    <dgm:cxn modelId="{633F69EC-736B-48A3-93D1-E1E6445909C8}" type="presParOf" srcId="{C66B73A3-DDA1-4CFA-82F8-AF34D69365EF}" destId="{F5CDF70C-0AC2-48C0-B183-342A5C222411}" srcOrd="1" destOrd="0" presId="urn:microsoft.com/office/officeart/2005/8/layout/vList6"/>
    <dgm:cxn modelId="{942DF9A6-F177-4A72-9B5F-2D8D89E7AF3C}" type="presParOf" srcId="{1AA5315D-E7FE-4A7D-988C-294BA314636F}" destId="{1F8E3BFA-5BA5-4EFE-8DA2-C9B3F6CC63C2}" srcOrd="1" destOrd="0" presId="urn:microsoft.com/office/officeart/2005/8/layout/vList6"/>
    <dgm:cxn modelId="{76333532-4C8C-43DB-9129-B3D3CDCDDA9B}" type="presParOf" srcId="{1AA5315D-E7FE-4A7D-988C-294BA314636F}" destId="{995C3290-A99F-439A-8FA2-C5529B535A7C}" srcOrd="2" destOrd="0" presId="urn:microsoft.com/office/officeart/2005/8/layout/vList6"/>
    <dgm:cxn modelId="{71C123E9-CD98-43F4-807F-BC3A34143F85}" type="presParOf" srcId="{995C3290-A99F-439A-8FA2-C5529B535A7C}" destId="{0BE83ABD-AB34-4D39-967A-094806F2DB63}" srcOrd="0" destOrd="0" presId="urn:microsoft.com/office/officeart/2005/8/layout/vList6"/>
    <dgm:cxn modelId="{5239FB63-7E14-48C9-8FA7-E3115F8C3830}" type="presParOf" srcId="{995C3290-A99F-439A-8FA2-C5529B535A7C}" destId="{9D516EF9-597E-46E6-9FC8-37F49941FA91}" srcOrd="1" destOrd="0" presId="urn:microsoft.com/office/officeart/2005/8/layout/vList6"/>
    <dgm:cxn modelId="{72098AC9-5DE2-4270-9F3A-B201AA3F7C27}" type="presParOf" srcId="{1AA5315D-E7FE-4A7D-988C-294BA314636F}" destId="{3B132E24-8801-43F4-97A4-45C5B306B498}" srcOrd="3" destOrd="0" presId="urn:microsoft.com/office/officeart/2005/8/layout/vList6"/>
    <dgm:cxn modelId="{D349D01A-E54A-4FA9-ACA7-FA92AF2A4BB3}" type="presParOf" srcId="{1AA5315D-E7FE-4A7D-988C-294BA314636F}" destId="{F68E0D0E-B896-4B4D-A24B-F3CF0A6E42CA}" srcOrd="4" destOrd="0" presId="urn:microsoft.com/office/officeart/2005/8/layout/vList6"/>
    <dgm:cxn modelId="{C1F62B39-3693-4CBF-A508-D7C85FB11B07}" type="presParOf" srcId="{F68E0D0E-B896-4B4D-A24B-F3CF0A6E42CA}" destId="{C4F690F9-D230-472A-84BB-0B3F6FA9E0CE}" srcOrd="0" destOrd="0" presId="urn:microsoft.com/office/officeart/2005/8/layout/vList6"/>
    <dgm:cxn modelId="{BE5097C7-6032-4FBE-AE71-93FF3962DEFA}" type="presParOf" srcId="{F68E0D0E-B896-4B4D-A24B-F3CF0A6E42CA}" destId="{70487926-11C1-4FDE-9323-0C9BC1AFF9C6}" srcOrd="1" destOrd="0" presId="urn:microsoft.com/office/officeart/2005/8/layout/vList6"/>
    <dgm:cxn modelId="{FE13FCFC-7237-4ACB-BA82-F374E2B5FE6D}" type="presParOf" srcId="{1AA5315D-E7FE-4A7D-988C-294BA314636F}" destId="{8539F3EC-567F-49D8-A026-B1B161A87717}" srcOrd="5" destOrd="0" presId="urn:microsoft.com/office/officeart/2005/8/layout/vList6"/>
    <dgm:cxn modelId="{25C74C81-6976-4C57-BE68-BA11837A0A95}" type="presParOf" srcId="{1AA5315D-E7FE-4A7D-988C-294BA314636F}" destId="{C7BB9F44-7CBD-4BB2-85C4-548E7ADF356C}" srcOrd="6" destOrd="0" presId="urn:microsoft.com/office/officeart/2005/8/layout/vList6"/>
    <dgm:cxn modelId="{9857215E-E1AD-4305-BA71-A2FC9F5EC538}" type="presParOf" srcId="{C7BB9F44-7CBD-4BB2-85C4-548E7ADF356C}" destId="{523C6B38-0826-4046-A359-5325E98ECCA6}" srcOrd="0" destOrd="0" presId="urn:microsoft.com/office/officeart/2005/8/layout/vList6"/>
    <dgm:cxn modelId="{6EA7C3D9-C6EB-48C6-ACAB-7C10847BE4AA}" type="presParOf" srcId="{C7BB9F44-7CBD-4BB2-85C4-548E7ADF356C}" destId="{7A5904EB-8FD4-469D-B281-606D98BC6AC4}" srcOrd="1" destOrd="0" presId="urn:microsoft.com/office/officeart/2005/8/layout/vList6"/>
    <dgm:cxn modelId="{7642127E-E3AB-4962-A87E-21AC24CB7B52}" type="presParOf" srcId="{1AA5315D-E7FE-4A7D-988C-294BA314636F}" destId="{A0B6167D-B74E-47DB-BF8D-861E458123B4}" srcOrd="7" destOrd="0" presId="urn:microsoft.com/office/officeart/2005/8/layout/vList6"/>
    <dgm:cxn modelId="{557AA83D-8109-419D-AF5D-C3851B90E627}" type="presParOf" srcId="{1AA5315D-E7FE-4A7D-988C-294BA314636F}" destId="{0513291C-1276-4EB7-9C29-C9643D8E9716}" srcOrd="8" destOrd="0" presId="urn:microsoft.com/office/officeart/2005/8/layout/vList6"/>
    <dgm:cxn modelId="{83A4FE79-58A0-4CF8-B82B-C0D35CD44100}" type="presParOf" srcId="{0513291C-1276-4EB7-9C29-C9643D8E9716}" destId="{C5403956-D6A0-486F-AE73-AE2BE73E601B}" srcOrd="0" destOrd="0" presId="urn:microsoft.com/office/officeart/2005/8/layout/vList6"/>
    <dgm:cxn modelId="{80A34407-60DF-4A23-B8F2-8BF81F09EE3D}" type="presParOf" srcId="{0513291C-1276-4EB7-9C29-C9643D8E9716}" destId="{E3A17724-52F9-491E-8B17-1E23F1BF5A62}" srcOrd="1" destOrd="0" presId="urn:microsoft.com/office/officeart/2005/8/layout/vList6"/>
    <dgm:cxn modelId="{5E3E3453-1110-4C25-B6F4-2A1E9B8E3EAF}" type="presParOf" srcId="{1AA5315D-E7FE-4A7D-988C-294BA314636F}" destId="{4945D709-DFC4-4030-A4CE-983ECF91F585}" srcOrd="9" destOrd="0" presId="urn:microsoft.com/office/officeart/2005/8/layout/vList6"/>
    <dgm:cxn modelId="{B1801DB2-F259-4C35-8FE8-375520922756}" type="presParOf" srcId="{1AA5315D-E7FE-4A7D-988C-294BA314636F}" destId="{CC5BFEA2-2DC5-44B5-B3CC-5BB61DB45C44}" srcOrd="10" destOrd="0" presId="urn:microsoft.com/office/officeart/2005/8/layout/vList6"/>
    <dgm:cxn modelId="{072EB5EC-F978-4AAB-9D78-26064934B2C2}" type="presParOf" srcId="{CC5BFEA2-2DC5-44B5-B3CC-5BB61DB45C44}" destId="{516CA88C-AE35-492D-91F4-F12868858094}" srcOrd="0" destOrd="0" presId="urn:microsoft.com/office/officeart/2005/8/layout/vList6"/>
    <dgm:cxn modelId="{6274F324-25EF-4346-A9AF-97A2CA54338B}" type="presParOf" srcId="{CC5BFEA2-2DC5-44B5-B3CC-5BB61DB45C44}" destId="{4F5A1A5E-5BFF-492E-9FD1-881155189AE0}" srcOrd="1" destOrd="0" presId="urn:microsoft.com/office/officeart/2005/8/layout/vList6"/>
    <dgm:cxn modelId="{1366E5A6-A617-412E-90DE-7A4CD6E38D1E}" type="presParOf" srcId="{1AA5315D-E7FE-4A7D-988C-294BA314636F}" destId="{F63374CC-F9DB-437D-948A-3DBB4F176A22}" srcOrd="11" destOrd="0" presId="urn:microsoft.com/office/officeart/2005/8/layout/vList6"/>
    <dgm:cxn modelId="{56D92638-EDE6-41AB-8FF7-F98715321199}" type="presParOf" srcId="{1AA5315D-E7FE-4A7D-988C-294BA314636F}" destId="{78AAA31D-6511-4049-B7C2-D01E53457113}" srcOrd="12" destOrd="0" presId="urn:microsoft.com/office/officeart/2005/8/layout/vList6"/>
    <dgm:cxn modelId="{119A847D-7D52-4958-BD85-F57FD9C13C35}" type="presParOf" srcId="{78AAA31D-6511-4049-B7C2-D01E53457113}" destId="{B12FF792-D9E6-48A8-8DF2-1B41B9B4D046}" srcOrd="0" destOrd="0" presId="urn:microsoft.com/office/officeart/2005/8/layout/vList6"/>
    <dgm:cxn modelId="{192E5CD0-42AA-401D-AF4A-AC546CD4501E}" type="presParOf" srcId="{78AAA31D-6511-4049-B7C2-D01E53457113}" destId="{40C47B22-5325-4DF1-A4BA-5C06F80BBF7D}" srcOrd="1" destOrd="0" presId="urn:microsoft.com/office/officeart/2005/8/layout/vList6"/>
    <dgm:cxn modelId="{7DCCAE55-75A1-4CB1-934E-E189016A5992}" type="presParOf" srcId="{1AA5315D-E7FE-4A7D-988C-294BA314636F}" destId="{5EF31D12-132A-4519-B6D6-C3F0BF9C7D14}" srcOrd="13" destOrd="0" presId="urn:microsoft.com/office/officeart/2005/8/layout/vList6"/>
    <dgm:cxn modelId="{AA2036C0-8607-4C4E-819F-FA740B028585}" type="presParOf" srcId="{1AA5315D-E7FE-4A7D-988C-294BA314636F}" destId="{9EFB14F6-ECA6-43CC-B946-557813FBE232}" srcOrd="14" destOrd="0" presId="urn:microsoft.com/office/officeart/2005/8/layout/vList6"/>
    <dgm:cxn modelId="{4B032C0E-935F-4251-BB50-A895352740EF}" type="presParOf" srcId="{9EFB14F6-ECA6-43CC-B946-557813FBE232}" destId="{1CFFB3CE-F427-4976-9928-1E7C2026EBE5}" srcOrd="0" destOrd="0" presId="urn:microsoft.com/office/officeart/2005/8/layout/vList6"/>
    <dgm:cxn modelId="{7BF8875F-1E9C-4232-BD6F-41B9BEC1A41A}" type="presParOf" srcId="{9EFB14F6-ECA6-43CC-B946-557813FBE232}" destId="{316D0BC1-5A92-4495-BC7C-C247ACE8F01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CFE63-73CE-374D-B7F1-B16B736C63C3}">
      <dsp:nvSpPr>
        <dsp:cNvPr id="0" name=""/>
        <dsp:cNvSpPr/>
      </dsp:nvSpPr>
      <dsp:spPr>
        <a:xfrm>
          <a:off x="4404404" y="1831947"/>
          <a:ext cx="2958168" cy="631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990"/>
              </a:lnTo>
              <a:lnTo>
                <a:pt x="2958168" y="386990"/>
              </a:lnTo>
              <a:lnTo>
                <a:pt x="2958168" y="63168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290F03-A5E1-2742-9211-C951EB691EB9}">
      <dsp:nvSpPr>
        <dsp:cNvPr id="0" name=""/>
        <dsp:cNvSpPr/>
      </dsp:nvSpPr>
      <dsp:spPr>
        <a:xfrm>
          <a:off x="1584502" y="3474971"/>
          <a:ext cx="5215412" cy="643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557"/>
              </a:lnTo>
              <a:lnTo>
                <a:pt x="5215412" y="398557"/>
              </a:lnTo>
              <a:lnTo>
                <a:pt x="5215412" y="643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C9DB2-873E-0344-92BB-BDD99D3C4695}">
      <dsp:nvSpPr>
        <dsp:cNvPr id="0" name=""/>
        <dsp:cNvSpPr/>
      </dsp:nvSpPr>
      <dsp:spPr>
        <a:xfrm>
          <a:off x="1584502" y="3474971"/>
          <a:ext cx="2238003" cy="643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557"/>
              </a:lnTo>
              <a:lnTo>
                <a:pt x="2238003" y="398557"/>
              </a:lnTo>
              <a:lnTo>
                <a:pt x="2238003" y="643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3B06A-A937-4E4B-B7E1-2396A7F55348}">
      <dsp:nvSpPr>
        <dsp:cNvPr id="0" name=""/>
        <dsp:cNvSpPr/>
      </dsp:nvSpPr>
      <dsp:spPr>
        <a:xfrm>
          <a:off x="1105132" y="3474971"/>
          <a:ext cx="479370" cy="643250"/>
        </a:xfrm>
        <a:custGeom>
          <a:avLst/>
          <a:gdLst/>
          <a:ahLst/>
          <a:cxnLst/>
          <a:rect l="0" t="0" r="0" b="0"/>
          <a:pathLst>
            <a:path>
              <a:moveTo>
                <a:pt x="479370" y="0"/>
              </a:moveTo>
              <a:lnTo>
                <a:pt x="479370" y="398557"/>
              </a:lnTo>
              <a:lnTo>
                <a:pt x="0" y="398557"/>
              </a:lnTo>
              <a:lnTo>
                <a:pt x="0" y="643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5F17E-09A4-9743-B408-CCB62F60BA57}">
      <dsp:nvSpPr>
        <dsp:cNvPr id="0" name=""/>
        <dsp:cNvSpPr/>
      </dsp:nvSpPr>
      <dsp:spPr>
        <a:xfrm>
          <a:off x="1584502" y="1831947"/>
          <a:ext cx="2819902" cy="594339"/>
        </a:xfrm>
        <a:custGeom>
          <a:avLst/>
          <a:gdLst/>
          <a:ahLst/>
          <a:cxnLst/>
          <a:rect l="0" t="0" r="0" b="0"/>
          <a:pathLst>
            <a:path>
              <a:moveTo>
                <a:pt x="2819902" y="0"/>
              </a:moveTo>
              <a:lnTo>
                <a:pt x="2819902" y="349646"/>
              </a:lnTo>
              <a:lnTo>
                <a:pt x="0" y="349646"/>
              </a:lnTo>
              <a:lnTo>
                <a:pt x="0" y="59433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13A933-4530-BB41-B5E2-2E1E0C719D85}">
      <dsp:nvSpPr>
        <dsp:cNvPr id="0" name=""/>
        <dsp:cNvSpPr/>
      </dsp:nvSpPr>
      <dsp:spPr>
        <a:xfrm>
          <a:off x="3158848" y="783262"/>
          <a:ext cx="2491112" cy="104868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47981" numCol="1" spcCol="1270" rtlCol="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IN" sz="2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Faculty</a:t>
          </a:r>
          <a:r>
            <a:rPr lang="en-IN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- SOET</a:t>
          </a:r>
        </a:p>
      </dsp:txBody>
      <dsp:txXfrm>
        <a:off x="3158848" y="783262"/>
        <a:ext cx="2491112" cy="1048684"/>
      </dsp:txXfrm>
    </dsp:sp>
    <dsp:sp modelId="{7530F4FE-F13F-4142-BD82-AF98AF2A4C01}">
      <dsp:nvSpPr>
        <dsp:cNvPr id="0" name=""/>
        <dsp:cNvSpPr/>
      </dsp:nvSpPr>
      <dsp:spPr>
        <a:xfrm>
          <a:off x="4072744" y="1590509"/>
          <a:ext cx="1822898" cy="349561"/>
        </a:xfrm>
        <a:prstGeom prst="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latin typeface="Verdana" panose="020B0604030504040204" pitchFamily="34" charset="0"/>
              <a:ea typeface="Verdana" panose="020B0604030504040204" pitchFamily="34" charset="0"/>
            </a:rPr>
            <a:t>70</a:t>
          </a:r>
        </a:p>
      </dsp:txBody>
      <dsp:txXfrm>
        <a:off x="4072744" y="1590509"/>
        <a:ext cx="1822898" cy="349561"/>
      </dsp:txXfrm>
    </dsp:sp>
    <dsp:sp modelId="{9DD9B7E2-CFB8-194C-99B5-DD713E152CA3}">
      <dsp:nvSpPr>
        <dsp:cNvPr id="0" name=""/>
        <dsp:cNvSpPr/>
      </dsp:nvSpPr>
      <dsp:spPr>
        <a:xfrm>
          <a:off x="249361" y="2426286"/>
          <a:ext cx="2670283" cy="1048684"/>
        </a:xfrm>
        <a:prstGeom prst="rect">
          <a:avLst/>
        </a:prstGeom>
        <a:solidFill>
          <a:srgbClr val="33CCCC"/>
        </a:solidFill>
        <a:ln w="25400" cap="flat" cmpd="sng" algn="ctr">
          <a:solidFill>
            <a:srgbClr val="99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47981" numCol="1" spcCol="1270" rtlCol="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Full Time Faculty</a:t>
          </a:r>
        </a:p>
      </dsp:txBody>
      <dsp:txXfrm>
        <a:off x="249361" y="2426286"/>
        <a:ext cx="2670283" cy="1048684"/>
      </dsp:txXfrm>
    </dsp:sp>
    <dsp:sp modelId="{559FE59A-8967-AC43-8C7F-BA98C8F1FAFB}">
      <dsp:nvSpPr>
        <dsp:cNvPr id="0" name=""/>
        <dsp:cNvSpPr/>
      </dsp:nvSpPr>
      <dsp:spPr>
        <a:xfrm>
          <a:off x="1237082" y="3129735"/>
          <a:ext cx="1822898" cy="349561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latin typeface="Verdana" panose="020B0604030504040204" pitchFamily="34" charset="0"/>
              <a:ea typeface="Verdana" panose="020B0604030504040204" pitchFamily="34" charset="0"/>
            </a:rPr>
            <a:t>55</a:t>
          </a:r>
        </a:p>
      </dsp:txBody>
      <dsp:txXfrm>
        <a:off x="1237082" y="3129735"/>
        <a:ext cx="1822898" cy="349561"/>
      </dsp:txXfrm>
    </dsp:sp>
    <dsp:sp modelId="{0104BDBA-EEBA-504E-B53C-FB8B64BBCB5F}">
      <dsp:nvSpPr>
        <dsp:cNvPr id="0" name=""/>
        <dsp:cNvSpPr/>
      </dsp:nvSpPr>
      <dsp:spPr>
        <a:xfrm>
          <a:off x="92410" y="4118221"/>
          <a:ext cx="2025442" cy="1048684"/>
        </a:xfrm>
        <a:prstGeom prst="rect">
          <a:avLst/>
        </a:prstGeom>
        <a:solidFill>
          <a:srgbClr val="99CCF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47981" numCol="1" spcCol="1270" rtlCol="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IN" sz="2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Professor</a:t>
          </a:r>
        </a:p>
      </dsp:txBody>
      <dsp:txXfrm>
        <a:off x="92410" y="4118221"/>
        <a:ext cx="2025442" cy="1048684"/>
      </dsp:txXfrm>
    </dsp:sp>
    <dsp:sp modelId="{FE3A124C-FE1B-2D4D-BC81-29AC2622C9B7}">
      <dsp:nvSpPr>
        <dsp:cNvPr id="0" name=""/>
        <dsp:cNvSpPr/>
      </dsp:nvSpPr>
      <dsp:spPr>
        <a:xfrm>
          <a:off x="497499" y="4933865"/>
          <a:ext cx="1822898" cy="349561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</a:p>
      </dsp:txBody>
      <dsp:txXfrm>
        <a:off x="497499" y="4933865"/>
        <a:ext cx="1822898" cy="349561"/>
      </dsp:txXfrm>
    </dsp:sp>
    <dsp:sp modelId="{9BCCF316-E812-D141-970F-12A04AB923D0}">
      <dsp:nvSpPr>
        <dsp:cNvPr id="0" name=""/>
        <dsp:cNvSpPr/>
      </dsp:nvSpPr>
      <dsp:spPr>
        <a:xfrm>
          <a:off x="2809784" y="4118221"/>
          <a:ext cx="2025442" cy="1048684"/>
        </a:xfrm>
        <a:prstGeom prst="rect">
          <a:avLst/>
        </a:prstGeom>
        <a:solidFill>
          <a:srgbClr val="99CCF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47981" numCol="1" spcCol="1270" rtlCol="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IN" sz="2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Associate</a:t>
          </a:r>
          <a:r>
            <a:rPr lang="en-IN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Professor</a:t>
          </a:r>
        </a:p>
      </dsp:txBody>
      <dsp:txXfrm>
        <a:off x="2809784" y="4118221"/>
        <a:ext cx="2025442" cy="1048684"/>
      </dsp:txXfrm>
    </dsp:sp>
    <dsp:sp modelId="{652EC3CB-638E-7B41-9355-D8FBE958015B}">
      <dsp:nvSpPr>
        <dsp:cNvPr id="0" name=""/>
        <dsp:cNvSpPr/>
      </dsp:nvSpPr>
      <dsp:spPr>
        <a:xfrm>
          <a:off x="3214872" y="4933865"/>
          <a:ext cx="1822898" cy="349561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Verdana" panose="020B0604030504040204" pitchFamily="34" charset="0"/>
              <a:ea typeface="Verdana" panose="020B0604030504040204" pitchFamily="34" charset="0"/>
            </a:rPr>
            <a:t>8</a:t>
          </a:r>
        </a:p>
      </dsp:txBody>
      <dsp:txXfrm>
        <a:off x="3214872" y="4933865"/>
        <a:ext cx="1822898" cy="349561"/>
      </dsp:txXfrm>
    </dsp:sp>
    <dsp:sp modelId="{7FB3E672-E5FF-104E-BFAA-99548224AFA8}">
      <dsp:nvSpPr>
        <dsp:cNvPr id="0" name=""/>
        <dsp:cNvSpPr/>
      </dsp:nvSpPr>
      <dsp:spPr>
        <a:xfrm>
          <a:off x="5527157" y="4118221"/>
          <a:ext cx="2545515" cy="1048684"/>
        </a:xfrm>
        <a:prstGeom prst="rect">
          <a:avLst/>
        </a:prstGeom>
        <a:solidFill>
          <a:srgbClr val="99CCF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47981" numCol="1" spcCol="1270" rtlCol="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IN" sz="2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Assistant</a:t>
          </a:r>
          <a:r>
            <a:rPr lang="en-IN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Professor </a:t>
          </a:r>
        </a:p>
      </dsp:txBody>
      <dsp:txXfrm>
        <a:off x="5527157" y="4118221"/>
        <a:ext cx="2545515" cy="1048684"/>
      </dsp:txXfrm>
    </dsp:sp>
    <dsp:sp modelId="{1A254C57-625C-9B4E-A82F-76460325CABA}">
      <dsp:nvSpPr>
        <dsp:cNvPr id="0" name=""/>
        <dsp:cNvSpPr/>
      </dsp:nvSpPr>
      <dsp:spPr>
        <a:xfrm>
          <a:off x="6449694" y="4974257"/>
          <a:ext cx="1822898" cy="349561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Verdana" panose="020B0604030504040204" pitchFamily="34" charset="0"/>
              <a:ea typeface="Verdana" panose="020B0604030504040204" pitchFamily="34" charset="0"/>
            </a:rPr>
            <a:t>45</a:t>
          </a:r>
        </a:p>
      </dsp:txBody>
      <dsp:txXfrm>
        <a:off x="6449694" y="4974257"/>
        <a:ext cx="1822898" cy="349561"/>
      </dsp:txXfrm>
    </dsp:sp>
    <dsp:sp modelId="{2E439A8C-2EE5-144B-8ABC-D4603C1A99E9}">
      <dsp:nvSpPr>
        <dsp:cNvPr id="0" name=""/>
        <dsp:cNvSpPr/>
      </dsp:nvSpPr>
      <dsp:spPr>
        <a:xfrm>
          <a:off x="5907070" y="2463630"/>
          <a:ext cx="2911007" cy="1048684"/>
        </a:xfrm>
        <a:prstGeom prst="rect">
          <a:avLst/>
        </a:prstGeom>
        <a:solidFill>
          <a:srgbClr val="33CCC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47981" numCol="1" spcCol="1270" rtlCol="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IN" sz="2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Industry Faculty</a:t>
          </a:r>
        </a:p>
      </dsp:txBody>
      <dsp:txXfrm>
        <a:off x="5907070" y="2463630"/>
        <a:ext cx="2911007" cy="1048684"/>
      </dsp:txXfrm>
    </dsp:sp>
    <dsp:sp modelId="{F4F80380-F446-4642-916A-0C317117F639}">
      <dsp:nvSpPr>
        <dsp:cNvPr id="0" name=""/>
        <dsp:cNvSpPr/>
      </dsp:nvSpPr>
      <dsp:spPr>
        <a:xfrm>
          <a:off x="7087589" y="3263103"/>
          <a:ext cx="1822898" cy="349561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latin typeface="Verdana" panose="020B0604030504040204" pitchFamily="34" charset="0"/>
              <a:ea typeface="Verdana" panose="020B0604030504040204" pitchFamily="34" charset="0"/>
            </a:rPr>
            <a:t>15</a:t>
          </a:r>
        </a:p>
      </dsp:txBody>
      <dsp:txXfrm>
        <a:off x="7087589" y="3263103"/>
        <a:ext cx="1822898" cy="349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7D815-93A5-4843-B239-444E48D4B549}">
      <dsp:nvSpPr>
        <dsp:cNvPr id="0" name=""/>
        <dsp:cNvSpPr/>
      </dsp:nvSpPr>
      <dsp:spPr>
        <a:xfrm>
          <a:off x="2390611" y="-419212"/>
          <a:ext cx="6016519" cy="6016519"/>
        </a:xfrm>
        <a:prstGeom prst="circularArrow">
          <a:avLst>
            <a:gd name="adj1" fmla="val 5274"/>
            <a:gd name="adj2" fmla="val 312630"/>
            <a:gd name="adj3" fmla="val 13096687"/>
            <a:gd name="adj4" fmla="val 17826537"/>
            <a:gd name="adj5" fmla="val 5477"/>
          </a:avLst>
        </a:prstGeom>
        <a:solidFill>
          <a:srgbClr val="FF7C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27CFB-F5CB-4096-A339-D2DFACBB15E4}">
      <dsp:nvSpPr>
        <dsp:cNvPr id="0" name=""/>
        <dsp:cNvSpPr/>
      </dsp:nvSpPr>
      <dsp:spPr>
        <a:xfrm>
          <a:off x="3580490" y="-27795"/>
          <a:ext cx="3636761" cy="1283016"/>
        </a:xfrm>
        <a:prstGeom prst="roundRect">
          <a:avLst/>
        </a:prstGeom>
        <a:solidFill>
          <a:srgbClr val="99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Need Assessment &amp; Feedback (1)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[identify areas where the curriculum requires revision]</a:t>
          </a:r>
          <a:endParaRPr lang="en-US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643122" y="34837"/>
        <a:ext cx="3511497" cy="1157752"/>
      </dsp:txXfrm>
    </dsp:sp>
    <dsp:sp modelId="{8E189F2B-21B3-49FC-8C82-33CA0710A1B6}">
      <dsp:nvSpPr>
        <dsp:cNvPr id="0" name=""/>
        <dsp:cNvSpPr/>
      </dsp:nvSpPr>
      <dsp:spPr>
        <a:xfrm>
          <a:off x="6047823" y="1625140"/>
          <a:ext cx="3586778" cy="1162394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</a:rPr>
            <a:t>School Review Committee(2)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[Analysis by School Review Committee ]</a:t>
          </a:r>
          <a:endParaRPr lang="en-US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104566" y="1681883"/>
        <a:ext cx="3473292" cy="1048908"/>
      </dsp:txXfrm>
    </dsp:sp>
    <dsp:sp modelId="{DBFE4311-A4D0-422B-B65E-8FC33A3B3A0C}">
      <dsp:nvSpPr>
        <dsp:cNvPr id="0" name=""/>
        <dsp:cNvSpPr/>
      </dsp:nvSpPr>
      <dsp:spPr>
        <a:xfrm>
          <a:off x="5826369" y="3254493"/>
          <a:ext cx="3855640" cy="116239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</a:rPr>
            <a:t>School Meeting (3)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[prepare 1</a:t>
          </a:r>
          <a:r>
            <a:rPr lang="en-US" sz="1800" b="1" kern="1200" baseline="30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st</a:t>
          </a:r>
          <a:r>
            <a:rPr lang="en-US" sz="18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draft]</a:t>
          </a:r>
          <a:endParaRPr lang="en-US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883112" y="3311236"/>
        <a:ext cx="3742154" cy="1048908"/>
      </dsp:txXfrm>
    </dsp:sp>
    <dsp:sp modelId="{E679E6B9-9960-43F1-AA7A-C96633EE1BAE}">
      <dsp:nvSpPr>
        <dsp:cNvPr id="0" name=""/>
        <dsp:cNvSpPr/>
      </dsp:nvSpPr>
      <dsp:spPr>
        <a:xfrm>
          <a:off x="3580490" y="4914072"/>
          <a:ext cx="3636761" cy="1162394"/>
        </a:xfrm>
        <a:prstGeom prst="roundRect">
          <a:avLst/>
        </a:prstGeom>
        <a:solidFill>
          <a:srgbClr val="CC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</a:rPr>
            <a:t>Recommendations by BOS(4)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[Prepare final Draft]</a:t>
          </a:r>
          <a:endParaRPr lang="en-US" sz="18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637233" y="4970815"/>
        <a:ext cx="3523275" cy="1048908"/>
      </dsp:txXfrm>
    </dsp:sp>
    <dsp:sp modelId="{A554E0AB-D2CC-40B3-9E0E-4119C5A9DB6F}">
      <dsp:nvSpPr>
        <dsp:cNvPr id="0" name=""/>
        <dsp:cNvSpPr/>
      </dsp:nvSpPr>
      <dsp:spPr>
        <a:xfrm>
          <a:off x="1186144" y="3110025"/>
          <a:ext cx="3456450" cy="1162394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</a:rPr>
            <a:t>Approval through(5) Academic Council (AC)</a:t>
          </a:r>
          <a:endParaRPr lang="en-US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242887" y="3166768"/>
        <a:ext cx="3342964" cy="1048908"/>
      </dsp:txXfrm>
    </dsp:sp>
    <dsp:sp modelId="{E5D90302-2D8F-48F9-8BA4-551EF2A65512}">
      <dsp:nvSpPr>
        <dsp:cNvPr id="0" name=""/>
        <dsp:cNvSpPr/>
      </dsp:nvSpPr>
      <dsp:spPr>
        <a:xfrm>
          <a:off x="1061407" y="1482412"/>
          <a:ext cx="3560694" cy="1239229"/>
        </a:xfrm>
        <a:prstGeom prst="roundRect">
          <a:avLst/>
        </a:prstGeom>
        <a:solidFill>
          <a:srgbClr val="33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</a:rPr>
            <a:t>Notification, Implementation &amp; Monitoring, </a:t>
          </a:r>
          <a:r>
            <a:rPr lang="en-US" sz="1800" b="1" i="0" u="none" strike="noStrike" kern="1200" baseline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Ratification(6)</a:t>
          </a:r>
          <a:endParaRPr lang="en-US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21901" y="1542906"/>
        <a:ext cx="3439706" cy="11182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D9F5-6BA6-48AB-9E85-BEC7A20937F2}">
      <dsp:nvSpPr>
        <dsp:cNvPr id="0" name=""/>
        <dsp:cNvSpPr/>
      </dsp:nvSpPr>
      <dsp:spPr>
        <a:xfrm>
          <a:off x="2751374" y="-5167"/>
          <a:ext cx="5991161" cy="5991161"/>
        </a:xfrm>
        <a:prstGeom prst="circularArrow">
          <a:avLst>
            <a:gd name="adj1" fmla="val 5274"/>
            <a:gd name="adj2" fmla="val 312630"/>
            <a:gd name="adj3" fmla="val 14197025"/>
            <a:gd name="adj4" fmla="val 17145244"/>
            <a:gd name="adj5" fmla="val 5477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393F6-EE18-46AC-AD81-4343C4EB51E2}">
      <dsp:nvSpPr>
        <dsp:cNvPr id="0" name=""/>
        <dsp:cNvSpPr/>
      </dsp:nvSpPr>
      <dsp:spPr>
        <a:xfrm>
          <a:off x="4588023" y="1653"/>
          <a:ext cx="2317863" cy="115893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Define Vision &amp; Mission</a:t>
          </a:r>
        </a:p>
      </dsp:txBody>
      <dsp:txXfrm>
        <a:off x="4644597" y="58227"/>
        <a:ext cx="2204715" cy="1045783"/>
      </dsp:txXfrm>
    </dsp:sp>
    <dsp:sp modelId="{1D9C086F-CCC7-4DDE-99C8-B36AC77DC555}">
      <dsp:nvSpPr>
        <dsp:cNvPr id="0" name=""/>
        <dsp:cNvSpPr/>
      </dsp:nvSpPr>
      <dsp:spPr>
        <a:xfrm>
          <a:off x="6692890" y="1216899"/>
          <a:ext cx="2317863" cy="1158931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Formulate PEO,PO, PSO</a:t>
          </a:r>
        </a:p>
      </dsp:txBody>
      <dsp:txXfrm>
        <a:off x="6749464" y="1273473"/>
        <a:ext cx="2204715" cy="1045783"/>
      </dsp:txXfrm>
    </dsp:sp>
    <dsp:sp modelId="{8DCE2B59-3051-454B-A7FF-F24885685028}">
      <dsp:nvSpPr>
        <dsp:cNvPr id="0" name=""/>
        <dsp:cNvSpPr/>
      </dsp:nvSpPr>
      <dsp:spPr>
        <a:xfrm>
          <a:off x="6692890" y="3647391"/>
          <a:ext cx="2317863" cy="1158931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Define COs aligned with Curriculum as per Bloom’s Level</a:t>
          </a:r>
        </a:p>
      </dsp:txBody>
      <dsp:txXfrm>
        <a:off x="6749464" y="3703965"/>
        <a:ext cx="2204715" cy="1045783"/>
      </dsp:txXfrm>
    </dsp:sp>
    <dsp:sp modelId="{05FFD0BB-6FCE-479A-91B8-E68FBF73291A}">
      <dsp:nvSpPr>
        <dsp:cNvPr id="0" name=""/>
        <dsp:cNvSpPr/>
      </dsp:nvSpPr>
      <dsp:spPr>
        <a:xfrm>
          <a:off x="4588023" y="4862637"/>
          <a:ext cx="2317863" cy="1158931"/>
        </a:xfrm>
        <a:prstGeom prst="roundRect">
          <a:avLst/>
        </a:prstGeom>
        <a:solidFill>
          <a:srgbClr val="FF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Implement Teaching  Learning Strategies</a:t>
          </a:r>
        </a:p>
      </dsp:txBody>
      <dsp:txXfrm>
        <a:off x="4644597" y="4919211"/>
        <a:ext cx="2204715" cy="1045783"/>
      </dsp:txXfrm>
    </dsp:sp>
    <dsp:sp modelId="{07889291-8BCC-4F02-B0EF-6B4E55BB964B}">
      <dsp:nvSpPr>
        <dsp:cNvPr id="0" name=""/>
        <dsp:cNvSpPr/>
      </dsp:nvSpPr>
      <dsp:spPr>
        <a:xfrm>
          <a:off x="2483155" y="3647391"/>
          <a:ext cx="2317863" cy="1158931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Continuous Assessment and Evaluate Student Performance</a:t>
          </a:r>
        </a:p>
      </dsp:txBody>
      <dsp:txXfrm>
        <a:off x="2539729" y="3703965"/>
        <a:ext cx="2204715" cy="1045783"/>
      </dsp:txXfrm>
    </dsp:sp>
    <dsp:sp modelId="{BD46C71E-E604-46BF-B19B-B5D3B6B9BD63}">
      <dsp:nvSpPr>
        <dsp:cNvPr id="0" name=""/>
        <dsp:cNvSpPr/>
      </dsp:nvSpPr>
      <dsp:spPr>
        <a:xfrm>
          <a:off x="2483155" y="1216899"/>
          <a:ext cx="2317863" cy="1158931"/>
        </a:xfrm>
        <a:prstGeom prst="roundRect">
          <a:avLst/>
        </a:prstGeom>
        <a:solidFill>
          <a:srgbClr val="66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Feedback, Improvement and Review</a:t>
          </a:r>
        </a:p>
      </dsp:txBody>
      <dsp:txXfrm>
        <a:off x="2539729" y="1273473"/>
        <a:ext cx="2204715" cy="10457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CC0A9-7EF5-4913-9E61-AEE260AB6790}">
      <dsp:nvSpPr>
        <dsp:cNvPr id="0" name=""/>
        <dsp:cNvSpPr/>
      </dsp:nvSpPr>
      <dsp:spPr>
        <a:xfrm>
          <a:off x="62293" y="2552"/>
          <a:ext cx="2116904" cy="89284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2400" b="1" kern="1200" dirty="0">
              <a:solidFill>
                <a:schemeClr val="tx1"/>
              </a:solidFill>
            </a:rPr>
            <a:t>For Slow Learners</a:t>
          </a:r>
        </a:p>
      </dsp:txBody>
      <dsp:txXfrm>
        <a:off x="88444" y="28703"/>
        <a:ext cx="2064602" cy="840544"/>
      </dsp:txXfrm>
    </dsp:sp>
    <dsp:sp modelId="{54B08590-6E54-4002-A69C-2FC19538C071}">
      <dsp:nvSpPr>
        <dsp:cNvPr id="0" name=""/>
        <dsp:cNvSpPr/>
      </dsp:nvSpPr>
      <dsp:spPr>
        <a:xfrm>
          <a:off x="273984" y="895399"/>
          <a:ext cx="223376" cy="582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2613"/>
              </a:lnTo>
              <a:lnTo>
                <a:pt x="223376" y="582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8CFFE5-A520-443D-931A-C01AD248828A}">
      <dsp:nvSpPr>
        <dsp:cNvPr id="0" name=""/>
        <dsp:cNvSpPr/>
      </dsp:nvSpPr>
      <dsp:spPr>
        <a:xfrm>
          <a:off x="497360" y="1151824"/>
          <a:ext cx="1777093" cy="652376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Remedial Classes</a:t>
          </a:r>
        </a:p>
      </dsp:txBody>
      <dsp:txXfrm>
        <a:off x="516467" y="1170931"/>
        <a:ext cx="1738879" cy="614162"/>
      </dsp:txXfrm>
    </dsp:sp>
    <dsp:sp modelId="{306A698A-DA21-41AA-A203-F9B3DC9196DB}">
      <dsp:nvSpPr>
        <dsp:cNvPr id="0" name=""/>
        <dsp:cNvSpPr/>
      </dsp:nvSpPr>
      <dsp:spPr>
        <a:xfrm>
          <a:off x="273984" y="895399"/>
          <a:ext cx="211690" cy="1423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3782"/>
              </a:lnTo>
              <a:lnTo>
                <a:pt x="211690" y="1423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FC8CD6-E51A-4AE1-849C-4D9E77C16722}">
      <dsp:nvSpPr>
        <dsp:cNvPr id="0" name=""/>
        <dsp:cNvSpPr/>
      </dsp:nvSpPr>
      <dsp:spPr>
        <a:xfrm>
          <a:off x="485674" y="1994198"/>
          <a:ext cx="1777093" cy="64996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Learning Resources</a:t>
          </a:r>
        </a:p>
      </dsp:txBody>
      <dsp:txXfrm>
        <a:off x="504711" y="2013235"/>
        <a:ext cx="1739019" cy="611891"/>
      </dsp:txXfrm>
    </dsp:sp>
    <dsp:sp modelId="{B1324145-CED8-4947-8231-63A1333203D9}">
      <dsp:nvSpPr>
        <dsp:cNvPr id="0" name=""/>
        <dsp:cNvSpPr/>
      </dsp:nvSpPr>
      <dsp:spPr>
        <a:xfrm>
          <a:off x="273984" y="895399"/>
          <a:ext cx="211690" cy="2326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6558"/>
              </a:lnTo>
              <a:lnTo>
                <a:pt x="211690" y="23265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60A5C-E29D-4AFA-95AE-C6075F0E282A}">
      <dsp:nvSpPr>
        <dsp:cNvPr id="0" name=""/>
        <dsp:cNvSpPr/>
      </dsp:nvSpPr>
      <dsp:spPr>
        <a:xfrm>
          <a:off x="485674" y="2867376"/>
          <a:ext cx="1824007" cy="70916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Practice Assignment</a:t>
          </a:r>
        </a:p>
      </dsp:txBody>
      <dsp:txXfrm>
        <a:off x="506445" y="2888147"/>
        <a:ext cx="1782465" cy="667619"/>
      </dsp:txXfrm>
    </dsp:sp>
    <dsp:sp modelId="{8B772473-2BDC-4EE9-91FD-E2CB9E2E1589}">
      <dsp:nvSpPr>
        <dsp:cNvPr id="0" name=""/>
        <dsp:cNvSpPr/>
      </dsp:nvSpPr>
      <dsp:spPr>
        <a:xfrm>
          <a:off x="2625621" y="2552"/>
          <a:ext cx="2282491" cy="89284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2400" b="1" kern="1200" dirty="0">
              <a:solidFill>
                <a:schemeClr val="tx1"/>
              </a:solidFill>
            </a:rPr>
            <a:t>For Advanced Learners</a:t>
          </a:r>
        </a:p>
      </dsp:txBody>
      <dsp:txXfrm>
        <a:off x="2651772" y="28703"/>
        <a:ext cx="2230189" cy="840544"/>
      </dsp:txXfrm>
    </dsp:sp>
    <dsp:sp modelId="{DB286F43-7D8F-437D-9205-5B1897F6A125}">
      <dsp:nvSpPr>
        <dsp:cNvPr id="0" name=""/>
        <dsp:cNvSpPr/>
      </dsp:nvSpPr>
      <dsp:spPr>
        <a:xfrm>
          <a:off x="2853870" y="895399"/>
          <a:ext cx="228249" cy="578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841"/>
              </a:lnTo>
              <a:lnTo>
                <a:pt x="228249" y="5788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4B4F8-2112-4976-A75C-5E892BEF1A6C}">
      <dsp:nvSpPr>
        <dsp:cNvPr id="0" name=""/>
        <dsp:cNvSpPr/>
      </dsp:nvSpPr>
      <dsp:spPr>
        <a:xfrm>
          <a:off x="3082119" y="1118610"/>
          <a:ext cx="1925363" cy="71125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Workshops/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Hackathons</a:t>
          </a:r>
          <a:endParaRPr lang="en-IN" sz="16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02951" y="1139442"/>
        <a:ext cx="1883699" cy="669595"/>
      </dsp:txXfrm>
    </dsp:sp>
    <dsp:sp modelId="{E84B4DFE-9929-4345-87F5-2B6366B5AE71}">
      <dsp:nvSpPr>
        <dsp:cNvPr id="0" name=""/>
        <dsp:cNvSpPr/>
      </dsp:nvSpPr>
      <dsp:spPr>
        <a:xfrm>
          <a:off x="2853870" y="895399"/>
          <a:ext cx="228249" cy="1531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1451"/>
              </a:lnTo>
              <a:lnTo>
                <a:pt x="228249" y="1531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52685-A212-4B17-AF98-935446776A73}">
      <dsp:nvSpPr>
        <dsp:cNvPr id="0" name=""/>
        <dsp:cNvSpPr/>
      </dsp:nvSpPr>
      <dsp:spPr>
        <a:xfrm>
          <a:off x="3082119" y="2053082"/>
          <a:ext cx="1925363" cy="74753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Competitive Programming</a:t>
          </a:r>
          <a:endParaRPr lang="en-IN" sz="16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04014" y="2074977"/>
        <a:ext cx="1881573" cy="703746"/>
      </dsp:txXfrm>
    </dsp:sp>
    <dsp:sp modelId="{6C84E891-A9DF-44F6-8496-D607BAE2FFC1}">
      <dsp:nvSpPr>
        <dsp:cNvPr id="0" name=""/>
        <dsp:cNvSpPr/>
      </dsp:nvSpPr>
      <dsp:spPr>
        <a:xfrm>
          <a:off x="2853870" y="895399"/>
          <a:ext cx="228249" cy="2521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1252"/>
              </a:lnTo>
              <a:lnTo>
                <a:pt x="228249" y="25212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34987-C449-498A-90E6-337D0E14F99C}">
      <dsp:nvSpPr>
        <dsp:cNvPr id="0" name=""/>
        <dsp:cNvSpPr/>
      </dsp:nvSpPr>
      <dsp:spPr>
        <a:xfrm>
          <a:off x="3082119" y="3023829"/>
          <a:ext cx="1925363" cy="78564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Certifications</a:t>
          </a:r>
          <a:endParaRPr lang="en-IN" sz="1500" b="1" kern="1200" dirty="0"/>
        </a:p>
      </dsp:txBody>
      <dsp:txXfrm>
        <a:off x="3105130" y="3046840"/>
        <a:ext cx="1879341" cy="739620"/>
      </dsp:txXfrm>
    </dsp:sp>
    <dsp:sp modelId="{F6768BDB-9399-4FE2-8B9C-5E220BD73A6C}">
      <dsp:nvSpPr>
        <dsp:cNvPr id="0" name=""/>
        <dsp:cNvSpPr/>
      </dsp:nvSpPr>
      <dsp:spPr>
        <a:xfrm>
          <a:off x="2853870" y="895399"/>
          <a:ext cx="228249" cy="3583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708"/>
              </a:lnTo>
              <a:lnTo>
                <a:pt x="228249" y="35837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F7B0F-13B7-4F25-ACF6-38DD9A29F759}">
      <dsp:nvSpPr>
        <dsp:cNvPr id="0" name=""/>
        <dsp:cNvSpPr/>
      </dsp:nvSpPr>
      <dsp:spPr>
        <a:xfrm>
          <a:off x="3082119" y="4032684"/>
          <a:ext cx="1999562" cy="89284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Preparation for Competitive Examinations</a:t>
          </a:r>
          <a:endParaRPr lang="en-IN" sz="16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08270" y="4058835"/>
        <a:ext cx="1947260" cy="840544"/>
      </dsp:txXfrm>
    </dsp:sp>
    <dsp:sp modelId="{B0631925-652D-40D5-BE66-A393F3E697DC}">
      <dsp:nvSpPr>
        <dsp:cNvPr id="0" name=""/>
        <dsp:cNvSpPr/>
      </dsp:nvSpPr>
      <dsp:spPr>
        <a:xfrm>
          <a:off x="2853870" y="895399"/>
          <a:ext cx="228249" cy="46141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147"/>
              </a:lnTo>
              <a:lnTo>
                <a:pt x="228249" y="46141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3951F-EDFE-4F91-BD77-A02D440DDB3E}">
      <dsp:nvSpPr>
        <dsp:cNvPr id="0" name=""/>
        <dsp:cNvSpPr/>
      </dsp:nvSpPr>
      <dsp:spPr>
        <a:xfrm>
          <a:off x="3082119" y="5148743"/>
          <a:ext cx="2087490" cy="72160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Project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Contests</a:t>
          </a:r>
          <a:endParaRPr lang="en-IN" sz="16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03254" y="5169878"/>
        <a:ext cx="2045220" cy="6793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DF70C-0AC2-48C0-B183-342A5C222411}">
      <dsp:nvSpPr>
        <dsp:cNvPr id="0" name=""/>
        <dsp:cNvSpPr/>
      </dsp:nvSpPr>
      <dsp:spPr>
        <a:xfrm>
          <a:off x="3239881" y="142"/>
          <a:ext cx="4859822" cy="586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Ph.D. Awarded</a:t>
          </a:r>
          <a:endParaRPr lang="en-US" sz="1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239881" y="73395"/>
        <a:ext cx="4640063" cy="439517"/>
      </dsp:txXfrm>
    </dsp:sp>
    <dsp:sp modelId="{09789EF1-2B3F-47A5-A8C1-967DADA4B231}">
      <dsp:nvSpPr>
        <dsp:cNvPr id="0" name=""/>
        <dsp:cNvSpPr/>
      </dsp:nvSpPr>
      <dsp:spPr>
        <a:xfrm>
          <a:off x="0" y="142"/>
          <a:ext cx="3239881" cy="5860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18</a:t>
          </a:r>
        </a:p>
      </dsp:txBody>
      <dsp:txXfrm>
        <a:off x="28607" y="28749"/>
        <a:ext cx="3182667" cy="528809"/>
      </dsp:txXfrm>
    </dsp:sp>
    <dsp:sp modelId="{9D516EF9-597E-46E6-9FC8-37F49941FA91}">
      <dsp:nvSpPr>
        <dsp:cNvPr id="0" name=""/>
        <dsp:cNvSpPr/>
      </dsp:nvSpPr>
      <dsp:spPr>
        <a:xfrm>
          <a:off x="3240672" y="644767"/>
          <a:ext cx="4855076" cy="5999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Patents Published(112)/Granted (14)</a:t>
          </a:r>
          <a:endParaRPr lang="en-GB" sz="1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240672" y="719755"/>
        <a:ext cx="4630111" cy="449930"/>
      </dsp:txXfrm>
    </dsp:sp>
    <dsp:sp modelId="{0BE83ABD-AB34-4D39-967A-094806F2DB63}">
      <dsp:nvSpPr>
        <dsp:cNvPr id="0" name=""/>
        <dsp:cNvSpPr/>
      </dsp:nvSpPr>
      <dsp:spPr>
        <a:xfrm>
          <a:off x="3954" y="651708"/>
          <a:ext cx="3236717" cy="5860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126</a:t>
          </a:r>
        </a:p>
      </dsp:txBody>
      <dsp:txXfrm>
        <a:off x="32561" y="680315"/>
        <a:ext cx="3179503" cy="528809"/>
      </dsp:txXfrm>
    </dsp:sp>
    <dsp:sp modelId="{70487926-11C1-4FDE-9323-0C9BC1AFF9C6}">
      <dsp:nvSpPr>
        <dsp:cNvPr id="0" name=""/>
        <dsp:cNvSpPr/>
      </dsp:nvSpPr>
      <dsp:spPr>
        <a:xfrm>
          <a:off x="3239881" y="1353187"/>
          <a:ext cx="4859822" cy="4861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Research Journal Publications</a:t>
          </a:r>
          <a:endParaRPr lang="en-GB" sz="1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239881" y="1413962"/>
        <a:ext cx="4677497" cy="364649"/>
      </dsp:txXfrm>
    </dsp:sp>
    <dsp:sp modelId="{C4F690F9-D230-472A-84BB-0B3F6FA9E0CE}">
      <dsp:nvSpPr>
        <dsp:cNvPr id="0" name=""/>
        <dsp:cNvSpPr/>
      </dsp:nvSpPr>
      <dsp:spPr>
        <a:xfrm>
          <a:off x="0" y="1303275"/>
          <a:ext cx="3239881" cy="5860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271</a:t>
          </a:r>
        </a:p>
      </dsp:txBody>
      <dsp:txXfrm>
        <a:off x="28607" y="1331882"/>
        <a:ext cx="3182667" cy="528809"/>
      </dsp:txXfrm>
    </dsp:sp>
    <dsp:sp modelId="{7A5904EB-8FD4-469D-B281-606D98BC6AC4}">
      <dsp:nvSpPr>
        <dsp:cNvPr id="0" name=""/>
        <dsp:cNvSpPr/>
      </dsp:nvSpPr>
      <dsp:spPr>
        <a:xfrm>
          <a:off x="3239881" y="1947901"/>
          <a:ext cx="4859822" cy="586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Book Published</a:t>
          </a:r>
        </a:p>
      </dsp:txBody>
      <dsp:txXfrm>
        <a:off x="3239881" y="2021154"/>
        <a:ext cx="4640063" cy="439517"/>
      </dsp:txXfrm>
    </dsp:sp>
    <dsp:sp modelId="{523C6B38-0826-4046-A359-5325E98ECCA6}">
      <dsp:nvSpPr>
        <dsp:cNvPr id="0" name=""/>
        <dsp:cNvSpPr/>
      </dsp:nvSpPr>
      <dsp:spPr>
        <a:xfrm>
          <a:off x="0" y="1947901"/>
          <a:ext cx="3239881" cy="58602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393</a:t>
          </a:r>
        </a:p>
      </dsp:txBody>
      <dsp:txXfrm>
        <a:off x="28607" y="1976508"/>
        <a:ext cx="3182667" cy="528809"/>
      </dsp:txXfrm>
    </dsp:sp>
    <dsp:sp modelId="{E3A17724-52F9-491E-8B17-1E23F1BF5A62}">
      <dsp:nvSpPr>
        <dsp:cNvPr id="0" name=""/>
        <dsp:cNvSpPr/>
      </dsp:nvSpPr>
      <dsp:spPr>
        <a:xfrm>
          <a:off x="3239881" y="2592526"/>
          <a:ext cx="4859822" cy="586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Conference Papers/Book Chapters</a:t>
          </a:r>
          <a:endParaRPr lang="en-US" sz="1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239881" y="2665779"/>
        <a:ext cx="4640063" cy="439517"/>
      </dsp:txXfrm>
    </dsp:sp>
    <dsp:sp modelId="{C5403956-D6A0-486F-AE73-AE2BE73E601B}">
      <dsp:nvSpPr>
        <dsp:cNvPr id="0" name=""/>
        <dsp:cNvSpPr/>
      </dsp:nvSpPr>
      <dsp:spPr>
        <a:xfrm>
          <a:off x="0" y="2592526"/>
          <a:ext cx="3239881" cy="58602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352</a:t>
          </a:r>
        </a:p>
      </dsp:txBody>
      <dsp:txXfrm>
        <a:off x="28607" y="2621133"/>
        <a:ext cx="3182667" cy="528809"/>
      </dsp:txXfrm>
    </dsp:sp>
    <dsp:sp modelId="{4F5A1A5E-5BFF-492E-9FD1-881155189AE0}">
      <dsp:nvSpPr>
        <dsp:cNvPr id="0" name=""/>
        <dsp:cNvSpPr/>
      </dsp:nvSpPr>
      <dsp:spPr>
        <a:xfrm>
          <a:off x="3239881" y="3237152"/>
          <a:ext cx="4859822" cy="586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Projects Submitted</a:t>
          </a:r>
          <a:endParaRPr lang="en-GB" sz="1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239881" y="3310405"/>
        <a:ext cx="4640063" cy="439517"/>
      </dsp:txXfrm>
    </dsp:sp>
    <dsp:sp modelId="{516CA88C-AE35-492D-91F4-F12868858094}">
      <dsp:nvSpPr>
        <dsp:cNvPr id="0" name=""/>
        <dsp:cNvSpPr/>
      </dsp:nvSpPr>
      <dsp:spPr>
        <a:xfrm>
          <a:off x="0" y="3237152"/>
          <a:ext cx="3239881" cy="5860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rPr>
            <a:t>8</a:t>
          </a:r>
        </a:p>
      </dsp:txBody>
      <dsp:txXfrm>
        <a:off x="28607" y="3265759"/>
        <a:ext cx="3182667" cy="528809"/>
      </dsp:txXfrm>
    </dsp:sp>
    <dsp:sp modelId="{40C47B22-5325-4DF1-A4BA-5C06F80BBF7D}">
      <dsp:nvSpPr>
        <dsp:cNvPr id="0" name=""/>
        <dsp:cNvSpPr/>
      </dsp:nvSpPr>
      <dsp:spPr>
        <a:xfrm>
          <a:off x="3239881" y="3881777"/>
          <a:ext cx="4859822" cy="586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Consultancy Projects</a:t>
          </a:r>
          <a:endParaRPr lang="en-GB" sz="1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239881" y="3955030"/>
        <a:ext cx="4640063" cy="439517"/>
      </dsp:txXfrm>
    </dsp:sp>
    <dsp:sp modelId="{B12FF792-D9E6-48A8-8DF2-1B41B9B4D046}">
      <dsp:nvSpPr>
        <dsp:cNvPr id="0" name=""/>
        <dsp:cNvSpPr/>
      </dsp:nvSpPr>
      <dsp:spPr>
        <a:xfrm>
          <a:off x="0" y="3881777"/>
          <a:ext cx="3239881" cy="5860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07</a:t>
          </a:r>
        </a:p>
      </dsp:txBody>
      <dsp:txXfrm>
        <a:off x="28607" y="3910384"/>
        <a:ext cx="3182667" cy="528809"/>
      </dsp:txXfrm>
    </dsp:sp>
    <dsp:sp modelId="{316D0BC1-5A92-4495-BC7C-C247ACE8F01F}">
      <dsp:nvSpPr>
        <dsp:cNvPr id="0" name=""/>
        <dsp:cNvSpPr/>
      </dsp:nvSpPr>
      <dsp:spPr>
        <a:xfrm>
          <a:off x="3239881" y="4526402"/>
          <a:ext cx="4859822" cy="586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Seed Grant</a:t>
          </a:r>
        </a:p>
      </dsp:txBody>
      <dsp:txXfrm>
        <a:off x="3239881" y="4599655"/>
        <a:ext cx="4640063" cy="439517"/>
      </dsp:txXfrm>
    </dsp:sp>
    <dsp:sp modelId="{1CFFB3CE-F427-4976-9928-1E7C2026EBE5}">
      <dsp:nvSpPr>
        <dsp:cNvPr id="0" name=""/>
        <dsp:cNvSpPr/>
      </dsp:nvSpPr>
      <dsp:spPr>
        <a:xfrm>
          <a:off x="0" y="4526402"/>
          <a:ext cx="3239881" cy="5860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05</a:t>
          </a:r>
        </a:p>
      </dsp:txBody>
      <dsp:txXfrm>
        <a:off x="28607" y="4555009"/>
        <a:ext cx="3182667" cy="528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68431-CD35-4516-818D-B41B2C4843CF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63638"/>
            <a:ext cx="5586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5" y="4480005"/>
            <a:ext cx="5563870" cy="3665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949B3-C4AB-4FB2-8B24-B07A558BD59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653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7D1F0-BF4D-EE78-051B-DF6D5D1F7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9EAD8C-3560-4F97-B29C-974D8D982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32BEC-A844-080A-93A9-54946950B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A992D-29C3-A1AE-11A0-806C1CBCC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6444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4073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7718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2647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7332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47745-CF2B-5701-EDCA-01263D410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C0BE2C-B4DC-097C-1CED-64E2BEC78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427C24-58C4-55F0-F774-5674B4C47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77CA2-E221-632E-2957-E3693AE857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8498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2577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55C27-5617-8A49-9A88-1C2951F25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FDE1A8-7C13-7D60-2F3B-F59ACAEFC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087BB-7824-26A8-7162-5910882FB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4D2EC-390B-FFBA-4EBA-3744AA9DE1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0547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25F0B-B742-BD7B-9287-9D189B6A4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CB875-ED89-8ED2-85B5-FEE6BBBE7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B0B4A4-3283-B01B-3DB6-1507889DE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F00B0-D8F8-31CD-8A01-EDEE38164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3365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293CC-392B-497D-48D0-B7E34378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67DF9A-A70E-1E67-7F87-26104D2D9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0F9732-2A25-BB6E-761F-15D6E05A6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C0081-0148-34EE-B932-0A696CBAA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4348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E731B-7174-0E64-B2D4-2C2A425B7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47A3D-205D-B23F-F781-1D45CCF498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7C504-3850-C068-4777-005046BFCD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5B0D0-58D7-F10D-AC25-2CC9C6A4C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493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>
          <a:extLst>
            <a:ext uri="{FF2B5EF4-FFF2-40B4-BE49-F238E27FC236}">
              <a16:creationId xmlns:a16="http://schemas.microsoft.com/office/drawing/2014/main" id="{BB7EF8DC-F365-BC6F-9270-A6CBA0A37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5:notes">
            <a:extLst>
              <a:ext uri="{FF2B5EF4-FFF2-40B4-BE49-F238E27FC236}">
                <a16:creationId xmlns:a16="http://schemas.microsoft.com/office/drawing/2014/main" id="{5E226421-8233-F649-3627-D271173C35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5445" y="4066693"/>
            <a:ext cx="5643559" cy="38526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5:notes">
            <a:extLst>
              <a:ext uri="{FF2B5EF4-FFF2-40B4-BE49-F238E27FC236}">
                <a16:creationId xmlns:a16="http://schemas.microsoft.com/office/drawing/2014/main" id="{77D46453-0F45-5D11-DCD5-AEF264950F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73100" y="641350"/>
            <a:ext cx="5708650" cy="3211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513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4CEF6-A78D-CDBF-DC5A-C68E5560C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9B240-68EF-6FDC-B336-BF2D79A45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1B1DD-0CF5-DD2F-097D-408C6EA8A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0B6A1-686D-CF22-64E7-F8FD3C771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4496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3025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1A8C-8E0C-AE8D-7539-6C0967C57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02CC2-1985-78D2-3EE7-611577179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FC2927-36F3-DE1E-0891-119E8EBC9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2A91D-032B-E24E-8C6D-346AD33D1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8656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7741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4491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F5B22-A93B-52CD-8F2E-1BF87CED1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3916E0-031A-3EC2-0B69-3B897A31A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7821CC-7379-605F-519F-1F896468B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D4F6-C51E-6E90-2E21-7D349A92C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7597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1292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9074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0209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0574C-2D93-7450-97CF-EEB9EA1E7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876F8-3728-DA19-4050-DA8D884FC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ACA3F-8113-AF95-7F7C-B38E88A10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0AE41-E601-504A-C800-2F3F3CE65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5140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17362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5B3CA-849D-0020-AE4E-31E424405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35CB7B-6F0F-4D51-3597-BE0DDDA762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5096D0-188F-9039-7A96-8DC528441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B3960-9344-1EA0-B057-B99D6CE0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22865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35486-23DA-4D0E-168A-118551F0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4AED2-CD91-A5B8-58E9-827992B08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A3C86-0A95-4ED9-4DFA-597174B21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FA6AE-7605-7D06-0C69-42D2E704B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3267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96632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71028-8B36-012A-85E2-1E72E7B75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65589F-D999-C7BE-B926-2F3689C26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1E79E4-79F3-DF64-81FD-9F43203C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71B5A-965C-9E5F-520E-A52F68084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03816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06B63-8C61-488E-3EA2-4C61D45BC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0BCDA-6F7D-0E6B-23F0-82603A3DA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E0F318-5767-B76D-6748-15A349801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F7652-0B8D-8296-165A-0355EB8A9E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41830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8D785-D971-FE60-A125-06CC72173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80EF0-AB7A-6B27-878A-E8E792405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4FA347-44E6-15F7-CD4F-D31BBB695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0CAC9-C479-5A23-4E60-5003AE672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83395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958E-83EE-48DF-8A3A-DE0FDED049E6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41354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63594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67386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859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A2A15-EBB3-09A3-FB16-2536216A8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566314-3DE6-C952-ABF5-D2D25B0C4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5F1479-8393-63DD-E115-29B5769D5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0BB64-6B8E-82B1-5073-3AACAA5B8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43260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C1FB6-992B-183A-5628-8F4D45676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DEFD10-96A4-3EDB-8462-F716297D0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125F9-EA40-F2E8-D223-A3BBEC313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D30D-067B-9C76-89BB-B1C8F0648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99282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C1FB6-992B-183A-5628-8F4D45676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DEFD10-96A4-3EDB-8462-F716297D0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125F9-EA40-F2E8-D223-A3BBEC313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D30D-067B-9C76-89BB-B1C8F0648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22429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35486-23DA-4D0E-168A-118551F0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4AED2-CD91-A5B8-58E9-827992B08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A3C86-0A95-4ED9-4DFA-597174B21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FA6AE-7605-7D06-0C69-42D2E704B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22703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35486-23DA-4D0E-168A-118551F0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4AED2-CD91-A5B8-58E9-827992B08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A3C86-0A95-4ED9-4DFA-597174B21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FA6AE-7605-7D06-0C69-42D2E704B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2053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2D64A-4006-408E-828E-CC9077CFD47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90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35486-23DA-4D0E-168A-118551F0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4AED2-CD91-A5B8-58E9-827992B08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A3C86-0A95-4ED9-4DFA-597174B21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FA6AE-7605-7D06-0C69-42D2E704B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50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17727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10773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:notes"/>
          <p:cNvSpPr txBox="1">
            <a:spLocks noGrp="1"/>
          </p:cNvSpPr>
          <p:nvPr>
            <p:ph type="body" idx="1"/>
          </p:nvPr>
        </p:nvSpPr>
        <p:spPr>
          <a:xfrm>
            <a:off x="705445" y="4066693"/>
            <a:ext cx="5643559" cy="38526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3100" y="641350"/>
            <a:ext cx="5708650" cy="3211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70979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165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61849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A0D0E-2948-F697-7D24-1EDC7D842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0FCF33-BE10-414E-D71E-66F115C14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B55461-C448-6520-D71E-23A3A5E3E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F43C4-C644-6337-1FCB-BDD5D2552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77289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869BB-3F95-158D-5989-4A20E1904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BAA6B4-9D1D-4C7F-EE02-6C8516ECC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2F7F5-5A20-7166-AEA9-A14D6C569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89D16-088B-A761-F4E9-FD03B3E2C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79375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2E02D-61B5-D7AF-B1F8-EA332E017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5AC15-E66F-2C64-978A-93E063BD9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25F057-2650-C031-A59B-49D8A63DC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E8E75-EAED-3AFC-4C1C-2CC60C4B6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32409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62222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705445" y="4066693"/>
            <a:ext cx="5643559" cy="38526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3100" y="641350"/>
            <a:ext cx="5708650" cy="3211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8459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6B639-1FD7-E87A-F8DC-C72FC1AF7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3E36C6-0629-94A7-8106-91CA1E5F0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4213" y="1163638"/>
            <a:ext cx="5586412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C3CC5-BA34-9FC6-5B1B-D5A62696C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E54DC-BD61-DB61-2C05-255A58B89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949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407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718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04675-ED41-4238-8861-6F2A0C4B7799}" type="datetime1">
              <a:rPr lang="en-IN" smtClean="0"/>
              <a:t>15-06-2025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School of Engineering &amp;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161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F10E-21AB-41B5-906D-342C2B306136}" type="datetime1">
              <a:rPr lang="en-IN" smtClean="0"/>
              <a:t>15-06-2025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School of Engineering &amp;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75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064C-CB54-443E-9ADA-F66780300C68}" type="datetime1">
              <a:rPr lang="en-IN" smtClean="0"/>
              <a:t>15-06-2025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School of Engineering &amp;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538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61A9-79F9-44B0-8CE0-B24B6D102379}" type="datetime1">
              <a:rPr lang="en-IN" smtClean="0"/>
              <a:t>15-06-2025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School of Engineering &amp;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11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C7AB-08F7-4015-AFF8-35A6713A1C39}" type="datetime1">
              <a:rPr lang="en-IN" smtClean="0"/>
              <a:t>15-06-2025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School of Engineering &amp;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071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3329-A255-4EBC-AB0B-BCA3F1185A47}" type="datetime1">
              <a:rPr lang="en-IN" smtClean="0"/>
              <a:t>15-06-2025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School of Engineering &amp;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118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F895-8A67-4847-98DF-D246DE2BA26D}" type="datetime1">
              <a:rPr lang="en-IN" smtClean="0"/>
              <a:t>15-06-2025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School of Engineering &amp; Technology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130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89F8-0A4B-46C7-B827-E3A6C45F14A2}" type="datetime1">
              <a:rPr lang="en-IN" smtClean="0"/>
              <a:t>15-06-2025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School of Engineering &amp; Technology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524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5E17-4A42-4555-86E5-7164B1E76D7C}" type="datetime1">
              <a:rPr lang="en-IN" smtClean="0"/>
              <a:t>15-06-2025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School of Engineering &amp;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178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F5E-CD22-4DF7-B429-FA297DB57DA1}" type="datetime1">
              <a:rPr lang="en-IN" smtClean="0"/>
              <a:t>15-06-2025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School of Engineering &amp;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967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F1C3-C4D8-4225-B83F-5C7D26E940D1}" type="datetime1">
              <a:rPr lang="en-IN" smtClean="0"/>
              <a:t>15-06-2025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School of Engineering &amp;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684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A7D17-6F1A-423C-BC79-C0ACFC224C3E}" type="datetime1">
              <a:rPr lang="en-IN" smtClean="0"/>
              <a:t>15-06-2025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School of Engineering &amp;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1C46D-3F04-4F73-BF36-E6D9DA5AE1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875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Curricular%20Aspects/VACs%20Offered%20by%20School.xlsx" TargetMode="Externa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Program%20Details/Program%20Structure%20&amp;%20handbooks/B.Tech%20CSE%202020_21.xlsx" TargetMode="External"/><Relationship Id="rId3" Type="http://schemas.openxmlformats.org/officeDocument/2006/relationships/image" Target="../media/image1.png"/><Relationship Id="rId7" Type="http://schemas.openxmlformats.org/officeDocument/2006/relationships/hyperlink" Target="Program%20Details/Program%20Structure%20&amp;%20handbooks/B.Tech%20CSE%202019-23.xls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Program%20Details/Program%20Structure%20&amp;%20handbooks/B.Tech%20CSE%202018-22.xlsx" TargetMode="External"/><Relationship Id="rId5" Type="http://schemas.openxmlformats.org/officeDocument/2006/relationships/hyperlink" Target="Program%20Details/Program%20Structure%20&amp;%20handbooks/Course%20Scheme%202024-25.xlsx" TargetMode="External"/><Relationship Id="rId10" Type="http://schemas.openxmlformats.org/officeDocument/2006/relationships/hyperlink" Target="Program%20Details/Program%20Structure%20&amp;%20handbooks/B.Tech%20CSE%202023-24.xlsx" TargetMode="External"/><Relationship Id="rId4" Type="http://schemas.openxmlformats.org/officeDocument/2006/relationships/image" Target="../media/image5.png"/><Relationship Id="rId9" Type="http://schemas.openxmlformats.org/officeDocument/2006/relationships/hyperlink" Target="Program%20Details/Program%20Structure%20&amp;%20handbooks/CSE%20SoS%202022-23.xlsx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hyperlink" Target="Teaching%20Learning%20Process/Sample%20Action%20taken%20Report%20for%20SOET.pdf" TargetMode="External"/><Relationship Id="rId18" Type="http://schemas.openxmlformats.org/officeDocument/2006/relationships/hyperlink" Target="Teaching%20Learning%20Process/Java%20Unit%201%20Question%20Bank.pdf" TargetMode="External"/><Relationship Id="rId26" Type="http://schemas.openxmlformats.org/officeDocument/2006/relationships/hyperlink" Target="Teaching%20Learning%20Process/Format_%20Class%20Observation%20Form.xlsx" TargetMode="External"/><Relationship Id="rId3" Type="http://schemas.openxmlformats.org/officeDocument/2006/relationships/image" Target="../media/image1.png"/><Relationship Id="rId21" Type="http://schemas.openxmlformats.org/officeDocument/2006/relationships/hyperlink" Target="Teaching%20Learning%20Process/Sample%20Assignment.docx" TargetMode="External"/><Relationship Id="rId7" Type="http://schemas.openxmlformats.org/officeDocument/2006/relationships/diagramQuickStyle" Target="../diagrams/quickStyle3.xml"/><Relationship Id="rId12" Type="http://schemas.openxmlformats.org/officeDocument/2006/relationships/hyperlink" Target="https://krmangalameduin-my.sharepoint.com/:b:/g/personal/dean_soet_krmangalam_edu_in/EcE6Qdn1E7RPpLAtLnq1bKABX6ih9c5st3o8AYLMnxr5-w?e=vZZ1gL" TargetMode="External"/><Relationship Id="rId17" Type="http://schemas.openxmlformats.org/officeDocument/2006/relationships/hyperlink" Target="Teaching%20Learning%20Process/B.Tech%20Cyber%20Security%20Programme%20Handbook%20(w.e.f%202024-25).pdf" TargetMode="External"/><Relationship Id="rId25" Type="http://schemas.openxmlformats.org/officeDocument/2006/relationships/hyperlink" Target="https://krmangalameduin-my.sharepoint.com/:x:/g/personal/dean_soet_krmangalam_edu_in/Eew1E67vJHRJubva0L5J8A8BIs5ftvCy1gMApF0fgP0qng?e=0tZXJ2" TargetMode="External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krmangalameduin-my.sharepoint.com/:b:/g/personal/dean_soet_krmangalam_edu_in/EaScX8pfIK5KkQz5fyUHhkwBeVGMUjht3V5WMx8MvumQbQ?e=UjQjaR" TargetMode="External"/><Relationship Id="rId20" Type="http://schemas.openxmlformats.org/officeDocument/2006/relationships/hyperlink" Target="Teaching%20Learning%20Process/Instructions%20for%20Course%20Packe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hyperlink" Target="https://krmangalameduin-my.sharepoint.com/:x:/g/personal/dean_soet_krmangalam_edu_in/EQx4kbU4fONAmTDSOyJord8BGtoREJXTzb-bYF5aCxX42A?e=6x6ubj" TargetMode="External"/><Relationship Id="rId24" Type="http://schemas.openxmlformats.org/officeDocument/2006/relationships/hyperlink" Target="Teaching%20Learning%20Process/Continous%20Assessment%20Sheet.xlsx" TargetMode="External"/><Relationship Id="rId5" Type="http://schemas.openxmlformats.org/officeDocument/2006/relationships/diagramData" Target="../diagrams/data3.xml"/><Relationship Id="rId15" Type="http://schemas.openxmlformats.org/officeDocument/2006/relationships/hyperlink" Target="https://krmangalameduin-my.sharepoint.com/:p:/g/personal/dean_soet_krmangalam_edu_in/EfVbd17SvzlHqZb7x7wu5DwBjWEXdhoIBCWUD6VPre89tA?e=wdDL5U" TargetMode="External"/><Relationship Id="rId23" Type="http://schemas.openxmlformats.org/officeDocument/2006/relationships/hyperlink" Target="Teaching%20Learning%20Process/Course%20Mappings%20of%20BCA.xlsx" TargetMode="External"/><Relationship Id="rId28" Type="http://schemas.openxmlformats.org/officeDocument/2006/relationships/hyperlink" Target="https://krmangalameduin-my.sharepoint.com/:p:/g/personal/dean_soet_krmangalam_edu_in/EfZ1c9Co8MhEg0ZSWwqJfgcBpwM4h5D98RWcyXs5el1z5g?e=HxGRwJ" TargetMode="External"/><Relationship Id="rId10" Type="http://schemas.openxmlformats.org/officeDocument/2006/relationships/hyperlink" Target="https://krmangalameduin-my.sharepoint.com/:x:/g/personal/dean_soet_krmangalam_edu_in/EbQSqPeWKdhGlj5_8fAUVFIBghoymhOS2PlrgfQIOXc95w?e=cDwZfN" TargetMode="External"/><Relationship Id="rId19" Type="http://schemas.openxmlformats.org/officeDocument/2006/relationships/hyperlink" Target="https://krmangalameduin-my.sharepoint.com/:b:/g/personal/dean_soet_krmangalam_edu_in/EQWH8mmiDPBAtekM7sqHN6kB8mqTwjjWU68i5Vm9HcdSuw?e=T5L0MR" TargetMode="External"/><Relationship Id="rId4" Type="http://schemas.openxmlformats.org/officeDocument/2006/relationships/image" Target="../media/image5.png"/><Relationship Id="rId9" Type="http://schemas.microsoft.com/office/2007/relationships/diagramDrawing" Target="../diagrams/drawing3.xml"/><Relationship Id="rId14" Type="http://schemas.openxmlformats.org/officeDocument/2006/relationships/hyperlink" Target="Teaching%20Learning%20Process/Sample%20Feedback%20of%20SOET.docx" TargetMode="External"/><Relationship Id="rId22" Type="http://schemas.openxmlformats.org/officeDocument/2006/relationships/hyperlink" Target="https://krmangalameduin-my.sharepoint.com/:b:/g/personal/dean_soet_krmangalam_edu_in/EQHqnyM1lyVKmwAQSGuBbn0BTJWOaWKvdPAZlQxeI0k8oQ?e=G9xCU2" TargetMode="External"/><Relationship Id="rId27" Type="http://schemas.openxmlformats.org/officeDocument/2006/relationships/hyperlink" Target="https://krmangalameduin-my.sharepoint.com/:b:/g/personal/dean_soet_krmangalam_edu_in/ERyVlZMEZohBorgidQN9fksBYZ2W0MSDoqqUyO8-lAnvtA?e=jn55m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Teaching%20Learning%20Process/BCA%20Program%20Structure%202024-25%20(29%20Oct-2024).xlsx" TargetMode="External"/><Relationship Id="rId5" Type="http://schemas.openxmlformats.org/officeDocument/2006/relationships/hyperlink" Target="Curricular%20Aspects/Multiple%20Entry%20&amp;%20Exit.pptx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krmangalameduin-my.sharepoint.com/:b:/g/personal/dean_soet_krmangalam_edu_in/Ea37nIZfUgFCicb0X6JUfrYB9r4MMNwDq_UriqulFjNlpg?e=ka1SmA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6.jpeg"/><Relationship Id="rId5" Type="http://schemas.openxmlformats.org/officeDocument/2006/relationships/diagramLayout" Target="../diagrams/layout4.xml"/><Relationship Id="rId15" Type="http://schemas.openxmlformats.org/officeDocument/2006/relationships/image" Target="../media/image20.jpeg"/><Relationship Id="rId10" Type="http://schemas.openxmlformats.org/officeDocument/2006/relationships/hyperlink" Target="https://krmangalameduin-my.sharepoint.com/:p:/g/personal/dean_soet_krmangalam_edu_in/ERrsBLdDG85EiSahkYpJCpMBOxl3xjOWscfMiHM_As-cVg?e=IUGZvF" TargetMode="External"/><Relationship Id="rId4" Type="http://schemas.openxmlformats.org/officeDocument/2006/relationships/diagramData" Target="../diagrams/data4.xml"/><Relationship Id="rId9" Type="http://schemas.openxmlformats.org/officeDocument/2006/relationships/image" Target="../media/image15.jpeg"/><Relationship Id="rId1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b:/g/personal/dean_soet_krmangalam_edu_in/ESNPWYzZ2iNIue21zlYqiRwBhaSDDcaa0eqCwApNI8wVHg?e=yro55I" TargetMode="External"/><Relationship Id="rId3" Type="http://schemas.openxmlformats.org/officeDocument/2006/relationships/image" Target="../media/image12.sv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entor-Mentee/Office%20Order%20Mentor-%20Mentee%20handbook.pdf" TargetMode="External"/><Relationship Id="rId5" Type="http://schemas.openxmlformats.org/officeDocument/2006/relationships/hyperlink" Target="Mentor-Mentee/Sample%20Interaction%20Form.pdf" TargetMode="External"/><Relationship Id="rId4" Type="http://schemas.openxmlformats.org/officeDocument/2006/relationships/hyperlink" Target="Mentor-Mentee/Notices/Mentor%20Mentee%20Policy.pdf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p:/g/personal/dean_soet_krmangalam_edu_in/EZhnd_E5qolFqCxaotBthlUBKI8_Agy4grHqnYL32HXOPw?e=5tRfuc" TargetMode="External"/><Relationship Id="rId3" Type="http://schemas.openxmlformats.org/officeDocument/2006/relationships/image" Target="../media/image1.png"/><Relationship Id="rId7" Type="http://schemas.openxmlformats.org/officeDocument/2006/relationships/hyperlink" Target="Teaching%20Learning%20Process/Sample%20Assignment.doc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Teaching%20Learning%20Process/Java%20lab%20Manual.pdf" TargetMode="External"/><Relationship Id="rId5" Type="http://schemas.openxmlformats.org/officeDocument/2006/relationships/hyperlink" Target="Teaching%20Learning%20Process/Sample%20Class%20Presentation.pdf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ary.krmangalam.edu.in/user#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Research%20&amp;%20Development/Reimburshemeent-SOET.xls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Research%20&amp;%20Development/Revise%20faculty%20research%20incentives%20scheme.pdf" TargetMode="External"/><Relationship Id="rId11" Type="http://schemas.openxmlformats.org/officeDocument/2006/relationships/chart" Target="../charts/chart6.xml"/><Relationship Id="rId5" Type="http://schemas.openxmlformats.org/officeDocument/2006/relationships/hyperlink" Target="Research%20&amp;%20Development/revised%20constitution%20of%20SRC-SOET.pdf" TargetMode="External"/><Relationship Id="rId10" Type="http://schemas.openxmlformats.org/officeDocument/2006/relationships/chart" Target="../charts/chart5.xml"/><Relationship Id="rId4" Type="http://schemas.openxmlformats.org/officeDocument/2006/relationships/image" Target="../media/image5.png"/><Relationship Id="rId9" Type="http://schemas.openxmlformats.org/officeDocument/2006/relationships/hyperlink" Target="Research%20&amp;%20Development/SOET%20KEIC%20STUDENTS.xls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hyperlink" Target="https://krmangalameduin-my.sharepoint.com/:w:/g/personal/dean_soet_krmangalam_edu_in/ET6bg0z7sOhHmVmP455hnaEBrKJwL588UFl--jA3ySIUoQ?e=VY0yWV" TargetMode="External"/><Relationship Id="rId18" Type="http://schemas.openxmlformats.org/officeDocument/2006/relationships/hyperlink" Target="https://krmangalameduin-my.sharepoint.com/:w:/g/personal/dean_soet_krmangalam_edu_in/ESTafi_UoCtPmpNp2cJ20TYBozTa2pfQU3E821SnHl-4Zw?e=gIhPiL" TargetMode="External"/><Relationship Id="rId3" Type="http://schemas.openxmlformats.org/officeDocument/2006/relationships/image" Target="../media/image1.png"/><Relationship Id="rId21" Type="http://schemas.openxmlformats.org/officeDocument/2006/relationships/hyperlink" Target="Research%20&amp;%20Development/SOET%20Research%20Credentials.pptx" TargetMode="External"/><Relationship Id="rId7" Type="http://schemas.openxmlformats.org/officeDocument/2006/relationships/diagramQuickStyle" Target="../diagrams/quickStyle5.xml"/><Relationship Id="rId12" Type="http://schemas.openxmlformats.org/officeDocument/2006/relationships/hyperlink" Target="https://krmangalameduin-my.sharepoint.com/:w:/g/personal/dean_soet_krmangalam_edu_in/EUkBQJ_rVBRAvV4BSx-cFj4BcODhMB3qmynj6Zqw8MkxgQ?e=Di7nuD" TargetMode="External"/><Relationship Id="rId17" Type="http://schemas.openxmlformats.org/officeDocument/2006/relationships/hyperlink" Target="R&amp;D/Projects%20Submitted.xlsx" TargetMode="External"/><Relationship Id="rId2" Type="http://schemas.openxmlformats.org/officeDocument/2006/relationships/notesSlide" Target="../notesSlides/notesSlide18.xml"/><Relationship Id="rId16" Type="http://schemas.openxmlformats.org/officeDocument/2006/relationships/hyperlink" Target="https://krmangalameduin-my.sharepoint.com/:w:/g/personal/dean_soet_krmangalam_edu_in/Ed2WZtRmUtZLhz15grboEvcBU-DqMUmB2QeLoV5LNQxDYQ?e=alnzXq" TargetMode="External"/><Relationship Id="rId20" Type="http://schemas.openxmlformats.org/officeDocument/2006/relationships/hyperlink" Target="https://krmangalam.irin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hyperlink" Target="Research%20&amp;%20Development/SOET%20Research%20Summary%20(till%20may%202025)/Patents%20(2018-2025).docx" TargetMode="External"/><Relationship Id="rId5" Type="http://schemas.openxmlformats.org/officeDocument/2006/relationships/diagramData" Target="../diagrams/data5.xml"/><Relationship Id="rId15" Type="http://schemas.openxmlformats.org/officeDocument/2006/relationships/hyperlink" Target="Research%20&amp;%20Development/SOET%20Research%20Summary%20(till%20may%202025)/Conferences%202018-2025.docx" TargetMode="External"/><Relationship Id="rId10" Type="http://schemas.openxmlformats.org/officeDocument/2006/relationships/hyperlink" Target="Research%20&amp;%20Development/Ph.D%20Summary.xlsx" TargetMode="External"/><Relationship Id="rId19" Type="http://schemas.openxmlformats.org/officeDocument/2006/relationships/hyperlink" Target="R&amp;D/Seed%20Grant.pptx" TargetMode="External"/><Relationship Id="rId4" Type="http://schemas.openxmlformats.org/officeDocument/2006/relationships/image" Target="../media/image5.png"/><Relationship Id="rId9" Type="http://schemas.microsoft.com/office/2007/relationships/diagramDrawing" Target="../diagrams/drawing5.xml"/><Relationship Id="rId14" Type="http://schemas.openxmlformats.org/officeDocument/2006/relationships/hyperlink" Target="https://krmangalameduin-my.sharepoint.com/:w:/g/personal/dean_soet_krmangalam_edu_in/EV_XACOooSxCtHaMgT6oSXYBVsmxts3YDRaU_0J8QcRvYQ?e=AH3NU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Infrastructure%20and%20Learning%20Resourses/E-Content.pptx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hyperlink" Target="School%20Introduction/Library%20Details.pptx" TargetMode="External"/><Relationship Id="rId4" Type="http://schemas.openxmlformats.org/officeDocument/2006/relationships/image" Target="../media/image21.png"/><Relationship Id="rId9" Type="http://schemas.openxmlformats.org/officeDocument/2006/relationships/hyperlink" Target="Library/Library%20Data%20(June%202025).xlsx" TargetMode="External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12" Type="http://schemas.openxmlformats.org/officeDocument/2006/relationships/hyperlink" Target="https://krmangalameduin-my.sharepoint.com/:x:/g/personal/dean_soet_krmangalam_edu_in/EYbA6fNea9FJkXDczW1mBNkBmRSnSylbXvitUoX4HpOvJg?e=di1CE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rmangalameduin-my.sharepoint.com/:p:/g/personal/dean_soet_krmangalam_edu_in/EcxDusUUA0RAoPfckBo8v7IBPPOHE5qUikH5Ed7EY5dGnA?e=zxXmWf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COE/AI%20COE/Updated%20AI%20COE.pptx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openxmlformats.org/officeDocument/2006/relationships/hyperlink" Target="COE-AI%20&amp;%20ML.pptx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hyperlink" Target="https://krmangalameduin-my.sharepoint.com/:x:/g/personal/dean_soet_krmangalam_edu_in/Ed_pA9P0SOZEr0ZVSYXK51YB-CKx6o7BsABKx1qBVBu8Gg?e=AryqGT" TargetMode="Externa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rmangalameduin-my.sharepoint.com/:p:/g/personal/dean_soet_krmangalam_edu_in/EfosCVjL7FdPqUASV9sMcoQBqUI7xKu4NOKWz_iWalelkg?e=fAxLiX" TargetMode="Externa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hyperlink" Target="KEIC/SOET%20KEIC%20STUDENTS%20(2%20Aug%202024).xlsx" TargetMode="External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jp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46.png"/><Relationship Id="rId9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1.pn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2.jpe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0.jpeg"/><Relationship Id="rId14" Type="http://schemas.openxmlformats.org/officeDocument/2006/relationships/hyperlink" Target="Alumni/Alumni%20Presentation.pptx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5.pn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86.png"/><Relationship Id="rId9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x:/g/personal/dean_soet_krmangalam_edu_in/Ecm95RVkiUBMqzV18kAngPkBn-v2VJGBmj5Uc5UZNEtMTA?e=HJ0egG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krmangalameduin-my.sharepoint.com/:x:/g/personal/dean_soet_krmangalam_edu_in/EWnF3M-cCrFJpIHEuqSx3JEBNkhiacHSYP9Al6XTlkbxoQ?e=QfpZj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rmangalameduin-my.sharepoint.com/:p:/g/personal/dean_soet_krmangalam_edu_in/ES8KvzYN9ONJquExbe-pF2EBj1kn24uMtuDhO9JclAeO4A?e=17SzE0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hyperlink" Target="https://krmangalameduin-my.sharepoint.com/:x:/g/personal/dean_soet_krmangalam_edu_in/EU4LpcRAqWxNklQEWbkWJDgBp-chRouY1Imzg8ejd8L1Ig?e=UvPuTh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.png"/><Relationship Id="rId7" Type="http://schemas.openxmlformats.org/officeDocument/2006/relationships/image" Target="../media/image129.png"/><Relationship Id="rId12" Type="http://schemas.openxmlformats.org/officeDocument/2006/relationships/image" Target="../media/image1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image" Target="../media/image132.png"/><Relationship Id="rId5" Type="http://schemas.openxmlformats.org/officeDocument/2006/relationships/image" Target="../media/image127.jpeg"/><Relationship Id="rId10" Type="http://schemas.openxmlformats.org/officeDocument/2006/relationships/hyperlink" Target="https://www.youtube.com/@Logikxmind/videos" TargetMode="External"/><Relationship Id="rId4" Type="http://schemas.openxmlformats.org/officeDocument/2006/relationships/image" Target="../media/image126.png"/><Relationship Id="rId9" Type="http://schemas.openxmlformats.org/officeDocument/2006/relationships/image" Target="../media/image13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.pn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hyperlink" Target="https://krmangalameduin-my.sharepoint.com/:x:/g/personal/dean_soet_krmangalam_edu_in/EbT2aNkLAFVBpt7hxFoCPGoBq5qIGdaLRpRma5L0zQy0-Q?e=oSa6of" TargetMode="External"/><Relationship Id="rId5" Type="http://schemas.openxmlformats.org/officeDocument/2006/relationships/hyperlink" Target="https://krmangalameduin-my.sharepoint.com/:f:/g/personal/dean_soet_krmangalam_edu_in/Euq9AOAOhM9PkcnGksJoghoBMZQCR4NEfOqMUOSAOIeEzQ?e=cAFCW1" TargetMode="External"/><Relationship Id="rId10" Type="http://schemas.openxmlformats.org/officeDocument/2006/relationships/chart" Target="../charts/chart10.xml"/><Relationship Id="rId4" Type="http://schemas.openxmlformats.org/officeDocument/2006/relationships/hyperlink" Target="https://krmangalameduin-my.sharepoint.com/:x:/g/personal/dean_soet_krmangalam_edu_in/EU4OmiwPAuxKoBYDPw64raoBq3iqRpghQ6O7K9FJOEmc0g?e=zBHYIr" TargetMode="External"/><Relationship Id="rId9" Type="http://schemas.openxmlformats.org/officeDocument/2006/relationships/chart" Target="../charts/char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png"/><Relationship Id="rId3" Type="http://schemas.openxmlformats.org/officeDocument/2006/relationships/image" Target="../media/image1.png"/><Relationship Id="rId7" Type="http://schemas.openxmlformats.org/officeDocument/2006/relationships/image" Target="../media/image139.jpe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43.jpg"/><Relationship Id="rId5" Type="http://schemas.openxmlformats.org/officeDocument/2006/relationships/image" Target="../media/image137.jpeg"/><Relationship Id="rId15" Type="http://schemas.openxmlformats.org/officeDocument/2006/relationships/image" Target="../media/image14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Relationship Id="rId14" Type="http://schemas.openxmlformats.org/officeDocument/2006/relationships/image" Target="../media/image14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.png"/><Relationship Id="rId7" Type="http://schemas.openxmlformats.org/officeDocument/2006/relationships/image" Target="../media/image153.png"/><Relationship Id="rId12" Type="http://schemas.openxmlformats.org/officeDocument/2006/relationships/image" Target="../media/image1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11" Type="http://schemas.openxmlformats.org/officeDocument/2006/relationships/image" Target="../media/image157.jpeg"/><Relationship Id="rId5" Type="http://schemas.openxmlformats.org/officeDocument/2006/relationships/image" Target="../media/image151.jpe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.pn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26" Type="http://schemas.openxmlformats.org/officeDocument/2006/relationships/image" Target="../media/image189.jpeg"/><Relationship Id="rId3" Type="http://schemas.openxmlformats.org/officeDocument/2006/relationships/image" Target="../media/image167.jpeg"/><Relationship Id="rId21" Type="http://schemas.openxmlformats.org/officeDocument/2006/relationships/image" Target="../media/image185.jpeg"/><Relationship Id="rId7" Type="http://schemas.openxmlformats.org/officeDocument/2006/relationships/image" Target="../media/image171.png"/><Relationship Id="rId12" Type="http://schemas.openxmlformats.org/officeDocument/2006/relationships/image" Target="../media/image176.jpeg"/><Relationship Id="rId17" Type="http://schemas.openxmlformats.org/officeDocument/2006/relationships/image" Target="../media/image181.jpeg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11" Type="http://schemas.openxmlformats.org/officeDocument/2006/relationships/image" Target="../media/image175.jpeg"/><Relationship Id="rId24" Type="http://schemas.openxmlformats.org/officeDocument/2006/relationships/image" Target="../media/image188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23" Type="http://schemas.openxmlformats.org/officeDocument/2006/relationships/image" Target="../media/image187.png"/><Relationship Id="rId28" Type="http://schemas.openxmlformats.org/officeDocument/2006/relationships/hyperlink" Target="Industry%20Colloborations%20&amp;%20MOU/MOUs%20under%20SOET%20(Functional%20MOUs).xlsx" TargetMode="External"/><Relationship Id="rId10" Type="http://schemas.openxmlformats.org/officeDocument/2006/relationships/image" Target="../media/image174.jpeg"/><Relationship Id="rId19" Type="http://schemas.openxmlformats.org/officeDocument/2006/relationships/image" Target="../media/image183.png"/><Relationship Id="rId4" Type="http://schemas.openxmlformats.org/officeDocument/2006/relationships/image" Target="../media/image168.png"/><Relationship Id="rId9" Type="http://schemas.openxmlformats.org/officeDocument/2006/relationships/image" Target="../media/image173.jpeg"/><Relationship Id="rId14" Type="http://schemas.openxmlformats.org/officeDocument/2006/relationships/image" Target="../media/image178.png"/><Relationship Id="rId22" Type="http://schemas.openxmlformats.org/officeDocument/2006/relationships/image" Target="../media/image186.png"/><Relationship Id="rId27" Type="http://schemas.openxmlformats.org/officeDocument/2006/relationships/image" Target="../media/image19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chart" Target="../charts/chart1.xm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krmangalameduin-my.sharepoint.com/:p:/g/personal/dean_soet_krmangalam_edu_in/EWU9PEXnU21KlaPTBZbyvQAB51i6_yzsu0jP52VxhwHTRg?e=xnDyab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School%20Introduction/Faculty%20Summary%202025.xlsx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86.png"/><Relationship Id="rId7" Type="http://schemas.openxmlformats.org/officeDocument/2006/relationships/hyperlink" Target="Industry%20Colloborations%20&amp;%20MOU/Industry%20Connect.pptx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Relationship Id="rId9" Type="http://schemas.openxmlformats.org/officeDocument/2006/relationships/image" Target="../media/image19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11" Type="http://schemas.openxmlformats.org/officeDocument/2006/relationships/hyperlink" Target="https://krmangalameduin-my.sharepoint.com/:p:/g/personal/dean_soet_krmangalam_edu_in/ESG_LSvCKdFJukafDqq9aLgBIvz_3ObtSipeNlwuVtn9ww?e=JMzoi1" TargetMode="External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10" Type="http://schemas.openxmlformats.org/officeDocument/2006/relationships/image" Target="../media/image208.jpeg"/><Relationship Id="rId4" Type="http://schemas.openxmlformats.org/officeDocument/2006/relationships/image" Target="../media/image5.png"/><Relationship Id="rId9" Type="http://schemas.openxmlformats.org/officeDocument/2006/relationships/image" Target="../media/image20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1.png"/><Relationship Id="rId7" Type="http://schemas.openxmlformats.org/officeDocument/2006/relationships/image" Target="../media/image21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2.jpeg"/><Relationship Id="rId3" Type="http://schemas.openxmlformats.org/officeDocument/2006/relationships/image" Target="../media/image1.png"/><Relationship Id="rId7" Type="http://schemas.openxmlformats.org/officeDocument/2006/relationships/image" Target="../media/image216.png"/><Relationship Id="rId12" Type="http://schemas.openxmlformats.org/officeDocument/2006/relationships/image" Target="../media/image22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eg"/><Relationship Id="rId11" Type="http://schemas.openxmlformats.org/officeDocument/2006/relationships/image" Target="../media/image220.png"/><Relationship Id="rId5" Type="http://schemas.openxmlformats.org/officeDocument/2006/relationships/image" Target="../media/image214.jpeg"/><Relationship Id="rId15" Type="http://schemas.openxmlformats.org/officeDocument/2006/relationships/image" Target="../media/image86.png"/><Relationship Id="rId10" Type="http://schemas.openxmlformats.org/officeDocument/2006/relationships/image" Target="../media/image219.png"/><Relationship Id="rId4" Type="http://schemas.openxmlformats.org/officeDocument/2006/relationships/image" Target="../media/image213.jpeg"/><Relationship Id="rId9" Type="http://schemas.openxmlformats.org/officeDocument/2006/relationships/image" Target="../media/image218.png"/><Relationship Id="rId14" Type="http://schemas.openxmlformats.org/officeDocument/2006/relationships/image" Target="../media/image22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x:/g/personal/dean_soet_krmangalam_edu_in/EZgwjbbPMbdDnzUMToWPBtYB6Y_dR9RiOMb6-NO3ryMMRw?e=kICz0d" TargetMode="External"/><Relationship Id="rId3" Type="http://schemas.openxmlformats.org/officeDocument/2006/relationships/image" Target="../media/image1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rmangalameduin-my.sharepoint.com/:w:/g/personal/dean_soet_krmangalam_edu_in/EYLgkdmm1dVJtVk7n4mOD3QBwu_JOr1tKG93FOmClvg4lQ?e=9uOTLM" TargetMode="External"/><Relationship Id="rId5" Type="http://schemas.openxmlformats.org/officeDocument/2006/relationships/chart" Target="../charts/chart17.xml"/><Relationship Id="rId4" Type="http://schemas.openxmlformats.org/officeDocument/2006/relationships/image" Target="../media/image20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hyperlink" Target="https://krmangalameduin-my.sharepoint.com/:p:/g/personal/dean_soet_krmangalam_edu_in/EcoIJ0K80xxLhCrXsYgtfl0BAnZ9wSyjtCOToPPH1dGc7A?e=G58PFa" TargetMode="Externa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rmangalameduin-my.sharepoint.com/:w:/g/personal/dean_soet_krmangalam_edu_in/Eak3CBCsKDNKswNeowTgILgBIxCDoQ-xZ0-O938ApQq0gg?e=43RDvf" TargetMode="Externa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x:/g/personal/dean_soet_krmangalam_edu_in/Ecm95RVkiUBMqzV18kAngPkBn-v2VJGBmj5Uc5UZNEtMTA?e=TxATgV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krmangalameduin-my.sharepoint.com/:p:/g/personal/dean_soet_krmangalam_edu_in/EdriHaSAF1VFtp3BNLmOR6QBS8703jlzPXqq0KIt7lCPwA?e=bCeZPh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rmangalameduin-my.sharepoint.com/:p:/g/personal/dean_soet_krmangalam_edu_in/EWporlJOBZRPp2zFhx-9-X4Byav7K6A4LOrbN4GJVGvIdA?e=ZkWUTp" TargetMode="External"/><Relationship Id="rId5" Type="http://schemas.openxmlformats.org/officeDocument/2006/relationships/hyperlink" Target="https://krmangalameduin-my.sharepoint.com/:x:/g/personal/dean_soet_krmangalam_edu_in/Ecm95RVkiUBMqzV18kAngPkBn-v2VJGBmj5Uc5UZNEtMTA?e=y5863w" TargetMode="External"/><Relationship Id="rId10" Type="http://schemas.openxmlformats.org/officeDocument/2006/relationships/chart" Target="../charts/chart4.xml"/><Relationship Id="rId4" Type="http://schemas.openxmlformats.org/officeDocument/2006/relationships/image" Target="../media/image5.png"/><Relationship Id="rId9" Type="http://schemas.openxmlformats.org/officeDocument/2006/relationships/chart" Target="../charts/char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b:/g/personal/dean_soet_krmangalam_edu_in/EVsTpACBhVBCle1YyBb4pGsBhm3QXTnkb8tMPSXHSV9cxg?e=rrFpoJ" TargetMode="External"/><Relationship Id="rId13" Type="http://schemas.openxmlformats.org/officeDocument/2006/relationships/hyperlink" Target="https://krmangalameduin-my.sharepoint.com/:b:/g/personal/dean_soet_krmangalam_edu_in/EVsTpACBhVBCle1YyBb4pGsBhm3QXTnkb8tMPSXHSV9cxg?e=No1RUZ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hyperlink" Target="https://krmangalameduin-my.sharepoint.com/:b:/g/personal/dean_soet_krmangalam_edu_in/EXpRurzybzxLoN39BCAmk4oBnKDppH1nLD3hwuKX0AYFbA?e=LdVqc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hyperlink" Target="https://krmangalameduin-my.sharepoint.com/:w:/g/personal/dean_soet_krmangalam_edu_in/EUaOoecSb5pLsxJDY81HBoQBqHL7Jy1SNkiKWUVVkmwZaQ?e=zgUmOH" TargetMode="External"/><Relationship Id="rId5" Type="http://schemas.openxmlformats.org/officeDocument/2006/relationships/diagramQuickStyle" Target="../diagrams/quickStyle2.xml"/><Relationship Id="rId10" Type="http://schemas.openxmlformats.org/officeDocument/2006/relationships/hyperlink" Target="https://krmangalameduin-my.sharepoint.com/:w:/g/personal/dean_soet_krmangalam_edu_in/EdHOktYOkIdIo8N2ft_c4WcBn8C_YxKWqTR6T2_uFJzyJw?e=NPLqxv" TargetMode="External"/><Relationship Id="rId4" Type="http://schemas.openxmlformats.org/officeDocument/2006/relationships/diagramLayout" Target="../diagrams/layout2.xml"/><Relationship Id="rId9" Type="http://schemas.openxmlformats.org/officeDocument/2006/relationships/hyperlink" Target="https://krmangalameduin-my.sharepoint.com/:b:/g/personal/dean_soet_krmangalam_edu_in/EY-EBQ3N1FxMry1RAcq9KIkBgfR3ZW_hK3R4wogojCAIfQ?e=Ic4vl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rmangalameduin-my.sharepoint.com/:x:/g/personal/dean_soet_krmangalam_edu_in/EQU1C08bbzdGtALUZ51anCABO1VR-37F-6kGPbUS6iJJIA?e=G5ORfD" TargetMode="External"/><Relationship Id="rId5" Type="http://schemas.openxmlformats.org/officeDocument/2006/relationships/hyperlink" Target="https://krmangalameduin-my.sharepoint.com/:x:/g/personal/dean_soet_krmangalam_edu_in/EcZwX_TGNkRHo33ps5JW7d4BriSdJ-HPWw-by3Pd6X4luQ?e=nH9cpN" TargetMode="External"/><Relationship Id="rId4" Type="http://schemas.openxmlformats.org/officeDocument/2006/relationships/hyperlink" Target="https://krmangalameduin-my.sharepoint.com/:x:/g/personal/dean_soet_krmangalam_edu_in/EdTxVSsGNMJLvmmr_hRnIRYB_DWL9EGExLef_aEbs0xb7A?e=lBTAb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0CA9-058E-509B-70FB-AEFB26909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AD5E16-73C6-265C-6A9C-C88B946BC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248" cy="6885384"/>
          </a:xfr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8F65A19C-C177-7C95-D5A4-17BAB515B7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BC7BE8E1-C9CE-6119-1458-869D45B959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8" descr="A white background with blue text and red text&#10;&#10;AI-generated content may be incorrect.">
            <a:extLst>
              <a:ext uri="{FF2B5EF4-FFF2-40B4-BE49-F238E27FC236}">
                <a16:creationId xmlns:a16="http://schemas.microsoft.com/office/drawing/2014/main" id="{FDBB278F-1D8E-1518-079E-2BEBDEC09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24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36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A583B-66FA-AFE1-FAE6-ABD97BB9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5187D941-3D4E-18CA-11AC-AC4CEDF7AEAA}"/>
              </a:ext>
            </a:extLst>
          </p:cNvPr>
          <p:cNvSpPr/>
          <p:nvPr/>
        </p:nvSpPr>
        <p:spPr>
          <a:xfrm>
            <a:off x="191344" y="1141895"/>
            <a:ext cx="3856893" cy="585384"/>
          </a:xfrm>
          <a:custGeom>
            <a:avLst/>
            <a:gdLst/>
            <a:ahLst/>
            <a:cxnLst/>
            <a:rect l="l" t="t" r="r" b="b"/>
            <a:pathLst>
              <a:path w="4829419" h="878076">
                <a:moveTo>
                  <a:pt x="0" y="0"/>
                </a:moveTo>
                <a:lnTo>
                  <a:pt x="4829419" y="0"/>
                </a:lnTo>
                <a:lnTo>
                  <a:pt x="4829419" y="878077"/>
                </a:lnTo>
                <a:lnTo>
                  <a:pt x="0" y="878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47DB51A-EEAF-6FA6-65D9-8CBB348D7747}"/>
              </a:ext>
            </a:extLst>
          </p:cNvPr>
          <p:cNvSpPr txBox="1"/>
          <p:nvPr/>
        </p:nvSpPr>
        <p:spPr>
          <a:xfrm>
            <a:off x="191344" y="-7676"/>
            <a:ext cx="864096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Focus on Employability, Entrepreneurship,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Skill Development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01F35D0-044D-EA44-1D63-C13192903622}"/>
              </a:ext>
            </a:extLst>
          </p:cNvPr>
          <p:cNvSpPr txBox="1"/>
          <p:nvPr/>
        </p:nvSpPr>
        <p:spPr>
          <a:xfrm>
            <a:off x="867460" y="1238770"/>
            <a:ext cx="2304256" cy="386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dirty="0">
                <a:solidFill>
                  <a:srgbClr val="62463C"/>
                </a:solidFill>
                <a:latin typeface="DM Sans Bold"/>
                <a:ea typeface="DM Sans Bold"/>
                <a:cs typeface="DM Sans Bold"/>
                <a:sym typeface="DM Sans Bold"/>
              </a:rPr>
              <a:t>Employability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4D923A5-6590-0AE0-669D-23DCD7515D4C}"/>
              </a:ext>
            </a:extLst>
          </p:cNvPr>
          <p:cNvSpPr txBox="1"/>
          <p:nvPr/>
        </p:nvSpPr>
        <p:spPr>
          <a:xfrm>
            <a:off x="191344" y="1910184"/>
            <a:ext cx="3856893" cy="465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15-20% of total Courses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Employability Skills-I, II,III (VAC)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Data Structures &amp; Algorithms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OS, DBMS, OOPS, CN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Practical Training I, II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Communication and Analytical Skills-I,II,III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Boot Camp (Training and Placement)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Skill Development for Technical Interviews (VAC)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Projects | Internships 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Specialization Courses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1B11B93-1139-610B-9123-7823C7EDAEE1}"/>
              </a:ext>
            </a:extLst>
          </p:cNvPr>
          <p:cNvSpPr/>
          <p:nvPr/>
        </p:nvSpPr>
        <p:spPr>
          <a:xfrm>
            <a:off x="4323257" y="1084481"/>
            <a:ext cx="3428927" cy="624712"/>
          </a:xfrm>
          <a:custGeom>
            <a:avLst/>
            <a:gdLst/>
            <a:ahLst/>
            <a:cxnLst/>
            <a:rect l="l" t="t" r="r" b="b"/>
            <a:pathLst>
              <a:path w="4829419" h="878076">
                <a:moveTo>
                  <a:pt x="0" y="0"/>
                </a:moveTo>
                <a:lnTo>
                  <a:pt x="4829419" y="0"/>
                </a:lnTo>
                <a:lnTo>
                  <a:pt x="4829419" y="878077"/>
                </a:lnTo>
                <a:lnTo>
                  <a:pt x="0" y="878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27255F1-A68D-0B0E-3E8C-71FF24EEA1C1}"/>
              </a:ext>
            </a:extLst>
          </p:cNvPr>
          <p:cNvSpPr txBox="1"/>
          <p:nvPr/>
        </p:nvSpPr>
        <p:spPr>
          <a:xfrm>
            <a:off x="4674759" y="1220431"/>
            <a:ext cx="2842480" cy="386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b="1" dirty="0">
                <a:solidFill>
                  <a:srgbClr val="62463C"/>
                </a:solidFill>
                <a:latin typeface="DM Sans Bold"/>
                <a:ea typeface="DM Sans Bold"/>
                <a:cs typeface="DM Sans Bold"/>
                <a:sym typeface="DM Sans Bold"/>
              </a:rPr>
              <a:t>Entrepreneurship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FD20266-B963-CF7B-2617-B8F6432118BD}"/>
              </a:ext>
            </a:extLst>
          </p:cNvPr>
          <p:cNvSpPr txBox="1"/>
          <p:nvPr/>
        </p:nvSpPr>
        <p:spPr>
          <a:xfrm>
            <a:off x="4323257" y="1820357"/>
            <a:ext cx="3681351" cy="465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1-2 Courses per program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Business Application of Economics (ETMC123A)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Entrepreneurship Development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Chasing The Rainbow: The Entrepreneurial Streak(ETMC310A)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Fundamentals of Innovation and Entrepreneurship (IIIT102A)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Entrepreneurship and Business Development (VAC048)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155BF26-2BC9-7AD6-FC01-66B2F89710A4}"/>
              </a:ext>
            </a:extLst>
          </p:cNvPr>
          <p:cNvSpPr/>
          <p:nvPr/>
        </p:nvSpPr>
        <p:spPr>
          <a:xfrm>
            <a:off x="8094084" y="1084481"/>
            <a:ext cx="3834564" cy="585384"/>
          </a:xfrm>
          <a:custGeom>
            <a:avLst/>
            <a:gdLst/>
            <a:ahLst/>
            <a:cxnLst/>
            <a:rect l="l" t="t" r="r" b="b"/>
            <a:pathLst>
              <a:path w="4829419" h="878076">
                <a:moveTo>
                  <a:pt x="0" y="0"/>
                </a:moveTo>
                <a:lnTo>
                  <a:pt x="4829419" y="0"/>
                </a:lnTo>
                <a:lnTo>
                  <a:pt x="4829419" y="878077"/>
                </a:lnTo>
                <a:lnTo>
                  <a:pt x="0" y="878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47D7648-9C7C-4911-E4BE-A8F8994F2C91}"/>
              </a:ext>
            </a:extLst>
          </p:cNvPr>
          <p:cNvSpPr txBox="1"/>
          <p:nvPr/>
        </p:nvSpPr>
        <p:spPr>
          <a:xfrm>
            <a:off x="8349009" y="1209006"/>
            <a:ext cx="3515902" cy="386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dirty="0">
                <a:solidFill>
                  <a:srgbClr val="62463C"/>
                </a:solidFill>
                <a:latin typeface="DM Sans Bold"/>
                <a:ea typeface="DM Sans Bold"/>
                <a:cs typeface="DM Sans Bold"/>
                <a:sym typeface="DM Sans Bold"/>
              </a:rPr>
              <a:t>Skill Development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89CE622-824B-7905-F5D9-4F052411C051}"/>
              </a:ext>
            </a:extLst>
          </p:cNvPr>
          <p:cNvSpPr txBox="1"/>
          <p:nvPr/>
        </p:nvSpPr>
        <p:spPr>
          <a:xfrm>
            <a:off x="8279628" y="1879349"/>
            <a:ext cx="3721028" cy="3986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All Lab based Subjects (30-40%)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Industry Driven Courses (15-20%)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Minor/Major Projects (18 Credits)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Summer Internships(6 Credits)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VAC Courses </a:t>
            </a: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(9 Credits)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Competitive Coding 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SEC | Seminars 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1866" b="1" dirty="0">
                <a:latin typeface="DM Sans"/>
                <a:ea typeface="DM Sans"/>
                <a:cs typeface="DM Sans"/>
                <a:sym typeface="DM Sans"/>
              </a:rPr>
              <a:t>Web Development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6585B3-57D6-BBFA-D477-3E975F14CE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208" y="3048"/>
            <a:ext cx="2711882" cy="3904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19E68-DC02-606C-60AA-A651EB1C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6725" y="6381328"/>
            <a:ext cx="589856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10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862827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520" y="157724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062D47-1BB3-0FF5-23A3-6D0F0D5AD806}"/>
              </a:ext>
            </a:extLst>
          </p:cNvPr>
          <p:cNvSpPr txBox="1"/>
          <p:nvPr/>
        </p:nvSpPr>
        <p:spPr>
          <a:xfrm>
            <a:off x="83840" y="116627"/>
            <a:ext cx="8100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Curriculum Design- Key Pillars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153004-6B91-F7EB-0E60-C8B9ECC34EBB}"/>
              </a:ext>
            </a:extLst>
          </p:cNvPr>
          <p:cNvSpPr/>
          <p:nvPr/>
        </p:nvSpPr>
        <p:spPr>
          <a:xfrm>
            <a:off x="107792" y="692005"/>
            <a:ext cx="5847261" cy="1845722"/>
          </a:xfrm>
          <a:prstGeom prst="roundRect">
            <a:avLst/>
          </a:prstGeom>
          <a:solidFill>
            <a:srgbClr val="FF9999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FLEXIBILITY</a:t>
            </a:r>
          </a:p>
          <a:p>
            <a:pPr algn="ctr"/>
            <a:endPara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Discipline Specific Electives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Electives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Multiple Entry/Exit for BCA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Multiple Industry Specializations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804DD5-79FC-6DDB-4D68-2D72ED6A24FA}"/>
              </a:ext>
            </a:extLst>
          </p:cNvPr>
          <p:cNvSpPr/>
          <p:nvPr/>
        </p:nvSpPr>
        <p:spPr>
          <a:xfrm>
            <a:off x="6110271" y="725245"/>
            <a:ext cx="5955115" cy="15798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MULTIDISCIPLINARY APPROACH</a:t>
            </a:r>
          </a:p>
          <a:p>
            <a:pPr algn="ctr"/>
            <a:endPara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Maths, Science, Engineering, Computer.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Interdisciplinary courses, Specializations  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Value Added Courses 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54F341-6C67-A644-AF53-C0A9EC1C8C09}"/>
              </a:ext>
            </a:extLst>
          </p:cNvPr>
          <p:cNvSpPr/>
          <p:nvPr/>
        </p:nvSpPr>
        <p:spPr>
          <a:xfrm>
            <a:off x="6236949" y="2397571"/>
            <a:ext cx="5828438" cy="1834941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CREATIVE &amp; INNOVATION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Problem Solving skills through Coding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Innovation Through Design Thinking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Innovation Through Project-Based Learning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Innovation through Applied Skills</a:t>
            </a:r>
          </a:p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67C0C0-94AF-6CAA-D731-1D6C7BF55C6C}"/>
              </a:ext>
            </a:extLst>
          </p:cNvPr>
          <p:cNvSpPr/>
          <p:nvPr/>
        </p:nvSpPr>
        <p:spPr>
          <a:xfrm>
            <a:off x="107792" y="2657431"/>
            <a:ext cx="5930813" cy="2117679"/>
          </a:xfrm>
          <a:prstGeom prst="roundRect">
            <a:avLst/>
          </a:prstGeom>
          <a:solidFill>
            <a:srgbClr val="FFCC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EXPERIENTIAL &amp; ETHICAL LEARNING</a:t>
            </a: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Environmental Studies &amp; Disaster Management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Entrepreneurship Development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Projects/Internships/Field Visits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Electives, VAC Courses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F42B66-4870-65B5-4DB0-808D9233EDE9}"/>
              </a:ext>
            </a:extLst>
          </p:cNvPr>
          <p:cNvSpPr/>
          <p:nvPr/>
        </p:nvSpPr>
        <p:spPr>
          <a:xfrm>
            <a:off x="6236948" y="4359138"/>
            <a:ext cx="5828439" cy="1538612"/>
          </a:xfrm>
          <a:prstGeom prst="roundRect">
            <a:avLst/>
          </a:prstGeom>
          <a:solidFill>
            <a:srgbClr val="66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CAREER READINESS AND LIFELONG LEARNING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Competitive coding &amp; Internships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Career boot-camps, industrial/R&amp;D projects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841883-DEAA-D369-2FE4-6FBDCF371B23}"/>
              </a:ext>
            </a:extLst>
          </p:cNvPr>
          <p:cNvSpPr/>
          <p:nvPr/>
        </p:nvSpPr>
        <p:spPr>
          <a:xfrm>
            <a:off x="191344" y="4869160"/>
            <a:ext cx="5796237" cy="17672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INDUSTRY-ALIGNED, FUTURE-READY CURRICULUM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Industry-Integrated Curriculum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Global certifications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Focus on Emerging Fields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Blended Learning</a:t>
            </a:r>
          </a:p>
          <a:p>
            <a:pPr algn="ctr"/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BE641F-E867-C9EC-511C-77D649F8B233}"/>
              </a:ext>
            </a:extLst>
          </p:cNvPr>
          <p:cNvSpPr txBox="1"/>
          <p:nvPr/>
        </p:nvSpPr>
        <p:spPr>
          <a:xfrm>
            <a:off x="8688931" y="6256027"/>
            <a:ext cx="1296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5" action="ppaction://hlinkfile"/>
              </a:rPr>
              <a:t>2024-25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DD9F1E-622B-67EE-718B-C2CA4923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374" y="6320651"/>
            <a:ext cx="432048" cy="365125"/>
          </a:xfrm>
        </p:spPr>
        <p:txBody>
          <a:bodyPr/>
          <a:lstStyle/>
          <a:p>
            <a:fld id="{C421C46D-3F04-4F73-BF36-E6D9DA5AE143}" type="slidenum">
              <a:rPr lang="en-IN" sz="1400" b="1" smtClean="0"/>
              <a:t>11</a:t>
            </a:fld>
            <a:endParaRPr lang="en-IN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F6BEF-6DC4-1E12-CB10-DF894626DFAB}"/>
              </a:ext>
            </a:extLst>
          </p:cNvPr>
          <p:cNvSpPr txBox="1"/>
          <p:nvPr/>
        </p:nvSpPr>
        <p:spPr>
          <a:xfrm>
            <a:off x="6110272" y="5897750"/>
            <a:ext cx="1296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6" action="ppaction://hlinkfile"/>
              </a:rPr>
              <a:t>2018-19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DCF7A-5E25-8A1B-B621-F66B3FFBC7CB}"/>
              </a:ext>
            </a:extLst>
          </p:cNvPr>
          <p:cNvSpPr txBox="1"/>
          <p:nvPr/>
        </p:nvSpPr>
        <p:spPr>
          <a:xfrm>
            <a:off x="7441135" y="5897750"/>
            <a:ext cx="1296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7" action="ppaction://hlinkfile"/>
              </a:rPr>
              <a:t>2019-20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03C14-F95A-00CE-816D-9A3F59A0D379}"/>
              </a:ext>
            </a:extLst>
          </p:cNvPr>
          <p:cNvSpPr txBox="1"/>
          <p:nvPr/>
        </p:nvSpPr>
        <p:spPr>
          <a:xfrm>
            <a:off x="8737279" y="5897750"/>
            <a:ext cx="1296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8" action="ppaction://hlinkfile"/>
              </a:rPr>
              <a:t>2020-21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13CF7-EDB2-B300-0812-6720F1276278}"/>
              </a:ext>
            </a:extLst>
          </p:cNvPr>
          <p:cNvSpPr txBox="1"/>
          <p:nvPr/>
        </p:nvSpPr>
        <p:spPr>
          <a:xfrm>
            <a:off x="10033422" y="5897750"/>
            <a:ext cx="1569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8" action="ppaction://hlinkfile"/>
              </a:rPr>
              <a:t>2021-22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5BB826-0A9D-5089-5001-CDF08434EADA}"/>
              </a:ext>
            </a:extLst>
          </p:cNvPr>
          <p:cNvSpPr txBox="1"/>
          <p:nvPr/>
        </p:nvSpPr>
        <p:spPr>
          <a:xfrm>
            <a:off x="6070649" y="6267082"/>
            <a:ext cx="1569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9" action="ppaction://hlinkfile"/>
              </a:rPr>
              <a:t>2022-23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7D8127-6C6A-FE95-E78A-07CF0AF3B276}"/>
              </a:ext>
            </a:extLst>
          </p:cNvPr>
          <p:cNvSpPr txBox="1"/>
          <p:nvPr/>
        </p:nvSpPr>
        <p:spPr>
          <a:xfrm>
            <a:off x="7358068" y="6244253"/>
            <a:ext cx="1296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10" action="ppaction://hlinkfile"/>
              </a:rPr>
              <a:t>2023-24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56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78" y="161409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00F359-5A9C-0A64-752C-021AF46047DB}"/>
              </a:ext>
            </a:extLst>
          </p:cNvPr>
          <p:cNvSpPr txBox="1"/>
          <p:nvPr/>
        </p:nvSpPr>
        <p:spPr>
          <a:xfrm>
            <a:off x="-1" y="102417"/>
            <a:ext cx="8885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Integration of Outcome Based Education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AAE339-FED7-1838-54A2-069BD52379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834947"/>
              </p:ext>
            </p:extLst>
          </p:nvPr>
        </p:nvGraphicFramePr>
        <p:xfrm>
          <a:off x="412955" y="646138"/>
          <a:ext cx="11493910" cy="6023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41F3775-9ED4-99E8-4904-9DC294FA53D6}"/>
              </a:ext>
            </a:extLst>
          </p:cNvPr>
          <p:cNvSpPr txBox="1"/>
          <p:nvPr/>
        </p:nvSpPr>
        <p:spPr>
          <a:xfrm>
            <a:off x="9589843" y="3778430"/>
            <a:ext cx="22982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Scheme of Studies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A4464-AF93-D233-F2F4-F6A3914FE446}"/>
              </a:ext>
            </a:extLst>
          </p:cNvPr>
          <p:cNvSpPr txBox="1"/>
          <p:nvPr/>
        </p:nvSpPr>
        <p:spPr>
          <a:xfrm>
            <a:off x="512929" y="3406666"/>
            <a:ext cx="2448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Calculation of </a:t>
            </a:r>
          </a:p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CO-PO Attainment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FEA02-A3C6-C87B-EC63-D6DF705EA5C2}"/>
              </a:ext>
            </a:extLst>
          </p:cNvPr>
          <p:cNvSpPr txBox="1"/>
          <p:nvPr/>
        </p:nvSpPr>
        <p:spPr>
          <a:xfrm>
            <a:off x="9277156" y="1851322"/>
            <a:ext cx="2653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12"/>
              </a:rPr>
              <a:t>PEO,PO, PSO Statements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93553-E967-5869-CA4E-A03D0F935AA7}"/>
              </a:ext>
            </a:extLst>
          </p:cNvPr>
          <p:cNvSpPr txBox="1"/>
          <p:nvPr/>
        </p:nvSpPr>
        <p:spPr>
          <a:xfrm>
            <a:off x="1737065" y="698136"/>
            <a:ext cx="1961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3" action="ppaction://hlinkfile"/>
              </a:rPr>
              <a:t>Sample Action Taken Report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18B4E-E0A9-9066-86E4-CB6F6632C74C}"/>
              </a:ext>
            </a:extLst>
          </p:cNvPr>
          <p:cNvSpPr txBox="1"/>
          <p:nvPr/>
        </p:nvSpPr>
        <p:spPr>
          <a:xfrm>
            <a:off x="393497" y="1344274"/>
            <a:ext cx="2448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4" action="ppaction://hlinkfile"/>
              </a:rPr>
              <a:t>Sample Feedback Report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D96B27-EFF3-CDCA-A766-7BE69DCA208F}"/>
              </a:ext>
            </a:extLst>
          </p:cNvPr>
          <p:cNvSpPr txBox="1"/>
          <p:nvPr/>
        </p:nvSpPr>
        <p:spPr>
          <a:xfrm>
            <a:off x="7662429" y="5973453"/>
            <a:ext cx="40183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5"/>
              </a:rPr>
              <a:t>Sample Course Introduction PPT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36BF7A-C937-8E20-07A0-A6C520553FC2}"/>
              </a:ext>
            </a:extLst>
          </p:cNvPr>
          <p:cNvSpPr txBox="1"/>
          <p:nvPr/>
        </p:nvSpPr>
        <p:spPr>
          <a:xfrm>
            <a:off x="7640685" y="6321407"/>
            <a:ext cx="3960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6"/>
              </a:rPr>
              <a:t>Sample Classroom presentation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AED52-AA71-46AB-EC05-1D4849BD2DB8}"/>
              </a:ext>
            </a:extLst>
          </p:cNvPr>
          <p:cNvSpPr txBox="1"/>
          <p:nvPr/>
        </p:nvSpPr>
        <p:spPr>
          <a:xfrm>
            <a:off x="270388" y="4982538"/>
            <a:ext cx="2881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7" action="ppaction://hlinkfile"/>
              </a:rPr>
              <a:t>Sample Program Handbook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B9E060-E4FA-BA91-5A83-0A73A7A3CDC8}"/>
              </a:ext>
            </a:extLst>
          </p:cNvPr>
          <p:cNvSpPr txBox="1"/>
          <p:nvPr/>
        </p:nvSpPr>
        <p:spPr>
          <a:xfrm>
            <a:off x="1415480" y="5949060"/>
            <a:ext cx="3158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8" action="ppaction://hlinkfile"/>
              </a:rPr>
              <a:t>Sample Question Bank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6B807-A144-7661-4BA0-C0936B879D99}"/>
              </a:ext>
            </a:extLst>
          </p:cNvPr>
          <p:cNvSpPr txBox="1"/>
          <p:nvPr/>
        </p:nvSpPr>
        <p:spPr>
          <a:xfrm>
            <a:off x="1851949" y="6312007"/>
            <a:ext cx="3158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9"/>
              </a:rPr>
              <a:t>Sample Lab Manual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4E34F8-D27D-6E0D-568A-B534E847BC12}"/>
              </a:ext>
            </a:extLst>
          </p:cNvPr>
          <p:cNvSpPr txBox="1"/>
          <p:nvPr/>
        </p:nvSpPr>
        <p:spPr>
          <a:xfrm>
            <a:off x="8097477" y="5588153"/>
            <a:ext cx="39519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0" action="ppaction://hlinkfile"/>
              </a:rPr>
              <a:t>Instructions to Prepare Contents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3AAE49-2CFD-AC2F-9FA6-1B5E91A7ED5E}"/>
              </a:ext>
            </a:extLst>
          </p:cNvPr>
          <p:cNvSpPr txBox="1"/>
          <p:nvPr/>
        </p:nvSpPr>
        <p:spPr>
          <a:xfrm>
            <a:off x="285134" y="5610506"/>
            <a:ext cx="28666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1" action="ppaction://hlinkfile"/>
              </a:rPr>
              <a:t>Sample Assignment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9FC6D4-98A4-6BE6-7A65-6C1B86B057F7}"/>
              </a:ext>
            </a:extLst>
          </p:cNvPr>
          <p:cNvSpPr txBox="1"/>
          <p:nvPr/>
        </p:nvSpPr>
        <p:spPr>
          <a:xfrm>
            <a:off x="9540503" y="4525224"/>
            <a:ext cx="19344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2"/>
              </a:rPr>
              <a:t>Sample CHO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D617AB-6124-4767-3B3E-DEB41D446734}"/>
              </a:ext>
            </a:extLst>
          </p:cNvPr>
          <p:cNvSpPr txBox="1"/>
          <p:nvPr/>
        </p:nvSpPr>
        <p:spPr>
          <a:xfrm>
            <a:off x="9503147" y="4139404"/>
            <a:ext cx="22982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3" action="ppaction://hlinkfile"/>
              </a:rPr>
              <a:t>Sample Mapping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2FD78E-6F21-86B4-1E09-74BF6E66DA44}"/>
              </a:ext>
            </a:extLst>
          </p:cNvPr>
          <p:cNvSpPr txBox="1"/>
          <p:nvPr/>
        </p:nvSpPr>
        <p:spPr>
          <a:xfrm>
            <a:off x="390600" y="4185444"/>
            <a:ext cx="2522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4" action="ppaction://hlinkfile"/>
              </a:rPr>
              <a:t>Sample Continuous Assessment Sheet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600690-386B-9CB1-3EFA-C1A0CC00B2D4}"/>
              </a:ext>
            </a:extLst>
          </p:cNvPr>
          <p:cNvSpPr txBox="1"/>
          <p:nvPr/>
        </p:nvSpPr>
        <p:spPr>
          <a:xfrm>
            <a:off x="412955" y="2141519"/>
            <a:ext cx="19344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5"/>
              </a:rPr>
              <a:t>Result Analysis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54EC84-E82D-C0D7-993E-29FDD9D93822}"/>
              </a:ext>
            </a:extLst>
          </p:cNvPr>
          <p:cNvSpPr txBox="1"/>
          <p:nvPr/>
        </p:nvSpPr>
        <p:spPr>
          <a:xfrm>
            <a:off x="-16028" y="2551929"/>
            <a:ext cx="28417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6" action="ppaction://hlinkfile"/>
              </a:rPr>
              <a:t>Class Observation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E166D03-3239-0588-3157-4BF015BA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0754" y="6308122"/>
            <a:ext cx="414684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12</a:t>
            </a:fld>
            <a:endParaRPr lang="en-IN" sz="1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0689DE-2197-E7EB-74F7-F29E3C50147E}"/>
              </a:ext>
            </a:extLst>
          </p:cNvPr>
          <p:cNvSpPr txBox="1"/>
          <p:nvPr/>
        </p:nvSpPr>
        <p:spPr>
          <a:xfrm>
            <a:off x="9624996" y="4969330"/>
            <a:ext cx="19344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7"/>
              </a:rPr>
              <a:t>Sample Course File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00D4F6-02A0-FF3D-2BCA-123BAF166840}"/>
              </a:ext>
            </a:extLst>
          </p:cNvPr>
          <p:cNvSpPr txBox="1"/>
          <p:nvPr/>
        </p:nvSpPr>
        <p:spPr>
          <a:xfrm>
            <a:off x="8928824" y="735691"/>
            <a:ext cx="312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28"/>
              </a:rPr>
              <a:t>Education Philosophy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54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180290"/>
            <a:ext cx="2358128" cy="339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5CA5D-6BB2-B4A7-81A6-A480D1CDE677}"/>
              </a:ext>
            </a:extLst>
          </p:cNvPr>
          <p:cNvSpPr txBox="1"/>
          <p:nvPr/>
        </p:nvSpPr>
        <p:spPr>
          <a:xfrm>
            <a:off x="315040" y="3429000"/>
            <a:ext cx="73651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Curriculum Features: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 Entry and Exit Options (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 action="ppaction://hlinkpres?slideindex=1&amp;slidetitle="/>
              </a:rPr>
              <a:t>Degree Nomenclature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Holistic and Multidisciplinary education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Choice and Flexibility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Industry Integration-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Samatrix &amp; IBM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2A5782-038B-7CC2-A375-B7BC85BD4E69}"/>
              </a:ext>
            </a:extLst>
          </p:cNvPr>
          <p:cNvSpPr txBox="1"/>
          <p:nvPr/>
        </p:nvSpPr>
        <p:spPr>
          <a:xfrm>
            <a:off x="233165" y="222001"/>
            <a:ext cx="6617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NEP-2020 Compliance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2F70F-7EBD-0A5A-6D45-BA8D18282196}"/>
              </a:ext>
            </a:extLst>
          </p:cNvPr>
          <p:cNvSpPr txBox="1"/>
          <p:nvPr/>
        </p:nvSpPr>
        <p:spPr>
          <a:xfrm>
            <a:off x="191344" y="836712"/>
            <a:ext cx="76328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SOET implemented NEP 2020 Guidelines in 2023-24 for the BCA program. 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Year BCA Program is now offered as 4 yr BCA (Honors with Research) as per NEP-2020 Guidelines.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Name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Bachelors in Computer Application (Honors/Honors with Research) with specialization in AI &amp; Data 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ECA3C-D2E5-965A-B11B-31A89427F776}"/>
              </a:ext>
            </a:extLst>
          </p:cNvPr>
          <p:cNvSpPr txBox="1"/>
          <p:nvPr/>
        </p:nvSpPr>
        <p:spPr>
          <a:xfrm>
            <a:off x="9408368" y="6244626"/>
            <a:ext cx="1939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hlinkClick r:id="rId6" action="ppaction://hlinkfile"/>
              </a:rPr>
              <a:t>Details</a:t>
            </a:r>
            <a:endParaRPr lang="en-US" sz="24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52FC27A-6B3C-586A-49C0-0D2C1B3B1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955062"/>
              </p:ext>
            </p:extLst>
          </p:nvPr>
        </p:nvGraphicFramePr>
        <p:xfrm>
          <a:off x="101049" y="5490123"/>
          <a:ext cx="7723142" cy="1145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1564">
                  <a:extLst>
                    <a:ext uri="{9D8B030D-6E8A-4147-A177-3AD203B41FA5}">
                      <a16:colId xmlns:a16="http://schemas.microsoft.com/office/drawing/2014/main" val="1483035672"/>
                    </a:ext>
                  </a:extLst>
                </a:gridCol>
                <a:gridCol w="588040">
                  <a:extLst>
                    <a:ext uri="{9D8B030D-6E8A-4147-A177-3AD203B41FA5}">
                      <a16:colId xmlns:a16="http://schemas.microsoft.com/office/drawing/2014/main" val="781218590"/>
                    </a:ext>
                  </a:extLst>
                </a:gridCol>
                <a:gridCol w="588040">
                  <a:extLst>
                    <a:ext uri="{9D8B030D-6E8A-4147-A177-3AD203B41FA5}">
                      <a16:colId xmlns:a16="http://schemas.microsoft.com/office/drawing/2014/main" val="1760370106"/>
                    </a:ext>
                  </a:extLst>
                </a:gridCol>
                <a:gridCol w="588040">
                  <a:extLst>
                    <a:ext uri="{9D8B030D-6E8A-4147-A177-3AD203B41FA5}">
                      <a16:colId xmlns:a16="http://schemas.microsoft.com/office/drawing/2014/main" val="2544472779"/>
                    </a:ext>
                  </a:extLst>
                </a:gridCol>
                <a:gridCol w="588040">
                  <a:extLst>
                    <a:ext uri="{9D8B030D-6E8A-4147-A177-3AD203B41FA5}">
                      <a16:colId xmlns:a16="http://schemas.microsoft.com/office/drawing/2014/main" val="1380863350"/>
                    </a:ext>
                  </a:extLst>
                </a:gridCol>
                <a:gridCol w="588040">
                  <a:extLst>
                    <a:ext uri="{9D8B030D-6E8A-4147-A177-3AD203B41FA5}">
                      <a16:colId xmlns:a16="http://schemas.microsoft.com/office/drawing/2014/main" val="1600693322"/>
                    </a:ext>
                  </a:extLst>
                </a:gridCol>
                <a:gridCol w="588040">
                  <a:extLst>
                    <a:ext uri="{9D8B030D-6E8A-4147-A177-3AD203B41FA5}">
                      <a16:colId xmlns:a16="http://schemas.microsoft.com/office/drawing/2014/main" val="2983777689"/>
                    </a:ext>
                  </a:extLst>
                </a:gridCol>
                <a:gridCol w="588040">
                  <a:extLst>
                    <a:ext uri="{9D8B030D-6E8A-4147-A177-3AD203B41FA5}">
                      <a16:colId xmlns:a16="http://schemas.microsoft.com/office/drawing/2014/main" val="3360356894"/>
                    </a:ext>
                  </a:extLst>
                </a:gridCol>
                <a:gridCol w="588040">
                  <a:extLst>
                    <a:ext uri="{9D8B030D-6E8A-4147-A177-3AD203B41FA5}">
                      <a16:colId xmlns:a16="http://schemas.microsoft.com/office/drawing/2014/main" val="487351694"/>
                    </a:ext>
                  </a:extLst>
                </a:gridCol>
                <a:gridCol w="1317258">
                  <a:extLst>
                    <a:ext uri="{9D8B030D-6E8A-4147-A177-3AD203B41FA5}">
                      <a16:colId xmlns:a16="http://schemas.microsoft.com/office/drawing/2014/main" val="1431972554"/>
                    </a:ext>
                  </a:extLst>
                </a:gridCol>
              </a:tblGrid>
              <a:tr h="545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Program 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III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VIII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Credits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838979"/>
                  </a:ext>
                </a:extLst>
              </a:tr>
              <a:tr h="600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BCA (AI &amp; DS)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882445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C77395D-CEA0-8394-6B0D-8C876434B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295044"/>
              </p:ext>
            </p:extLst>
          </p:nvPr>
        </p:nvGraphicFramePr>
        <p:xfrm>
          <a:off x="7914486" y="678713"/>
          <a:ext cx="4176465" cy="54142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8739">
                  <a:extLst>
                    <a:ext uri="{9D8B030D-6E8A-4147-A177-3AD203B41FA5}">
                      <a16:colId xmlns:a16="http://schemas.microsoft.com/office/drawing/2014/main" val="750236126"/>
                    </a:ext>
                  </a:extLst>
                </a:gridCol>
                <a:gridCol w="1057726">
                  <a:extLst>
                    <a:ext uri="{9D8B030D-6E8A-4147-A177-3AD203B41FA5}">
                      <a16:colId xmlns:a16="http://schemas.microsoft.com/office/drawing/2014/main" val="3900439835"/>
                    </a:ext>
                  </a:extLst>
                </a:gridCol>
              </a:tblGrid>
              <a:tr h="3196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Course Category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Credits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79752"/>
                  </a:ext>
                </a:extLst>
              </a:tr>
              <a:tr h="5074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AEC (Ability Enhancement Course)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734801"/>
                  </a:ext>
                </a:extLst>
              </a:tr>
              <a:tr h="3196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Audit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019472"/>
                  </a:ext>
                </a:extLst>
              </a:tr>
              <a:tr h="3196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CS (Community Service)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75229"/>
                  </a:ext>
                </a:extLst>
              </a:tr>
              <a:tr h="3196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 (Internship)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623520"/>
                  </a:ext>
                </a:extLst>
              </a:tr>
              <a:tr h="3196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Major (Core)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767050"/>
                  </a:ext>
                </a:extLst>
              </a:tr>
              <a:tr h="5074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DSE (Discipline Specific Elective)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454922"/>
                  </a:ext>
                </a:extLst>
              </a:tr>
              <a:tr h="3196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812425"/>
                  </a:ext>
                </a:extLst>
              </a:tr>
              <a:tr h="5074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SEC (Skill Enhancement Course)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42440"/>
                  </a:ext>
                </a:extLst>
              </a:tr>
              <a:tr h="3196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 Elective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052582"/>
                  </a:ext>
                </a:extLst>
              </a:tr>
              <a:tr h="5074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IDC (Industry Driven Course)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257959"/>
                  </a:ext>
                </a:extLst>
              </a:tr>
              <a:tr h="3196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MOOC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196083"/>
                  </a:ext>
                </a:extLst>
              </a:tr>
              <a:tr h="5074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VAC (Value added Course)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10433"/>
                  </a:ext>
                </a:extLst>
              </a:tr>
              <a:tr h="3196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083" marR="7083" marT="7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177207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6BE2C-15C7-161B-B7DE-F03AD3F0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0696" y="6348047"/>
            <a:ext cx="373832" cy="365125"/>
          </a:xfrm>
        </p:spPr>
        <p:txBody>
          <a:bodyPr/>
          <a:lstStyle/>
          <a:p>
            <a:fld id="{C421C46D-3F04-4F73-BF36-E6D9DA5AE143}" type="slidenum">
              <a:rPr lang="en-IN" sz="1400" b="1" smtClean="0"/>
              <a:t>13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3966925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24" y="136518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00F359-5A9C-0A64-752C-021AF46047DB}"/>
              </a:ext>
            </a:extLst>
          </p:cNvPr>
          <p:cNvSpPr txBox="1"/>
          <p:nvPr/>
        </p:nvSpPr>
        <p:spPr>
          <a:xfrm>
            <a:off x="191344" y="2392086"/>
            <a:ext cx="11809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Teaching Learning &amp; Evaluation (Assessment Period)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EF6FA-6004-C068-BD04-5D72C8D3F313}"/>
              </a:ext>
            </a:extLst>
          </p:cNvPr>
          <p:cNvSpPr txBox="1"/>
          <p:nvPr/>
        </p:nvSpPr>
        <p:spPr>
          <a:xfrm>
            <a:off x="203176" y="1481208"/>
            <a:ext cx="11809312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School of Engineering &amp; Technology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BBD7F2-6022-2736-3F07-535788B0B8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89"/>
          <a:stretch/>
        </p:blipFill>
        <p:spPr>
          <a:xfrm>
            <a:off x="5015880" y="3059356"/>
            <a:ext cx="2016224" cy="123692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512C5-E061-6DA0-1ECB-B356108F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6678" y="6232922"/>
            <a:ext cx="661864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14</a:t>
            </a:fld>
            <a:endParaRPr lang="en-IN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AEA83D-2342-4B7A-6E4B-47441C3ACA55}"/>
              </a:ext>
            </a:extLst>
          </p:cNvPr>
          <p:cNvSpPr txBox="1"/>
          <p:nvPr/>
        </p:nvSpPr>
        <p:spPr>
          <a:xfrm>
            <a:off x="203176" y="5376792"/>
            <a:ext cx="11809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"Tell me and I forget. Teach me and I remember. Involve me and I learn.“</a:t>
            </a:r>
          </a:p>
          <a:p>
            <a:pPr algn="ctr"/>
            <a:r>
              <a:rPr lang="en-US" sz="2400" dirty="0"/>
              <a:t> – </a:t>
            </a:r>
            <a:r>
              <a:rPr lang="en-US" sz="2400" i="1" dirty="0"/>
              <a:t>Benjamin Franklin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649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8C27D-C018-C68D-98C8-DFD5CE1BD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D9E9EB-5680-A01F-D427-C42B93228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357" y="137186"/>
            <a:ext cx="2867673" cy="412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978605-F599-2582-D188-40CD939A70BF}"/>
              </a:ext>
            </a:extLst>
          </p:cNvPr>
          <p:cNvSpPr>
            <a:spLocks noGrp="1"/>
          </p:cNvSpPr>
          <p:nvPr/>
        </p:nvSpPr>
        <p:spPr>
          <a:xfrm>
            <a:off x="90668" y="66565"/>
            <a:ext cx="8791342" cy="559225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Focused Attention for Diverse Learning Needs</a:t>
            </a:r>
            <a:endParaRPr lang="en-IN" sz="2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A596-F1EA-9B82-B8B8-A3C6942E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2487" y="6486836"/>
            <a:ext cx="445840" cy="365125"/>
          </a:xfrm>
        </p:spPr>
        <p:txBody>
          <a:bodyPr/>
          <a:lstStyle/>
          <a:p>
            <a:fld id="{C421C46D-3F04-4F73-BF36-E6D9DA5AE143}" type="slidenum">
              <a:rPr lang="en-IN" sz="1400" b="1" smtClean="0"/>
              <a:t>15</a:t>
            </a:fld>
            <a:endParaRPr lang="en-IN" sz="1400" b="1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3AF91EF-5580-D0EA-8F20-3724F9D575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609932"/>
              </p:ext>
            </p:extLst>
          </p:nvPr>
        </p:nvGraphicFramePr>
        <p:xfrm>
          <a:off x="6976041" y="581996"/>
          <a:ext cx="5231904" cy="5872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0D519E6F-BAFB-D0BC-040C-92AE0CA06C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06" y="5289150"/>
            <a:ext cx="2334472" cy="15581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4FD19B-6697-262F-60DD-D0083D7563E4}"/>
              </a:ext>
            </a:extLst>
          </p:cNvPr>
          <p:cNvSpPr txBox="1"/>
          <p:nvPr/>
        </p:nvSpPr>
        <p:spPr>
          <a:xfrm>
            <a:off x="93812" y="748823"/>
            <a:ext cx="68630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ISSUES​ IDENTIFIED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: Students have differential Learning abilities, Lack of confidence, Poor Communication skills , Limited Critical Thinking Skills , Inconsistent Motivation Levels, Inadequate Technical Skills, Low Self Discipline &amp; Time Management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6D74F0-E594-4882-DDF5-8C6A06552C35}"/>
              </a:ext>
            </a:extLst>
          </p:cNvPr>
          <p:cNvSpPr txBox="1"/>
          <p:nvPr/>
        </p:nvSpPr>
        <p:spPr>
          <a:xfrm>
            <a:off x="112970" y="2314040"/>
            <a:ext cx="6991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OUTCOMES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CASE STUDY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on Student Progress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Enhanced Participation level: Project Competitions/Hackathons/Certifications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Consistent Placements &amp; Enhanced Internships</a:t>
            </a:r>
          </a:p>
        </p:txBody>
      </p:sp>
      <p:pic>
        <p:nvPicPr>
          <p:cNvPr id="19" name="Picture 18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2127183B-D384-4E17-80E7-7BE556C84B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06" y="3645024"/>
            <a:ext cx="2391982" cy="1644126"/>
          </a:xfrm>
          <a:prstGeom prst="rect">
            <a:avLst/>
          </a:prstGeom>
        </p:spPr>
      </p:pic>
      <p:pic>
        <p:nvPicPr>
          <p:cNvPr id="20" name="Picture 19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9B696C29-101E-2F44-15DA-D3C07652E3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2" y="3645024"/>
            <a:ext cx="2359601" cy="1573460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F34466FA-82CD-D8EE-36C3-10942005E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223" y="3645024"/>
            <a:ext cx="2284516" cy="16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28A457A-80B4-022B-4D03-02F56A4D7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" y="5218484"/>
            <a:ext cx="2381559" cy="1628827"/>
          </a:xfrm>
          <a:prstGeom prst="rect">
            <a:avLst/>
          </a:prstGeom>
        </p:spPr>
      </p:pic>
      <p:pic>
        <p:nvPicPr>
          <p:cNvPr id="23" name="Picture 22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8C3022AB-23A5-06A5-FB2E-D5CB662E30A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67" y="5329565"/>
            <a:ext cx="2334472" cy="1477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37952D-24AA-D8EF-CB84-2EFE165AA879}"/>
              </a:ext>
            </a:extLst>
          </p:cNvPr>
          <p:cNvSpPr txBox="1"/>
          <p:nvPr/>
        </p:nvSpPr>
        <p:spPr>
          <a:xfrm>
            <a:off x="7235528" y="6106333"/>
            <a:ext cx="2892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6"/>
              </a:rPr>
              <a:t>Sample Slow &amp; Advance Learner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22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46AF3-8B6E-6943-59CF-09ED447A8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>
            <a:extLst>
              <a:ext uri="{FF2B5EF4-FFF2-40B4-BE49-F238E27FC236}">
                <a16:creationId xmlns:a16="http://schemas.microsoft.com/office/drawing/2014/main" id="{56C83CA2-8711-9950-F024-E90F45AD387C}"/>
              </a:ext>
            </a:extLst>
          </p:cNvPr>
          <p:cNvSpPr/>
          <p:nvPr/>
        </p:nvSpPr>
        <p:spPr>
          <a:xfrm>
            <a:off x="226215" y="1078411"/>
            <a:ext cx="3428927" cy="580181"/>
          </a:xfrm>
          <a:custGeom>
            <a:avLst/>
            <a:gdLst/>
            <a:ahLst/>
            <a:cxnLst/>
            <a:rect l="l" t="t" r="r" b="b"/>
            <a:pathLst>
              <a:path w="4829419" h="878076">
                <a:moveTo>
                  <a:pt x="0" y="0"/>
                </a:moveTo>
                <a:lnTo>
                  <a:pt x="4829419" y="0"/>
                </a:lnTo>
                <a:lnTo>
                  <a:pt x="4829419" y="878077"/>
                </a:lnTo>
                <a:lnTo>
                  <a:pt x="0" y="87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E1F46B6-1FF2-C336-1DB3-1CC16B8A1312}"/>
              </a:ext>
            </a:extLst>
          </p:cNvPr>
          <p:cNvSpPr txBox="1"/>
          <p:nvPr/>
        </p:nvSpPr>
        <p:spPr>
          <a:xfrm>
            <a:off x="119336" y="118238"/>
            <a:ext cx="86409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Mentor-Mentee Program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6EBC2EC-3391-DAFF-F3B6-7D7CC7840AF5}"/>
              </a:ext>
            </a:extLst>
          </p:cNvPr>
          <p:cNvSpPr txBox="1"/>
          <p:nvPr/>
        </p:nvSpPr>
        <p:spPr>
          <a:xfrm>
            <a:off x="788551" y="1209006"/>
            <a:ext cx="2304256" cy="386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dirty="0">
                <a:latin typeface="DM Sans Bold"/>
                <a:ea typeface="DM Sans Bold"/>
                <a:cs typeface="DM Sans Bold"/>
                <a:sym typeface="DM Sans Bold"/>
              </a:rPr>
              <a:t>Issues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7C3D41A-6A19-4931-A14A-1DC20B665B45}"/>
              </a:ext>
            </a:extLst>
          </p:cNvPr>
          <p:cNvSpPr txBox="1"/>
          <p:nvPr/>
        </p:nvSpPr>
        <p:spPr>
          <a:xfrm>
            <a:off x="47329" y="1879349"/>
            <a:ext cx="4176464" cy="465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Psychological stress: </a:t>
            </a:r>
            <a:r>
              <a:rPr lang="en-US" sz="2000" b="1" dirty="0">
                <a:latin typeface="DM Sans"/>
                <a:ea typeface="DM Sans"/>
                <a:cs typeface="DM Sans"/>
                <a:sym typeface="DM Sans"/>
              </a:rPr>
              <a:t>Emotional support, coping stress.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Academic struggles</a:t>
            </a:r>
            <a:r>
              <a:rPr lang="en-US" sz="2000" b="1" dirty="0">
                <a:latin typeface="DM Sans"/>
                <a:ea typeface="DM Sans"/>
                <a:cs typeface="DM Sans"/>
                <a:sym typeface="DM Sans"/>
              </a:rPr>
              <a:t>: Personalized guidance, study strategies, time management help, Advising on Course Selection.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Career Confusion</a:t>
            </a:r>
            <a:r>
              <a:rPr lang="en-US" sz="2000" b="1" dirty="0">
                <a:latin typeface="DM Sans"/>
                <a:ea typeface="DM Sans"/>
                <a:cs typeface="DM Sans"/>
                <a:sym typeface="DM Sans"/>
              </a:rPr>
              <a:t>: career paths, skills needed, and professional development.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Social isolation</a:t>
            </a:r>
            <a:r>
              <a:rPr lang="en-US" sz="2000" b="1" dirty="0">
                <a:latin typeface="DM Sans"/>
                <a:ea typeface="DM Sans"/>
                <a:cs typeface="DM Sans"/>
                <a:sym typeface="DM Sans"/>
              </a:rPr>
              <a:t>: Building connections and enhancing social skills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D9FF7DE-276D-DD75-48A1-D7D3B09BFEF8}"/>
              </a:ext>
            </a:extLst>
          </p:cNvPr>
          <p:cNvSpPr/>
          <p:nvPr/>
        </p:nvSpPr>
        <p:spPr>
          <a:xfrm>
            <a:off x="4323257" y="1045153"/>
            <a:ext cx="3428927" cy="624712"/>
          </a:xfrm>
          <a:custGeom>
            <a:avLst/>
            <a:gdLst/>
            <a:ahLst/>
            <a:cxnLst/>
            <a:rect l="l" t="t" r="r" b="b"/>
            <a:pathLst>
              <a:path w="4829419" h="878076">
                <a:moveTo>
                  <a:pt x="0" y="0"/>
                </a:moveTo>
                <a:lnTo>
                  <a:pt x="4829419" y="0"/>
                </a:lnTo>
                <a:lnTo>
                  <a:pt x="4829419" y="878077"/>
                </a:lnTo>
                <a:lnTo>
                  <a:pt x="0" y="87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E7C5DF2-51BD-B2CE-5CF6-E693DF7147A8}"/>
              </a:ext>
            </a:extLst>
          </p:cNvPr>
          <p:cNvSpPr txBox="1"/>
          <p:nvPr/>
        </p:nvSpPr>
        <p:spPr>
          <a:xfrm>
            <a:off x="4674760" y="1164475"/>
            <a:ext cx="2842480" cy="386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dirty="0">
                <a:latin typeface="DM Sans Bold"/>
                <a:ea typeface="DM Sans Bold"/>
                <a:cs typeface="DM Sans Bold"/>
                <a:sym typeface="DM Sans Bold"/>
              </a:rPr>
              <a:t>Execution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5688AD3-23D0-2654-3FC3-D39316D7D656}"/>
              </a:ext>
            </a:extLst>
          </p:cNvPr>
          <p:cNvSpPr txBox="1"/>
          <p:nvPr/>
        </p:nvSpPr>
        <p:spPr>
          <a:xfrm>
            <a:off x="4323257" y="1820357"/>
            <a:ext cx="3478067" cy="448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  <a:hlinkClick r:id="rId4" action="ppaction://hlinkfile"/>
              </a:rPr>
              <a:t>Well Defined Policy</a:t>
            </a:r>
            <a:endParaRPr lang="en-US" sz="2000" b="1" dirty="0">
              <a:solidFill>
                <a:srgbClr val="C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  <a:hlinkClick r:id="rId5" action="ppaction://hlinkfile"/>
              </a:rPr>
              <a:t>Sample Interaction Form</a:t>
            </a:r>
            <a:endParaRPr lang="en-US" sz="2000" b="1" dirty="0">
              <a:solidFill>
                <a:srgbClr val="C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DM Sans"/>
                <a:ea typeface="DM Sans"/>
                <a:cs typeface="DM Sans"/>
                <a:sym typeface="DM Sans"/>
                <a:hlinkClick r:id="rId6" action="ppaction://hlinkfile"/>
              </a:rPr>
              <a:t>Mentor-Mentee handbook</a:t>
            </a:r>
            <a:endParaRPr lang="en-US" sz="2000" b="1" dirty="0">
              <a:latin typeface="DM Sans"/>
              <a:ea typeface="DM Sans"/>
              <a:cs typeface="DM Sans"/>
              <a:sym typeface="DM Sans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DM Sans"/>
                <a:ea typeface="DM Sans"/>
                <a:cs typeface="DM Sans"/>
                <a:sym typeface="DM Sans"/>
              </a:rPr>
              <a:t>Mentor-Mentee List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DM Sans"/>
                <a:ea typeface="DM Sans"/>
                <a:cs typeface="DM Sans"/>
                <a:sym typeface="DM Sans"/>
              </a:rPr>
              <a:t>Dedicated session in timetable (Tuesday)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DM Sans"/>
                <a:ea typeface="DM Sans"/>
                <a:cs typeface="DM Sans"/>
                <a:sym typeface="DM Sans"/>
              </a:rPr>
              <a:t>Fortnightly Interaction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DM Sans"/>
                <a:ea typeface="DM Sans"/>
                <a:cs typeface="DM Sans"/>
                <a:sym typeface="DM Sans"/>
              </a:rPr>
              <a:t>Monitoring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DM Sans"/>
                <a:ea typeface="DM Sans"/>
                <a:cs typeface="DM Sans"/>
                <a:sym typeface="DM Sans"/>
              </a:rPr>
              <a:t>Evaluation &amp; Analysis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DM Sans"/>
                <a:ea typeface="DM Sans"/>
                <a:cs typeface="DM Sans"/>
                <a:sym typeface="DM Sans"/>
              </a:rPr>
              <a:t>Action taken report</a:t>
            </a:r>
            <a:endParaRPr lang="en-US" sz="2000" b="1" dirty="0">
              <a:solidFill>
                <a:srgbClr val="C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C3F56F8-D240-D38D-42A9-94985D27368F}"/>
              </a:ext>
            </a:extLst>
          </p:cNvPr>
          <p:cNvSpPr/>
          <p:nvPr/>
        </p:nvSpPr>
        <p:spPr>
          <a:xfrm>
            <a:off x="8171484" y="1098683"/>
            <a:ext cx="3404118" cy="585384"/>
          </a:xfrm>
          <a:custGeom>
            <a:avLst/>
            <a:gdLst/>
            <a:ahLst/>
            <a:cxnLst/>
            <a:rect l="l" t="t" r="r" b="b"/>
            <a:pathLst>
              <a:path w="4829419" h="878076">
                <a:moveTo>
                  <a:pt x="0" y="0"/>
                </a:moveTo>
                <a:lnTo>
                  <a:pt x="4829419" y="0"/>
                </a:lnTo>
                <a:lnTo>
                  <a:pt x="4829419" y="878077"/>
                </a:lnTo>
                <a:lnTo>
                  <a:pt x="0" y="87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8777290-6D78-710B-9DD0-89362DE76AB5}"/>
              </a:ext>
            </a:extLst>
          </p:cNvPr>
          <p:cNvSpPr txBox="1"/>
          <p:nvPr/>
        </p:nvSpPr>
        <p:spPr>
          <a:xfrm>
            <a:off x="8349009" y="1209006"/>
            <a:ext cx="3515902" cy="386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dirty="0">
                <a:latin typeface="DM Sans Bold"/>
                <a:ea typeface="DM Sans Bold"/>
                <a:cs typeface="DM Sans Bold"/>
                <a:sym typeface="DM Sans Bold"/>
              </a:rPr>
              <a:t>Outcomes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4465794-23AA-D49C-7015-661B5EB1DC70}"/>
              </a:ext>
            </a:extLst>
          </p:cNvPr>
          <p:cNvSpPr txBox="1"/>
          <p:nvPr/>
        </p:nvSpPr>
        <p:spPr>
          <a:xfrm>
            <a:off x="8166092" y="1879349"/>
            <a:ext cx="3834564" cy="2990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Early identification 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Effective Resolution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Increased satisfaction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Confidence building</a:t>
            </a:r>
            <a:r>
              <a:rPr lang="en-US" sz="2000" b="1" dirty="0">
                <a:latin typeface="DM Sans"/>
                <a:ea typeface="DM Sans"/>
                <a:cs typeface="DM Sans"/>
                <a:sym typeface="DM Sans"/>
              </a:rPr>
              <a:t>: Greater self-esteem and belief in their abilities.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Enhanced Participation</a:t>
            </a:r>
          </a:p>
          <a:p>
            <a:pPr marL="342900" indent="-342900">
              <a:lnSpc>
                <a:spcPts val="2613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Greater check on academic Progress</a:t>
            </a:r>
            <a:endParaRPr lang="en-US" sz="2000" b="1" dirty="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FCF9E-5C70-A444-B3F5-59283879C1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208" y="3048"/>
            <a:ext cx="2711882" cy="3904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9DA03-E63D-583B-6D74-AE829B8B9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808" y="6355962"/>
            <a:ext cx="517848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16</a:t>
            </a:fld>
            <a:endParaRPr lang="en-IN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B0178B-67FA-D5BC-EEEC-8D56BDB3CFD6}"/>
              </a:ext>
            </a:extLst>
          </p:cNvPr>
          <p:cNvSpPr txBox="1"/>
          <p:nvPr/>
        </p:nvSpPr>
        <p:spPr>
          <a:xfrm>
            <a:off x="8495168" y="5829341"/>
            <a:ext cx="2756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Sample Mentor Mentee Diary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81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92"/>
            <a:ext cx="12192000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15" y="136518"/>
            <a:ext cx="2867673" cy="4128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558DD7-01D5-8CD4-1590-556335F18C90}"/>
              </a:ext>
            </a:extLst>
          </p:cNvPr>
          <p:cNvSpPr txBox="1"/>
          <p:nvPr/>
        </p:nvSpPr>
        <p:spPr>
          <a:xfrm>
            <a:off x="138312" y="172059"/>
            <a:ext cx="8333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Student-Centric Learning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A7A6D-6BA5-1DA7-BFD1-5FD72E64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791" y="6389973"/>
            <a:ext cx="589856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17</a:t>
            </a:fld>
            <a:endParaRPr lang="en-IN" sz="14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0BEA536-58F1-A3B7-40FC-8B134F35A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339775"/>
              </p:ext>
            </p:extLst>
          </p:nvPr>
        </p:nvGraphicFramePr>
        <p:xfrm>
          <a:off x="165808" y="881030"/>
          <a:ext cx="11762839" cy="562494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5858184">
                  <a:extLst>
                    <a:ext uri="{9D8B030D-6E8A-4147-A177-3AD203B41FA5}">
                      <a16:colId xmlns:a16="http://schemas.microsoft.com/office/drawing/2014/main" val="1827266703"/>
                    </a:ext>
                  </a:extLst>
                </a:gridCol>
                <a:gridCol w="5904655">
                  <a:extLst>
                    <a:ext uri="{9D8B030D-6E8A-4147-A177-3AD203B41FA5}">
                      <a16:colId xmlns:a16="http://schemas.microsoft.com/office/drawing/2014/main" val="3376048013"/>
                    </a:ext>
                  </a:extLst>
                </a:gridCol>
              </a:tblGrid>
              <a:tr h="49823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INSIDE CLASSROOM​ LEARNING</a:t>
                      </a:r>
                      <a:endParaRPr lang="en-US" sz="2400" b="1" i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27196" marB="2719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OUTSIDE CLASSROOM​ LEARNING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​</a:t>
                      </a:r>
                      <a:endParaRPr lang="en-US" sz="2000" b="1" i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27196" marB="2719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117031"/>
                  </a:ext>
                </a:extLst>
              </a:tr>
              <a:tr h="4977091">
                <a:tc>
                  <a:txBody>
                    <a:bodyPr/>
                    <a:lstStyle/>
                    <a:p>
                      <a:pPr marL="285750" indent="-285750" algn="l" fontAlgn="base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Standard classroom teaching contents (PPTs /PDF) :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  <a:hlinkClick r:id="rId5" action="ppaction://hlinkfile"/>
                        </a:rPr>
                        <a:t>Sample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  <a:p>
                      <a:pPr marL="285750" indent="-285750" algn="l" fontAlgn="base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Project Enabled Lab assignments: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  <a:hlinkClick r:id="rId6" action="ppaction://hlinkfile"/>
                        </a:rPr>
                        <a:t>Sample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  <a:p>
                      <a:pPr marL="285750" indent="-285750" algn="l" fontAlgn="base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Collaborative Learning</a:t>
                      </a:r>
                    </a:p>
                    <a:p>
                      <a:pPr marL="285750" indent="-285750" algn="l" fontAlgn="base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Hands-On Activities</a:t>
                      </a:r>
                    </a:p>
                    <a:p>
                      <a:pPr marL="285750" indent="-285750" algn="l" fontAlgn="base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Tutorial Classes</a:t>
                      </a:r>
                    </a:p>
                    <a:p>
                      <a:pPr marL="285750" indent="-285750" algn="l" fontAlgn="base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Problem Based Class Assignments: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  <a:hlinkClick r:id="rId7" action="ppaction://hlinkfile"/>
                        </a:rPr>
                        <a:t>Sample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  <a:p>
                      <a:pPr marL="285750" indent="-285750" algn="l" fontAlgn="base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Project-Based Learning</a:t>
                      </a:r>
                    </a:p>
                    <a:p>
                      <a:pPr marL="285750" indent="-285750" algn="l" fontAlgn="base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Skill development &amp; Value-added workshops</a:t>
                      </a:r>
                    </a:p>
                  </a:txBody>
                  <a:tcPr marL="54392" marR="54392" marT="27196" marB="27196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Internships &amp; Industrial Training</a:t>
                      </a:r>
                    </a:p>
                    <a:p>
                      <a:pPr marL="285750" indent="-285750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Workshops &amp; Seminars</a:t>
                      </a:r>
                    </a:p>
                    <a:p>
                      <a:pPr marL="285750" indent="-285750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  <a:hlinkClick r:id="rId8"/>
                        </a:rPr>
                        <a:t>Extension Activities</a:t>
                      </a:r>
                      <a:endParaRPr lang="en-US" sz="2000" b="1" i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  <a:p>
                      <a:pPr marL="285750" indent="-285750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Project Contests/Hackathons</a:t>
                      </a:r>
                    </a:p>
                    <a:p>
                      <a:pPr marL="285750" indent="-285750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Peer Teaching and Tutoring</a:t>
                      </a:r>
                    </a:p>
                    <a:p>
                      <a:pPr marL="285750" indent="-285750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Community Engagement </a:t>
                      </a:r>
                    </a:p>
                    <a:p>
                      <a:pPr marL="285750" indent="-285750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Entrepreneurship and Start-Up Programs</a:t>
                      </a:r>
                    </a:p>
                    <a:p>
                      <a:pPr marL="285750" indent="-285750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Career Mentoring</a:t>
                      </a: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Extra Curricular Activities</a:t>
                      </a:r>
                    </a:p>
                    <a:p>
                      <a:pPr marL="285750" indent="-285750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Self Enabled Learning and MOOCs</a:t>
                      </a:r>
                    </a:p>
                    <a:p>
                      <a:pPr marL="285750" indent="-285750">
                        <a:lnSpc>
                          <a:spcPts val="31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Activity Summary</a:t>
                      </a:r>
                    </a:p>
                    <a:p>
                      <a:pPr marL="0" indent="0">
                        <a:lnSpc>
                          <a:spcPts val="3100"/>
                        </a:lnSpc>
                        <a:buFont typeface="Wingdings" panose="05000000000000000000" pitchFamily="2" charset="2"/>
                        <a:buNone/>
                      </a:pPr>
                      <a:endParaRPr lang="en-US" sz="2000" b="1" i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54392" marR="54392" marT="27196" marB="2719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2170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68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8AD5B-9CB2-28AC-4943-2B577448D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31C507-326F-0CCF-334D-DC2038126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ECC296-BC56-95DC-093E-F81376A3A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14" y="136518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CBE52-95DB-E007-9D6E-B9A690112A68}"/>
              </a:ext>
            </a:extLst>
          </p:cNvPr>
          <p:cNvSpPr txBox="1"/>
          <p:nvPr/>
        </p:nvSpPr>
        <p:spPr>
          <a:xfrm>
            <a:off x="191344" y="3261617"/>
            <a:ext cx="1187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Research, Innovations and Extensions (Assessment Period)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55D22C-B3A7-4C11-6D8A-B522F9CCD45F}"/>
              </a:ext>
            </a:extLst>
          </p:cNvPr>
          <p:cNvSpPr txBox="1"/>
          <p:nvPr/>
        </p:nvSpPr>
        <p:spPr>
          <a:xfrm>
            <a:off x="191344" y="2204871"/>
            <a:ext cx="1184154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School of Engineering &amp; Technology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56ED4A-5700-AA5D-D44F-0965DB61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975" y="6271788"/>
            <a:ext cx="589856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18</a:t>
            </a:fld>
            <a:endParaRPr lang="en-IN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9EE89-3E0A-5A94-76EC-A9587B5E4F0D}"/>
              </a:ext>
            </a:extLst>
          </p:cNvPr>
          <p:cNvSpPr txBox="1"/>
          <p:nvPr/>
        </p:nvSpPr>
        <p:spPr>
          <a:xfrm>
            <a:off x="191344" y="5156028"/>
            <a:ext cx="11841542" cy="86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"To raise new questions, new possibilities, to regard old problems from a new angle, requires creative imagination and marks real advance in science.“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Albert Einstein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9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2B71C-3B9B-ADBA-D5A4-5B13BA5B9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5869F9-EC7A-E218-E690-ED59EC1EF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7431F-05DF-4157-74AF-2F1E0EB91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14" y="136518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11AA8A-BF05-4A96-2581-A7E2370E51B3}"/>
              </a:ext>
            </a:extLst>
          </p:cNvPr>
          <p:cNvSpPr txBox="1"/>
          <p:nvPr/>
        </p:nvSpPr>
        <p:spPr>
          <a:xfrm>
            <a:off x="10388" y="166647"/>
            <a:ext cx="4645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Promotion of Research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34CF66-68AD-1285-E6C2-49E1CBAD9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1023" y="6342782"/>
            <a:ext cx="661864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19</a:t>
            </a:fld>
            <a:endParaRPr lang="en-IN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E7D49D-D9E7-C9F3-E6B1-0CD9DED1F3C1}"/>
              </a:ext>
            </a:extLst>
          </p:cNvPr>
          <p:cNvSpPr txBox="1"/>
          <p:nvPr/>
        </p:nvSpPr>
        <p:spPr>
          <a:xfrm>
            <a:off x="227348" y="812978"/>
            <a:ext cx="57246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School Research Committee: </a:t>
            </a:r>
            <a:r>
              <a:rPr lang="en-US" sz="2400" b="1" dirty="0">
                <a:hlinkClick r:id="rId5" action="ppaction://hlinkfile"/>
              </a:rPr>
              <a:t>Members</a:t>
            </a:r>
            <a:endParaRPr lang="en-US" sz="24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Research Promotion &amp; Incentive Scheme</a:t>
            </a:r>
            <a:r>
              <a:rPr lang="en-US" sz="2400" b="1" dirty="0"/>
              <a:t>: </a:t>
            </a:r>
            <a:r>
              <a:rPr lang="en-US" sz="2400" b="1" dirty="0">
                <a:hlinkClick r:id="rId6" action="ppaction://hlinkfile"/>
              </a:rPr>
              <a:t>Details</a:t>
            </a:r>
            <a:endParaRPr lang="en-US" sz="24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Reimbursement to Faculty: </a:t>
            </a:r>
            <a:r>
              <a:rPr lang="en-US" sz="2400" b="1" dirty="0">
                <a:hlinkClick r:id="rId7" action="ppaction://hlinkfile"/>
              </a:rPr>
              <a:t>Link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203285-0C33-1366-1EEF-EE4455527D54}"/>
              </a:ext>
            </a:extLst>
          </p:cNvPr>
          <p:cNvSpPr txBox="1"/>
          <p:nvPr/>
        </p:nvSpPr>
        <p:spPr>
          <a:xfrm>
            <a:off x="6385659" y="4881519"/>
            <a:ext cx="57246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Dedicated Research Section for </a:t>
            </a:r>
            <a:r>
              <a:rPr lang="en-US" sz="2400" dirty="0" err="1"/>
              <a:t>Ph.D</a:t>
            </a:r>
            <a:r>
              <a:rPr lang="en-US" sz="2400" dirty="0"/>
              <a:t> Scholars in Central Library: </a:t>
            </a:r>
            <a:r>
              <a:rPr lang="en-US" sz="2400" b="1" dirty="0">
                <a:hlinkClick r:id="rId8"/>
              </a:rPr>
              <a:t>Link</a:t>
            </a:r>
            <a:endParaRPr lang="en-US" sz="24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Entrepreneurship and Innovation Center (KEIC) : </a:t>
            </a:r>
            <a:r>
              <a:rPr lang="en-US" sz="2400" b="1" dirty="0">
                <a:hlinkClick r:id="rId9" action="ppaction://hlinkfile"/>
              </a:rPr>
              <a:t>Students involved</a:t>
            </a:r>
            <a:endParaRPr lang="en-US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18F9AB4-A6BE-8D57-4F7E-E85E26B738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4713238"/>
              </p:ext>
            </p:extLst>
          </p:nvPr>
        </p:nvGraphicFramePr>
        <p:xfrm>
          <a:off x="185682" y="2748148"/>
          <a:ext cx="6014295" cy="3742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98A4C27-39A6-DC9C-8ADF-B9261EA9A4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7609790"/>
              </p:ext>
            </p:extLst>
          </p:nvPr>
        </p:nvGraphicFramePr>
        <p:xfrm>
          <a:off x="6427325" y="685909"/>
          <a:ext cx="5537326" cy="4018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23371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>
          <a:extLst>
            <a:ext uri="{FF2B5EF4-FFF2-40B4-BE49-F238E27FC236}">
              <a16:creationId xmlns:a16="http://schemas.microsoft.com/office/drawing/2014/main" id="{7B5D6C8C-9422-6D55-119E-7BFA343AC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3">
            <a:extLst>
              <a:ext uri="{FF2B5EF4-FFF2-40B4-BE49-F238E27FC236}">
                <a16:creationId xmlns:a16="http://schemas.microsoft.com/office/drawing/2014/main" id="{206690E0-F61C-A8BD-3E68-DC4728922A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cxnSp>
        <p:nvCxnSpPr>
          <p:cNvPr id="708" name="Google Shape;708;p23">
            <a:extLst>
              <a:ext uri="{FF2B5EF4-FFF2-40B4-BE49-F238E27FC236}">
                <a16:creationId xmlns:a16="http://schemas.microsoft.com/office/drawing/2014/main" id="{7CBA8B67-46DB-9513-7B03-D2975F85BA38}"/>
              </a:ext>
            </a:extLst>
          </p:cNvPr>
          <p:cNvCxnSpPr/>
          <p:nvPr/>
        </p:nvCxnSpPr>
        <p:spPr>
          <a:xfrm>
            <a:off x="501275" y="508357"/>
            <a:ext cx="0" cy="432816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09" name="Google Shape;709;p23">
            <a:extLst>
              <a:ext uri="{FF2B5EF4-FFF2-40B4-BE49-F238E27FC236}">
                <a16:creationId xmlns:a16="http://schemas.microsoft.com/office/drawing/2014/main" id="{C5A1F4B6-A208-990B-5BB2-BE9281B5E512}"/>
              </a:ext>
            </a:extLst>
          </p:cNvPr>
          <p:cNvGrpSpPr/>
          <p:nvPr/>
        </p:nvGrpSpPr>
        <p:grpSpPr>
          <a:xfrm>
            <a:off x="378497" y="4734917"/>
            <a:ext cx="225235" cy="225235"/>
            <a:chOff x="0" y="0"/>
            <a:chExt cx="812800" cy="812800"/>
          </a:xfrm>
        </p:grpSpPr>
        <p:sp>
          <p:nvSpPr>
            <p:cNvPr id="710" name="Google Shape;710;p23">
              <a:extLst>
                <a:ext uri="{FF2B5EF4-FFF2-40B4-BE49-F238E27FC236}">
                  <a16:creationId xmlns:a16="http://schemas.microsoft.com/office/drawing/2014/main" id="{20982FEA-98D4-35A3-4ABC-2C6832A4801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11" name="Google Shape;711;p23">
              <a:extLst>
                <a:ext uri="{FF2B5EF4-FFF2-40B4-BE49-F238E27FC236}">
                  <a16:creationId xmlns:a16="http://schemas.microsoft.com/office/drawing/2014/main" id="{5D669926-AF33-E64E-38B9-A143D031F0F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12" name="Google Shape;712;p23">
            <a:extLst>
              <a:ext uri="{FF2B5EF4-FFF2-40B4-BE49-F238E27FC236}">
                <a16:creationId xmlns:a16="http://schemas.microsoft.com/office/drawing/2014/main" id="{39B52630-6DBB-BD23-E2D1-247CAFE38DF5}"/>
              </a:ext>
            </a:extLst>
          </p:cNvPr>
          <p:cNvCxnSpPr/>
          <p:nvPr/>
        </p:nvCxnSpPr>
        <p:spPr>
          <a:xfrm flipH="1">
            <a:off x="483495" y="395739"/>
            <a:ext cx="1743510" cy="22651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13" name="Google Shape;713;p23">
            <a:extLst>
              <a:ext uri="{FF2B5EF4-FFF2-40B4-BE49-F238E27FC236}">
                <a16:creationId xmlns:a16="http://schemas.microsoft.com/office/drawing/2014/main" id="{E0EB0ACE-2ABF-BE96-5DC1-9FCF6D2787EB}"/>
              </a:ext>
            </a:extLst>
          </p:cNvPr>
          <p:cNvGrpSpPr/>
          <p:nvPr/>
        </p:nvGrpSpPr>
        <p:grpSpPr>
          <a:xfrm>
            <a:off x="386117" y="3872285"/>
            <a:ext cx="225235" cy="225235"/>
            <a:chOff x="0" y="0"/>
            <a:chExt cx="812800" cy="812800"/>
          </a:xfrm>
        </p:grpSpPr>
        <p:sp>
          <p:nvSpPr>
            <p:cNvPr id="714" name="Google Shape;714;p23">
              <a:extLst>
                <a:ext uri="{FF2B5EF4-FFF2-40B4-BE49-F238E27FC236}">
                  <a16:creationId xmlns:a16="http://schemas.microsoft.com/office/drawing/2014/main" id="{4A8FEECB-F251-22C5-35CB-1C12AE65C8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15" name="Google Shape;715;p23">
              <a:extLst>
                <a:ext uri="{FF2B5EF4-FFF2-40B4-BE49-F238E27FC236}">
                  <a16:creationId xmlns:a16="http://schemas.microsoft.com/office/drawing/2014/main" id="{F6742C68-8572-E588-50F2-F9C28C09001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6" name="Google Shape;716;p23">
            <a:extLst>
              <a:ext uri="{FF2B5EF4-FFF2-40B4-BE49-F238E27FC236}">
                <a16:creationId xmlns:a16="http://schemas.microsoft.com/office/drawing/2014/main" id="{75DC5B46-98BF-EBC3-361B-0158EA00BF0D}"/>
              </a:ext>
            </a:extLst>
          </p:cNvPr>
          <p:cNvGrpSpPr/>
          <p:nvPr/>
        </p:nvGrpSpPr>
        <p:grpSpPr>
          <a:xfrm>
            <a:off x="2114552" y="283122"/>
            <a:ext cx="225235" cy="225235"/>
            <a:chOff x="0" y="0"/>
            <a:chExt cx="812800" cy="812800"/>
          </a:xfrm>
        </p:grpSpPr>
        <p:sp>
          <p:nvSpPr>
            <p:cNvPr id="717" name="Google Shape;717;p23">
              <a:extLst>
                <a:ext uri="{FF2B5EF4-FFF2-40B4-BE49-F238E27FC236}">
                  <a16:creationId xmlns:a16="http://schemas.microsoft.com/office/drawing/2014/main" id="{D699DC9A-78D3-B857-26E5-BF77B2F958A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18" name="Google Shape;718;p23">
              <a:extLst>
                <a:ext uri="{FF2B5EF4-FFF2-40B4-BE49-F238E27FC236}">
                  <a16:creationId xmlns:a16="http://schemas.microsoft.com/office/drawing/2014/main" id="{4AD71239-49FF-3C8D-2B8D-8C1D43ECACB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9" name="Google Shape;719;p23">
            <a:extLst>
              <a:ext uri="{FF2B5EF4-FFF2-40B4-BE49-F238E27FC236}">
                <a16:creationId xmlns:a16="http://schemas.microsoft.com/office/drawing/2014/main" id="{C059FECB-0A63-EE3B-2AE0-84AA59936600}"/>
              </a:ext>
            </a:extLst>
          </p:cNvPr>
          <p:cNvGrpSpPr/>
          <p:nvPr/>
        </p:nvGrpSpPr>
        <p:grpSpPr>
          <a:xfrm>
            <a:off x="401357" y="327578"/>
            <a:ext cx="225235" cy="225235"/>
            <a:chOff x="0" y="0"/>
            <a:chExt cx="812800" cy="812800"/>
          </a:xfrm>
        </p:grpSpPr>
        <p:sp>
          <p:nvSpPr>
            <p:cNvPr id="720" name="Google Shape;720;p23">
              <a:extLst>
                <a:ext uri="{FF2B5EF4-FFF2-40B4-BE49-F238E27FC236}">
                  <a16:creationId xmlns:a16="http://schemas.microsoft.com/office/drawing/2014/main" id="{4209972C-E488-4685-25F6-DC6015FFCC6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21" name="Google Shape;721;p23">
              <a:extLst>
                <a:ext uri="{FF2B5EF4-FFF2-40B4-BE49-F238E27FC236}">
                  <a16:creationId xmlns:a16="http://schemas.microsoft.com/office/drawing/2014/main" id="{0F5967B7-2A90-FCB1-5B1A-8722129F1C3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2" name="Google Shape;722;p23">
            <a:extLst>
              <a:ext uri="{FF2B5EF4-FFF2-40B4-BE49-F238E27FC236}">
                <a16:creationId xmlns:a16="http://schemas.microsoft.com/office/drawing/2014/main" id="{9DB2FEA2-CF1D-2246-7A0C-5FA231602832}"/>
              </a:ext>
            </a:extLst>
          </p:cNvPr>
          <p:cNvSpPr txBox="1"/>
          <p:nvPr/>
        </p:nvSpPr>
        <p:spPr>
          <a:xfrm>
            <a:off x="2615829" y="84530"/>
            <a:ext cx="7368604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FFFFFF"/>
                </a:solidFill>
                <a:latin typeface="Ubuntu" panose="020B0504030602030204" pitchFamily="34" charset="0"/>
                <a:ea typeface="Cuprum"/>
                <a:cs typeface="Cuprum"/>
                <a:sym typeface="Cuprum"/>
              </a:rPr>
              <a:t>School of Engineering &amp; Technology</a:t>
            </a:r>
          </a:p>
        </p:txBody>
      </p:sp>
      <p:graphicFrame>
        <p:nvGraphicFramePr>
          <p:cNvPr id="723" name="Google Shape;723;p23">
            <a:extLst>
              <a:ext uri="{FF2B5EF4-FFF2-40B4-BE49-F238E27FC236}">
                <a16:creationId xmlns:a16="http://schemas.microsoft.com/office/drawing/2014/main" id="{E6D0645F-A644-1744-DE7A-3E0EAF8A7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10816"/>
              </p:ext>
            </p:extLst>
          </p:nvPr>
        </p:nvGraphicFramePr>
        <p:xfrm>
          <a:off x="734130" y="1540169"/>
          <a:ext cx="10694156" cy="45015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0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2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1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151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School Overview (1)</a:t>
                      </a:r>
                    </a:p>
                  </a:txBody>
                  <a:tcPr marL="82550" marR="82550" marT="82550" marB="82550" anchor="ctr">
                    <a:lnL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 dirty="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Curricular Aspects (2)</a:t>
                      </a:r>
                    </a:p>
                  </a:txBody>
                  <a:tcPr marL="82550" marR="82550" marT="82550" marB="82550" anchor="ctr">
                    <a:lnL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 dirty="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Teaching-learning &amp; Evaluation (3)</a:t>
                      </a:r>
                    </a:p>
                  </a:txBody>
                  <a:tcPr marL="82550" marR="82550" marT="82550" marB="82550" anchor="ctr">
                    <a:lnL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7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 dirty="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Research , Innovations &amp; Facilities (4)</a:t>
                      </a:r>
                    </a:p>
                  </a:txBody>
                  <a:tcPr marL="82550" marR="82550" marT="82550" marB="82550" anchor="ctr">
                    <a:lnL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 dirty="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Infrastructure &amp; Learning Resources (5)</a:t>
                      </a:r>
                      <a:r>
                        <a:rPr lang="en-US" sz="1600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200" dirty="0"/>
                    </a:p>
                  </a:txBody>
                  <a:tcPr marL="82550" marR="82550" marT="82550" marB="82550" anchor="ctr">
                    <a:lnL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 dirty="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Student Support &amp; Progression (6)</a:t>
                      </a:r>
                    </a:p>
                  </a:txBody>
                  <a:tcPr marL="82550" marR="82550" marT="82550" marB="82550" anchor="ctr">
                    <a:lnL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364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Initiatives &amp; Continuous Improvement </a:t>
                      </a:r>
                      <a:r>
                        <a:rPr lang="en-US" sz="2300" b="1" u="none" strike="noStrike" cap="none" dirty="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(7)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300" b="1" u="none" strike="noStrike" cap="none" dirty="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82550" marR="82550" marT="82550" marB="82550" anchor="ctr">
                    <a:lnL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Best Practices &amp; Distinctiveness (8)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82550" marR="82550" marT="82550" marB="82550" anchor="ctr">
                    <a:lnL w="9525" cap="flat" cmpd="sng" algn="ctr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buntu" panose="020B0504030602030204" pitchFamily="34" charset="0"/>
                        </a:rPr>
                        <a:t>A 5-Year Strategic Roadmap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buntu" panose="020B0504030602030204" pitchFamily="34" charset="0"/>
                        </a:rPr>
                        <a:t>&amp; Conclusion (9)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82550" marR="82550" marT="82550" marB="82550" anchor="ctr">
                    <a:lnL w="9525" cap="flat" cmpd="sng" algn="ctr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71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047229"/>
                  </a:ext>
                </a:extLst>
              </a:tr>
            </a:tbl>
          </a:graphicData>
        </a:graphic>
      </p:graphicFrame>
      <p:grpSp>
        <p:nvGrpSpPr>
          <p:cNvPr id="724" name="Google Shape;724;p23">
            <a:extLst>
              <a:ext uri="{FF2B5EF4-FFF2-40B4-BE49-F238E27FC236}">
                <a16:creationId xmlns:a16="http://schemas.microsoft.com/office/drawing/2014/main" id="{821FA8E9-0F46-8855-A5A8-F37FE4A2B400}"/>
              </a:ext>
            </a:extLst>
          </p:cNvPr>
          <p:cNvGrpSpPr/>
          <p:nvPr/>
        </p:nvGrpSpPr>
        <p:grpSpPr>
          <a:xfrm rot="10800000">
            <a:off x="7253383" y="1766300"/>
            <a:ext cx="4545775" cy="4677030"/>
            <a:chOff x="0" y="0"/>
            <a:chExt cx="9091550" cy="9354060"/>
          </a:xfrm>
        </p:grpSpPr>
        <p:cxnSp>
          <p:nvCxnSpPr>
            <p:cNvPr id="725" name="Google Shape;725;p23">
              <a:extLst>
                <a:ext uri="{FF2B5EF4-FFF2-40B4-BE49-F238E27FC236}">
                  <a16:creationId xmlns:a16="http://schemas.microsoft.com/office/drawing/2014/main" id="{AF9CCA3B-FA8C-24EF-34DE-326BCB6E2378}"/>
                </a:ext>
              </a:extLst>
            </p:cNvPr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26" name="Google Shape;726;p23">
              <a:extLst>
                <a:ext uri="{FF2B5EF4-FFF2-40B4-BE49-F238E27FC236}">
                  <a16:creationId xmlns:a16="http://schemas.microsoft.com/office/drawing/2014/main" id="{8C18E08F-92E0-2704-E19E-3904228B6357}"/>
                </a:ext>
              </a:extLst>
            </p:cNvPr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727" name="Google Shape;727;p23">
                <a:extLst>
                  <a:ext uri="{FF2B5EF4-FFF2-40B4-BE49-F238E27FC236}">
                    <a16:creationId xmlns:a16="http://schemas.microsoft.com/office/drawing/2014/main" id="{E627EFD6-0782-4363-EDAE-C2D8E38EFE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728" name="Google Shape;728;p23">
                <a:extLst>
                  <a:ext uri="{FF2B5EF4-FFF2-40B4-BE49-F238E27FC236}">
                    <a16:creationId xmlns:a16="http://schemas.microsoft.com/office/drawing/2014/main" id="{3E87761E-D812-F205-81AE-425FE661159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86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729" name="Google Shape;729;p23">
              <a:extLst>
                <a:ext uri="{FF2B5EF4-FFF2-40B4-BE49-F238E27FC236}">
                  <a16:creationId xmlns:a16="http://schemas.microsoft.com/office/drawing/2014/main" id="{7EA4339E-B62C-2456-AA71-93C6560A685F}"/>
                </a:ext>
              </a:extLst>
            </p:cNvPr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30" name="Google Shape;730;p23">
              <a:extLst>
                <a:ext uri="{FF2B5EF4-FFF2-40B4-BE49-F238E27FC236}">
                  <a16:creationId xmlns:a16="http://schemas.microsoft.com/office/drawing/2014/main" id="{646EB763-2C7C-B4EA-2289-D73AD5D86D24}"/>
                </a:ext>
              </a:extLst>
            </p:cNvPr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731" name="Google Shape;731;p23">
                <a:extLst>
                  <a:ext uri="{FF2B5EF4-FFF2-40B4-BE49-F238E27FC236}">
                    <a16:creationId xmlns:a16="http://schemas.microsoft.com/office/drawing/2014/main" id="{920D824E-0901-2930-367A-47CE677C72D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732" name="Google Shape;732;p23">
                <a:extLst>
                  <a:ext uri="{FF2B5EF4-FFF2-40B4-BE49-F238E27FC236}">
                    <a16:creationId xmlns:a16="http://schemas.microsoft.com/office/drawing/2014/main" id="{D4CAD0A4-57A2-279F-4B9E-B324EBF5F19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86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3" name="Google Shape;733;p23">
              <a:extLst>
                <a:ext uri="{FF2B5EF4-FFF2-40B4-BE49-F238E27FC236}">
                  <a16:creationId xmlns:a16="http://schemas.microsoft.com/office/drawing/2014/main" id="{0926EE7B-F57F-709D-AAA3-9004C59C5C1F}"/>
                </a:ext>
              </a:extLst>
            </p:cNvPr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734" name="Google Shape;734;p23">
                <a:extLst>
                  <a:ext uri="{FF2B5EF4-FFF2-40B4-BE49-F238E27FC236}">
                    <a16:creationId xmlns:a16="http://schemas.microsoft.com/office/drawing/2014/main" id="{2C4ECC48-C81B-4E47-8A0F-DD57E55CE9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735" name="Google Shape;735;p23">
                <a:extLst>
                  <a:ext uri="{FF2B5EF4-FFF2-40B4-BE49-F238E27FC236}">
                    <a16:creationId xmlns:a16="http://schemas.microsoft.com/office/drawing/2014/main" id="{8DD077F2-4071-E1E6-BEC2-1716D4E9530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86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6" name="Google Shape;736;p23">
              <a:extLst>
                <a:ext uri="{FF2B5EF4-FFF2-40B4-BE49-F238E27FC236}">
                  <a16:creationId xmlns:a16="http://schemas.microsoft.com/office/drawing/2014/main" id="{EDC2B121-02A2-7D61-D377-A70C675C67DE}"/>
                </a:ext>
              </a:extLst>
            </p:cNvPr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737" name="Google Shape;737;p23">
                <a:extLst>
                  <a:ext uri="{FF2B5EF4-FFF2-40B4-BE49-F238E27FC236}">
                    <a16:creationId xmlns:a16="http://schemas.microsoft.com/office/drawing/2014/main" id="{5206D3DE-40B8-94D4-4CB6-A7A3D4E2E89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738" name="Google Shape;738;p23">
                <a:extLst>
                  <a:ext uri="{FF2B5EF4-FFF2-40B4-BE49-F238E27FC236}">
                    <a16:creationId xmlns:a16="http://schemas.microsoft.com/office/drawing/2014/main" id="{6BD9911A-9C05-192D-63C7-D47C5A39CA5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86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9" name="Google Shape;739;p23">
              <a:extLst>
                <a:ext uri="{FF2B5EF4-FFF2-40B4-BE49-F238E27FC236}">
                  <a16:creationId xmlns:a16="http://schemas.microsoft.com/office/drawing/2014/main" id="{8943D06A-2B08-85FE-2F57-2AE7FC389106}"/>
                </a:ext>
              </a:extLst>
            </p:cNvPr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740" name="Google Shape;740;p23">
                <a:extLst>
                  <a:ext uri="{FF2B5EF4-FFF2-40B4-BE49-F238E27FC236}">
                    <a16:creationId xmlns:a16="http://schemas.microsoft.com/office/drawing/2014/main" id="{7C79755E-17F5-D6C0-D1FB-465FFE8CED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741" name="Google Shape;741;p23">
                <a:extLst>
                  <a:ext uri="{FF2B5EF4-FFF2-40B4-BE49-F238E27FC236}">
                    <a16:creationId xmlns:a16="http://schemas.microsoft.com/office/drawing/2014/main" id="{22061143-7FDB-A108-677D-31076AF6D06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86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Google Shape;722;p23">
            <a:extLst>
              <a:ext uri="{FF2B5EF4-FFF2-40B4-BE49-F238E27FC236}">
                <a16:creationId xmlns:a16="http://schemas.microsoft.com/office/drawing/2014/main" id="{B5D65F4B-6F9A-BCAA-33E9-BEC598317EF9}"/>
              </a:ext>
            </a:extLst>
          </p:cNvPr>
          <p:cNvSpPr txBox="1"/>
          <p:nvPr/>
        </p:nvSpPr>
        <p:spPr>
          <a:xfrm>
            <a:off x="734747" y="904096"/>
            <a:ext cx="4041395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FFFFFF"/>
                </a:solidFill>
                <a:latin typeface="Ubuntu" panose="020B0504030602030204" pitchFamily="34" charset="0"/>
                <a:ea typeface="Cuprum"/>
                <a:cs typeface="Cuprum"/>
                <a:sym typeface="Cuprum"/>
              </a:rPr>
              <a:t>Presentation Outline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4EA22-0BC4-47AC-7805-43B283C0B1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6" y="6400973"/>
            <a:ext cx="2329637" cy="3319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95E61-09AB-D0A6-3B74-F988516D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1090" y="6407980"/>
            <a:ext cx="958169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>
                <a:solidFill>
                  <a:schemeClr val="bg1"/>
                </a:solidFill>
              </a:rPr>
              <a:pPr algn="ctr"/>
              <a:t>2</a:t>
            </a:fld>
            <a:endParaRPr lang="en-IN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0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4D17E-145A-F384-5B18-DB3AC30C0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13A029-CC77-BB0E-3FB5-C20FCB7C4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47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D4047-C6E2-0B5C-386B-3A710EE85E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24" y="136518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A029FC-9D4F-1CD3-2535-0EE4AB456D96}"/>
              </a:ext>
            </a:extLst>
          </p:cNvPr>
          <p:cNvSpPr txBox="1"/>
          <p:nvPr/>
        </p:nvSpPr>
        <p:spPr>
          <a:xfrm>
            <a:off x="142131" y="171859"/>
            <a:ext cx="8574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Research Outcomes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D437A-ACE0-2843-3512-456CD594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3544" y="6366692"/>
            <a:ext cx="445840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20</a:t>
            </a:fld>
            <a:endParaRPr lang="en-IN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4DBD3-2AB5-E6E6-BCD1-82A5114E09DF}"/>
              </a:ext>
            </a:extLst>
          </p:cNvPr>
          <p:cNvSpPr txBox="1"/>
          <p:nvPr/>
        </p:nvSpPr>
        <p:spPr>
          <a:xfrm>
            <a:off x="119336" y="831519"/>
            <a:ext cx="11934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Total Citations</a:t>
            </a:r>
            <a:r>
              <a:rPr lang="en-US" sz="2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2000" b="1" kern="10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3593 </a:t>
            </a:r>
            <a:r>
              <a:rPr lang="en-US" sz="2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| </a:t>
            </a:r>
            <a:r>
              <a:rPr lang="en-US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H-index </a:t>
            </a:r>
            <a:r>
              <a:rPr lang="en-US" sz="2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2000" b="1" kern="1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25</a:t>
            </a:r>
            <a:r>
              <a:rPr lang="en-US" sz="2000" b="1" kern="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|  </a:t>
            </a:r>
            <a:r>
              <a:rPr lang="en-US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Highest cited publication - </a:t>
            </a:r>
            <a:r>
              <a:rPr lang="en-US" sz="2000" b="1" kern="10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336</a:t>
            </a:r>
            <a:endParaRPr lang="en-US" sz="2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9833E86-90DF-4B03-581C-6F8EA3819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3001633"/>
              </p:ext>
            </p:extLst>
          </p:nvPr>
        </p:nvGraphicFramePr>
        <p:xfrm>
          <a:off x="119336" y="1412776"/>
          <a:ext cx="80997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4A820C2-6307-4DE6-F1EF-704314CFD570}"/>
              </a:ext>
            </a:extLst>
          </p:cNvPr>
          <p:cNvSpPr txBox="1"/>
          <p:nvPr/>
        </p:nvSpPr>
        <p:spPr>
          <a:xfrm>
            <a:off x="8378618" y="1482382"/>
            <a:ext cx="3527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hlinkClick r:id="rId10" action="ppaction://hlinkfile"/>
              </a:rPr>
              <a:t>Ph.Ds. Awarded in SOET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F6ABB-BCBD-45E7-CBBD-D2D0D2556C8B}"/>
              </a:ext>
            </a:extLst>
          </p:cNvPr>
          <p:cNvSpPr txBox="1"/>
          <p:nvPr/>
        </p:nvSpPr>
        <p:spPr>
          <a:xfrm>
            <a:off x="8372424" y="2080039"/>
            <a:ext cx="3672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11" action="ppaction://hlinkfile"/>
              </a:rPr>
              <a:t>Patents Published/Granted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88B20-C08B-6DC0-6774-8BE7498F7B11}"/>
              </a:ext>
            </a:extLst>
          </p:cNvPr>
          <p:cNvSpPr txBox="1"/>
          <p:nvPr/>
        </p:nvSpPr>
        <p:spPr>
          <a:xfrm>
            <a:off x="8354216" y="2813390"/>
            <a:ext cx="3533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12"/>
              </a:rPr>
              <a:t>Journal Publications</a:t>
            </a: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10E6E2-A6F8-A96E-D983-E2A078DDB7C9}"/>
              </a:ext>
            </a:extLst>
          </p:cNvPr>
          <p:cNvSpPr txBox="1"/>
          <p:nvPr/>
        </p:nvSpPr>
        <p:spPr>
          <a:xfrm>
            <a:off x="8372424" y="3403126"/>
            <a:ext cx="360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13"/>
              </a:rPr>
              <a:t>Book Published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A9CADC-A625-5BEB-D3BC-385EB86B0FEE}"/>
              </a:ext>
            </a:extLst>
          </p:cNvPr>
          <p:cNvSpPr txBox="1"/>
          <p:nvPr/>
        </p:nvSpPr>
        <p:spPr>
          <a:xfrm>
            <a:off x="8354216" y="3956631"/>
            <a:ext cx="3672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14"/>
              </a:rPr>
              <a:t>Conference</a:t>
            </a: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15" action="ppaction://hlinkfile"/>
              </a:rPr>
              <a:t> /</a:t>
            </a: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16"/>
              </a:rPr>
              <a:t>Book Chapters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7A4156-BE10-BFD7-036B-2886311CD810}"/>
              </a:ext>
            </a:extLst>
          </p:cNvPr>
          <p:cNvSpPr txBox="1"/>
          <p:nvPr/>
        </p:nvSpPr>
        <p:spPr>
          <a:xfrm>
            <a:off x="8372424" y="4756358"/>
            <a:ext cx="360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17" action="ppaction://hlinkfile"/>
              </a:rPr>
              <a:t>Projects Submitted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F510BE-BD73-1BDB-C23A-E530FB44957A}"/>
              </a:ext>
            </a:extLst>
          </p:cNvPr>
          <p:cNvSpPr txBox="1"/>
          <p:nvPr/>
        </p:nvSpPr>
        <p:spPr>
          <a:xfrm>
            <a:off x="8372424" y="5254389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18"/>
              </a:rPr>
              <a:t>Consultancy Projects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B6ABC3-4D67-5A7F-5F5A-1DD8E1E1A7FD}"/>
              </a:ext>
            </a:extLst>
          </p:cNvPr>
          <p:cNvSpPr txBox="1"/>
          <p:nvPr/>
        </p:nvSpPr>
        <p:spPr>
          <a:xfrm>
            <a:off x="8393365" y="5752420"/>
            <a:ext cx="21028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hlinkClick r:id="rId19" action="ppaction://hlinkpres?slideindex=1&amp;slidetitle="/>
              </a:rPr>
              <a:t>Seed Grant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21D85-2B8A-C761-2156-F9BAA7E84371}"/>
              </a:ext>
            </a:extLst>
          </p:cNvPr>
          <p:cNvSpPr txBox="1"/>
          <p:nvPr/>
        </p:nvSpPr>
        <p:spPr>
          <a:xfrm>
            <a:off x="7714857" y="135953"/>
            <a:ext cx="1526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20"/>
              </a:rPr>
              <a:t>irins.org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838831-E8DA-EC9E-67CC-CB4418FCB762}"/>
              </a:ext>
            </a:extLst>
          </p:cNvPr>
          <p:cNvSpPr txBox="1"/>
          <p:nvPr/>
        </p:nvSpPr>
        <p:spPr>
          <a:xfrm>
            <a:off x="10865015" y="5777117"/>
            <a:ext cx="1207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1" action="ppaction://hlinkpres?slideindex=1&amp;slidetitle="/>
              </a:rPr>
              <a:t>More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18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EB8E7-12DC-0D65-6625-E556EC236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6EF03F-B6F0-3EDA-1708-F08965910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256880-9292-F912-9395-777FE537DE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14" y="136518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93C094-0DAC-6DCC-4F6D-EE089CBE45E3}"/>
              </a:ext>
            </a:extLst>
          </p:cNvPr>
          <p:cNvSpPr txBox="1"/>
          <p:nvPr/>
        </p:nvSpPr>
        <p:spPr>
          <a:xfrm>
            <a:off x="159113" y="226225"/>
            <a:ext cx="7344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Research Progression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D9CE9B-5952-2D6C-9C0C-C7F81B14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599" y="6356357"/>
            <a:ext cx="536287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21</a:t>
            </a:fld>
            <a:endParaRPr lang="en-IN" sz="1400" b="1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027DD6F-0C19-8BAB-E361-8089A5CDF7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083094"/>
              </p:ext>
            </p:extLst>
          </p:nvPr>
        </p:nvGraphicFramePr>
        <p:xfrm>
          <a:off x="159113" y="980728"/>
          <a:ext cx="11873773" cy="5651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47027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8F428-A4FF-52FF-FE9E-8E6C1A8AE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02AD7C-8111-60A8-8680-E8965DEEF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8930E5-D56D-382C-D51E-DD76A4BE1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14" y="136518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1CD45-9D4D-E4C8-4D2B-33375FCA9B56}"/>
              </a:ext>
            </a:extLst>
          </p:cNvPr>
          <p:cNvSpPr txBox="1"/>
          <p:nvPr/>
        </p:nvSpPr>
        <p:spPr>
          <a:xfrm>
            <a:off x="191344" y="3261617"/>
            <a:ext cx="11665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Infrastructure &amp; Learning Resources (Assessment Period)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61AC3-1145-78A5-7C22-AAE5FA640FCD}"/>
              </a:ext>
            </a:extLst>
          </p:cNvPr>
          <p:cNvSpPr txBox="1"/>
          <p:nvPr/>
        </p:nvSpPr>
        <p:spPr>
          <a:xfrm>
            <a:off x="191344" y="2204871"/>
            <a:ext cx="1184154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School of Engineering &amp; Technology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652359-4079-37CC-630E-1BD70EBA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599" y="6356357"/>
            <a:ext cx="536287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22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2341411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B0F7219-3A15-79FE-EA6C-2FADF460A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" y="0"/>
            <a:ext cx="12192000" cy="68580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854" y="133992"/>
            <a:ext cx="2380135" cy="342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2A836-D151-A0A5-CDED-11F86ADC2DC8}"/>
              </a:ext>
            </a:extLst>
          </p:cNvPr>
          <p:cNvSpPr txBox="1"/>
          <p:nvPr/>
        </p:nvSpPr>
        <p:spPr>
          <a:xfrm>
            <a:off x="119742" y="112021"/>
            <a:ext cx="5795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Learning Resources</a:t>
            </a:r>
          </a:p>
        </p:txBody>
      </p:sp>
      <p:pic>
        <p:nvPicPr>
          <p:cNvPr id="2062" name="Picture 14" descr="ACADEMIA ERP / SIS Price, Features ...">
            <a:extLst>
              <a:ext uri="{FF2B5EF4-FFF2-40B4-BE49-F238E27FC236}">
                <a16:creationId xmlns:a16="http://schemas.microsoft.com/office/drawing/2014/main" id="{B2B7D866-F087-5F8F-9D51-9FAFAF012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51" y="778053"/>
            <a:ext cx="3700038" cy="214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81A9B3-94F9-0D27-B89E-76E48FFABD2F}"/>
              </a:ext>
            </a:extLst>
          </p:cNvPr>
          <p:cNvSpPr txBox="1"/>
          <p:nvPr/>
        </p:nvSpPr>
        <p:spPr>
          <a:xfrm>
            <a:off x="3795875" y="4658268"/>
            <a:ext cx="3200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Recorded Videos by faculty : 63 (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 action="ppaction://hlinkpres?slideindex=1&amp;slidetitle="/>
              </a:rPr>
              <a:t>Details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A06F9-4612-3A23-782D-424A18D78B6E}"/>
              </a:ext>
            </a:extLst>
          </p:cNvPr>
          <p:cNvSpPr txBox="1"/>
          <p:nvPr/>
        </p:nvSpPr>
        <p:spPr>
          <a:xfrm>
            <a:off x="307358" y="2833236"/>
            <a:ext cx="314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Smart Teaching Panels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descr="A certificate of approval for a test&#10;&#10;Description automatically generated">
            <a:extLst>
              <a:ext uri="{FF2B5EF4-FFF2-40B4-BE49-F238E27FC236}">
                <a16:creationId xmlns:a16="http://schemas.microsoft.com/office/drawing/2014/main" id="{E8C3A569-FAD6-39E9-52D3-08886FAF2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80" y="3050483"/>
            <a:ext cx="4746016" cy="2743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9A1FA2-187A-55B0-C2E4-FFFBE269F3B4}"/>
              </a:ext>
            </a:extLst>
          </p:cNvPr>
          <p:cNvSpPr txBox="1"/>
          <p:nvPr/>
        </p:nvSpPr>
        <p:spPr>
          <a:xfrm>
            <a:off x="7032104" y="5849682"/>
            <a:ext cx="5032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kern="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Certiport Authorized Testing Center (</a:t>
            </a:r>
            <a:r>
              <a:rPr lang="en-US" b="1" kern="100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Microsoft,CISCO,Pearson,Meta</a:t>
            </a:r>
            <a:r>
              <a:rPr lang="en-US" b="1" kern="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etc</a:t>
            </a:r>
            <a:r>
              <a:rPr lang="en-US" b="1" kern="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563B4-FD90-9AEA-9C84-0355C1023C73}"/>
              </a:ext>
            </a:extLst>
          </p:cNvPr>
          <p:cNvSpPr txBox="1"/>
          <p:nvPr/>
        </p:nvSpPr>
        <p:spPr>
          <a:xfrm>
            <a:off x="4035931" y="2902690"/>
            <a:ext cx="2804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ERP: Academia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36739F-DA81-2572-AC4E-5DB81664767F}"/>
              </a:ext>
            </a:extLst>
          </p:cNvPr>
          <p:cNvSpPr txBox="1"/>
          <p:nvPr/>
        </p:nvSpPr>
        <p:spPr>
          <a:xfrm>
            <a:off x="642843" y="6095903"/>
            <a:ext cx="2163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latin typeface="Verdana" panose="020B0604030504040204" pitchFamily="34" charset="0"/>
                <a:ea typeface="Verdana" panose="020B0604030504040204" pitchFamily="34" charset="0"/>
              </a:rPr>
              <a:t>LMS Moodle</a:t>
            </a:r>
          </a:p>
        </p:txBody>
      </p:sp>
      <p:pic>
        <p:nvPicPr>
          <p:cNvPr id="16" name="Picture 4" descr="What is Learning Management System Software | LMS Software For Schools &amp;  Colleges">
            <a:extLst>
              <a:ext uri="{FF2B5EF4-FFF2-40B4-BE49-F238E27FC236}">
                <a16:creationId xmlns:a16="http://schemas.microsoft.com/office/drawing/2014/main" id="{2E396954-7491-74FA-56E3-39521B44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77" y="3504665"/>
            <a:ext cx="3504413" cy="252043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D0F35C-7613-1E79-2033-CB12EB2DF173}"/>
              </a:ext>
            </a:extLst>
          </p:cNvPr>
          <p:cNvSpPr txBox="1"/>
          <p:nvPr/>
        </p:nvSpPr>
        <p:spPr>
          <a:xfrm>
            <a:off x="7275368" y="1754645"/>
            <a:ext cx="47896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9" action="ppaction://hlinkfile"/>
              </a:rPr>
              <a:t>Print Journals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: 14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For Plagiarism : Turnitin, Drill Bit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E-Journals: IEEE (EBSCO)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28A67-7B09-9C91-3CCA-94F458E1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366" y="6369155"/>
            <a:ext cx="625667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23</a:t>
            </a:fld>
            <a:endParaRPr lang="en-IN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84981-7947-1532-0369-5F2B2C8C3CCA}"/>
              </a:ext>
            </a:extLst>
          </p:cNvPr>
          <p:cNvSpPr txBox="1"/>
          <p:nvPr/>
        </p:nvSpPr>
        <p:spPr>
          <a:xfrm>
            <a:off x="7303726" y="602358"/>
            <a:ext cx="4694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Titles: 1625 │Books : </a:t>
            </a:r>
            <a:r>
              <a:rPr lang="en-US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6229</a:t>
            </a:r>
          </a:p>
          <a:p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Books (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hlinkClick r:id="rId10" action="ppaction://hlinkpres?slideindex=1&amp;slidetitle="/>
              </a:rPr>
              <a:t>School Library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): </a:t>
            </a:r>
            <a:r>
              <a:rPr lang="en-US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324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EDFFDC-D416-79F9-9E69-17B652B27B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2163" y="3489835"/>
            <a:ext cx="989249" cy="9846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474880-9A52-895B-6366-050E55147C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963" y="804512"/>
            <a:ext cx="3190827" cy="2028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93A44-A869-3FB1-EED8-F6746F5B2279}"/>
              </a:ext>
            </a:extLst>
          </p:cNvPr>
          <p:cNvSpPr txBox="1"/>
          <p:nvPr/>
        </p:nvSpPr>
        <p:spPr>
          <a:xfrm>
            <a:off x="3588898" y="6132691"/>
            <a:ext cx="314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Total Classrooms: 59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A3A2D5-F367-E8E9-975F-1D1BF715E3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5481" y="3527311"/>
            <a:ext cx="1059351" cy="9007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1A65B0-2B2E-B56E-CBEE-863771A894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3345548"/>
            <a:ext cx="1104082" cy="1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10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2A62F-F9EA-1B45-33F3-DC39BFD85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1CE7B083-D7B3-8387-3055-B0222AF37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A818E2-9B68-8662-76D9-E07D7D5299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35" y="105250"/>
            <a:ext cx="2867673" cy="412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D6CE0B-3459-8710-BB98-99C8240A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2" y="155670"/>
            <a:ext cx="7291203" cy="767821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Learning Resources: Lab Facilities</a:t>
            </a:r>
            <a:endParaRPr lang="en-IN" sz="2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70E5D-D43B-8A5C-1EC2-FD8B45A61F41}"/>
              </a:ext>
            </a:extLst>
          </p:cNvPr>
          <p:cNvSpPr txBox="1"/>
          <p:nvPr/>
        </p:nvSpPr>
        <p:spPr>
          <a:xfrm>
            <a:off x="6530288" y="1801312"/>
            <a:ext cx="54427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Total Computer labs with SOET: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Total Number of Computer Systems: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871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All labs: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Screen Panels/Projectors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Operating Systems: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Windows 10/11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Service Provider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Airtel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Student: Computer Ratio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1 : 3.2</a:t>
            </a:r>
            <a:endParaRPr lang="en-US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05E104-5E2C-EE8A-E515-ACBD5D892EC8}"/>
              </a:ext>
            </a:extLst>
          </p:cNvPr>
          <p:cNvSpPr txBox="1"/>
          <p:nvPr/>
        </p:nvSpPr>
        <p:spPr>
          <a:xfrm>
            <a:off x="8545408" y="738833"/>
            <a:ext cx="28471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Internet bandwidth: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1 GBPS</a:t>
            </a:r>
          </a:p>
        </p:txBody>
      </p:sp>
      <p:pic>
        <p:nvPicPr>
          <p:cNvPr id="2050" name="Picture 2" descr="What is Bandwidth? - Definition and Details">
            <a:extLst>
              <a:ext uri="{FF2B5EF4-FFF2-40B4-BE49-F238E27FC236}">
                <a16:creationId xmlns:a16="http://schemas.microsoft.com/office/drawing/2014/main" id="{2C971734-D908-91BE-FEC6-AA42D805E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02" y="518123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F2244-6262-189D-84A2-4B5AD15440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8" y="1556792"/>
            <a:ext cx="3037392" cy="2179371"/>
          </a:xfrm>
          <a:prstGeom prst="rect">
            <a:avLst/>
          </a:prstGeom>
        </p:spPr>
      </p:pic>
      <p:pic>
        <p:nvPicPr>
          <p:cNvPr id="9" name="Picture 5" descr="C:\Users\hp\Downloads\IMG_20230817_134714.jpg">
            <a:extLst>
              <a:ext uri="{FF2B5EF4-FFF2-40B4-BE49-F238E27FC236}">
                <a16:creationId xmlns:a16="http://schemas.microsoft.com/office/drawing/2014/main" id="{BD414710-D513-9758-07FC-F2DFCC979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79" y="4221088"/>
            <a:ext cx="2763560" cy="20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BD7971-E6AD-B6A3-3023-1E70E86A9F6A}"/>
              </a:ext>
            </a:extLst>
          </p:cNvPr>
          <p:cNvSpPr txBox="1"/>
          <p:nvPr/>
        </p:nvSpPr>
        <p:spPr>
          <a:xfrm>
            <a:off x="545885" y="3755304"/>
            <a:ext cx="2147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iOS lab(01)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8DA8A7-8A50-3F96-8F51-94985D43F21F}"/>
              </a:ext>
            </a:extLst>
          </p:cNvPr>
          <p:cNvSpPr txBox="1"/>
          <p:nvPr/>
        </p:nvSpPr>
        <p:spPr>
          <a:xfrm>
            <a:off x="6555420" y="6330444"/>
            <a:ext cx="2147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Computer Lab(19)</a:t>
            </a:r>
            <a:endParaRPr lang="en-US" dirty="0"/>
          </a:p>
        </p:txBody>
      </p:sp>
      <p:pic>
        <p:nvPicPr>
          <p:cNvPr id="13" name="Picture 12" descr="A room with computers and a white board&#10;&#10;Description automatically generated">
            <a:extLst>
              <a:ext uri="{FF2B5EF4-FFF2-40B4-BE49-F238E27FC236}">
                <a16:creationId xmlns:a16="http://schemas.microsoft.com/office/drawing/2014/main" id="{AF80BD29-E265-BFF3-533E-EB62967AC0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99" y="4221088"/>
            <a:ext cx="2844800" cy="2092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BC26F7-1340-61EB-73D5-4177A1AF705E}"/>
              </a:ext>
            </a:extLst>
          </p:cNvPr>
          <p:cNvSpPr txBox="1"/>
          <p:nvPr/>
        </p:nvSpPr>
        <p:spPr>
          <a:xfrm>
            <a:off x="9653193" y="6313961"/>
            <a:ext cx="1899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AI Lab (01)</a:t>
            </a:r>
            <a:endParaRPr lang="en-US" dirty="0"/>
          </a:p>
        </p:txBody>
      </p:sp>
      <p:pic>
        <p:nvPicPr>
          <p:cNvPr id="3" name="Picture 2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8917B0BA-37D8-ACFF-9297-61721B92F6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1" y="4221088"/>
            <a:ext cx="3037391" cy="2097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F7AD1-6ACB-6CC3-AF6E-46558454D947}"/>
              </a:ext>
            </a:extLst>
          </p:cNvPr>
          <p:cNvSpPr txBox="1"/>
          <p:nvPr/>
        </p:nvSpPr>
        <p:spPr>
          <a:xfrm>
            <a:off x="92212" y="6337560"/>
            <a:ext cx="3077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Robotic Lab (02)</a:t>
            </a:r>
            <a:endParaRPr lang="en-US" dirty="0"/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873B1D2-EDC4-55D8-5242-CC96A8AC42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09" y="4221088"/>
            <a:ext cx="3131287" cy="2101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92DF14-544D-9C81-3EBB-4638F8B247FA}"/>
              </a:ext>
            </a:extLst>
          </p:cNvPr>
          <p:cNvSpPr txBox="1"/>
          <p:nvPr/>
        </p:nvSpPr>
        <p:spPr>
          <a:xfrm>
            <a:off x="3216410" y="6339738"/>
            <a:ext cx="3131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Electrical &amp; Electronics lab(02)</a:t>
            </a:r>
            <a:endParaRPr lang="en-US" dirty="0"/>
          </a:p>
        </p:txBody>
      </p:sp>
      <p:pic>
        <p:nvPicPr>
          <p:cNvPr id="18" name="Picture 17" descr="A group of people in a room&#10;&#10;Description automatically generated">
            <a:extLst>
              <a:ext uri="{FF2B5EF4-FFF2-40B4-BE49-F238E27FC236}">
                <a16:creationId xmlns:a16="http://schemas.microsoft.com/office/drawing/2014/main" id="{122FB44F-D741-7972-4CB6-83A022020A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57" y="1556791"/>
            <a:ext cx="3131287" cy="21793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56BAC8-43FB-51E6-DF20-A8504A26C52B}"/>
              </a:ext>
            </a:extLst>
          </p:cNvPr>
          <p:cNvSpPr txBox="1"/>
          <p:nvPr/>
        </p:nvSpPr>
        <p:spPr>
          <a:xfrm>
            <a:off x="3739349" y="3750392"/>
            <a:ext cx="2428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Workshop Facility(01)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0127BD-36C7-F00A-41AA-68D5EA69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2849" y="6343059"/>
            <a:ext cx="472554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24</a:t>
            </a:fld>
            <a:endParaRPr lang="en-IN" sz="1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67514-554B-7888-9839-386317290832}"/>
              </a:ext>
            </a:extLst>
          </p:cNvPr>
          <p:cNvSpPr txBox="1"/>
          <p:nvPr/>
        </p:nvSpPr>
        <p:spPr>
          <a:xfrm>
            <a:off x="10418415" y="3606344"/>
            <a:ext cx="1554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hlinkClick r:id="rId12"/>
              </a:rPr>
              <a:t>Details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2096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244" y="48000"/>
            <a:ext cx="2253031" cy="324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C51A22-E201-8178-270F-8BF95A991910}"/>
              </a:ext>
            </a:extLst>
          </p:cNvPr>
          <p:cNvSpPr txBox="1"/>
          <p:nvPr/>
        </p:nvSpPr>
        <p:spPr>
          <a:xfrm>
            <a:off x="129176" y="81759"/>
            <a:ext cx="9135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Center of Excellence – Robotics and Automation Lab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2AFB7-3728-2BFC-C631-4BDF7DB00471}"/>
              </a:ext>
            </a:extLst>
          </p:cNvPr>
          <p:cNvSpPr txBox="1"/>
          <p:nvPr/>
        </p:nvSpPr>
        <p:spPr>
          <a:xfrm>
            <a:off x="4655840" y="4345440"/>
            <a:ext cx="7370435" cy="2304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No. of Projects Completed: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20+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Active Student Projects: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Start-ups: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E-Yantra Lab (IIT Bombay) Projects: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Phoenix Drone Flying Centre Certifications: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MindBenders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- Innovative Project Competition: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150+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Internships at IIT Mandi: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170+ students</a:t>
            </a:r>
          </a:p>
        </p:txBody>
      </p:sp>
      <p:pic>
        <p:nvPicPr>
          <p:cNvPr id="4" name="Picture 3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8F704CE7-854C-EA5F-AE1D-436C97AF7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1" y="1110757"/>
            <a:ext cx="5296441" cy="3090576"/>
          </a:xfrm>
          <a:prstGeom prst="rect">
            <a:avLst/>
          </a:prstGeom>
        </p:spPr>
      </p:pic>
      <p:pic>
        <p:nvPicPr>
          <p:cNvPr id="9" name="Picture 8" descr="A group of people sitting at a table with a toy&#10;&#10;Description automatically generated">
            <a:extLst>
              <a:ext uri="{FF2B5EF4-FFF2-40B4-BE49-F238E27FC236}">
                <a16:creationId xmlns:a16="http://schemas.microsoft.com/office/drawing/2014/main" id="{66877437-C1B6-7178-647A-1F182B079F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409" y="1110757"/>
            <a:ext cx="5296441" cy="30905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A9D53-4A11-D07A-486A-AD903050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427" y="6405027"/>
            <a:ext cx="517848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25</a:t>
            </a:fld>
            <a:endParaRPr lang="en-IN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5B5E8-FD93-CE04-47F2-E1DA2C911C23}"/>
              </a:ext>
            </a:extLst>
          </p:cNvPr>
          <p:cNvSpPr txBox="1"/>
          <p:nvPr/>
        </p:nvSpPr>
        <p:spPr>
          <a:xfrm>
            <a:off x="196265" y="4417365"/>
            <a:ext cx="41764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</a:rPr>
              <a:t>Purpose</a:t>
            </a:r>
            <a:r>
              <a:rPr lang="en-US" sz="2400" dirty="0"/>
              <a:t>: </a:t>
            </a:r>
            <a:r>
              <a:rPr lang="en-US" sz="2400" b="1" dirty="0"/>
              <a:t>Equip students with practical skills in robotics, empowering them to work on innovative projects that address real-world problems.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9C1FB-9973-35BB-AF26-5F03E11E5184}"/>
              </a:ext>
            </a:extLst>
          </p:cNvPr>
          <p:cNvSpPr txBox="1"/>
          <p:nvPr/>
        </p:nvSpPr>
        <p:spPr>
          <a:xfrm>
            <a:off x="253076" y="562653"/>
            <a:ext cx="2760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Lab Number: B 201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86D0F4-EAD0-3370-3184-201B53B7BE81}"/>
              </a:ext>
            </a:extLst>
          </p:cNvPr>
          <p:cNvSpPr txBox="1"/>
          <p:nvPr/>
        </p:nvSpPr>
        <p:spPr>
          <a:xfrm>
            <a:off x="9768408" y="516486"/>
            <a:ext cx="1975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6"/>
              </a:rPr>
              <a:t>COERA link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3693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75" y="136518"/>
            <a:ext cx="2867673" cy="412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89B788-4726-851B-DBC6-0FC25AA64079}"/>
              </a:ext>
            </a:extLst>
          </p:cNvPr>
          <p:cNvSpPr txBox="1"/>
          <p:nvPr/>
        </p:nvSpPr>
        <p:spPr>
          <a:xfrm>
            <a:off x="95522" y="145043"/>
            <a:ext cx="92408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Phoenix Drone Flying Centre- Industry Sponsored Lab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491D84-68C3-D011-DA6E-85B3B9618C7F}"/>
              </a:ext>
            </a:extLst>
          </p:cNvPr>
          <p:cNvSpPr txBox="1"/>
          <p:nvPr/>
        </p:nvSpPr>
        <p:spPr>
          <a:xfrm>
            <a:off x="1595507" y="3678138"/>
            <a:ext cx="8928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Govt. Certified Drone Pilot Certifications: </a:t>
            </a:r>
            <a:r>
              <a:rPr lang="en-IN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pic>
        <p:nvPicPr>
          <p:cNvPr id="13" name="Picture 12" descr="A person holding a drone&#10;&#10;Description automatically generated">
            <a:extLst>
              <a:ext uri="{FF2B5EF4-FFF2-40B4-BE49-F238E27FC236}">
                <a16:creationId xmlns:a16="http://schemas.microsoft.com/office/drawing/2014/main" id="{721FABDB-74B2-F899-7290-625D7C9064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929" r="6308" b="-1"/>
          <a:stretch/>
        </p:blipFill>
        <p:spPr>
          <a:xfrm>
            <a:off x="5850294" y="805231"/>
            <a:ext cx="4998233" cy="25683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5828A-2222-2D3E-FEB5-355AD2408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126" y="797774"/>
            <a:ext cx="4709487" cy="2568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FE34EC-0896-8FA0-7E32-84FA1DB5B4B8}"/>
              </a:ext>
            </a:extLst>
          </p:cNvPr>
          <p:cNvSpPr txBox="1"/>
          <p:nvPr/>
        </p:nvSpPr>
        <p:spPr>
          <a:xfrm>
            <a:off x="4821595" y="3184183"/>
            <a:ext cx="20574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Drone Lab Facility</a:t>
            </a:r>
            <a:endParaRPr lang="en-IN" sz="20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7CACF-B098-5354-E4FE-99978D39E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160" y="4246145"/>
            <a:ext cx="2188817" cy="2217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61C843-54B5-F4E1-E07D-62C4D12EB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3113" y="4264420"/>
            <a:ext cx="2024278" cy="21813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84B9FF-EC02-9F2C-52A1-6CDE769DD1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3153" y="4346635"/>
            <a:ext cx="1595847" cy="11906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A6714B-A065-2E50-F2AF-543869EDF690}"/>
              </a:ext>
            </a:extLst>
          </p:cNvPr>
          <p:cNvSpPr txBox="1"/>
          <p:nvPr/>
        </p:nvSpPr>
        <p:spPr>
          <a:xfrm>
            <a:off x="5735147" y="5446647"/>
            <a:ext cx="7790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Small</a:t>
            </a:r>
            <a:endParaRPr lang="en-IN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F35162-22F6-4DA2-C944-A18CE24653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4135" y="4331623"/>
            <a:ext cx="1679023" cy="11906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B38246-BF08-8F80-6CF0-2C79A55304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8187" y="4328129"/>
            <a:ext cx="1846307" cy="12091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BC81959-DF54-3F7B-D096-A29F1E607E42}"/>
              </a:ext>
            </a:extLst>
          </p:cNvPr>
          <p:cNvSpPr txBox="1"/>
          <p:nvPr/>
        </p:nvSpPr>
        <p:spPr>
          <a:xfrm>
            <a:off x="9058926" y="5446647"/>
            <a:ext cx="127101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Nano</a:t>
            </a:r>
            <a:endParaRPr lang="en-I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C07CB9-E053-7657-7DB9-B1782CCD7DBF}"/>
              </a:ext>
            </a:extLst>
          </p:cNvPr>
          <p:cNvSpPr txBox="1"/>
          <p:nvPr/>
        </p:nvSpPr>
        <p:spPr>
          <a:xfrm>
            <a:off x="7314771" y="5464566"/>
            <a:ext cx="10010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Medium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96BE-E7D7-12B0-B75C-2133E483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7490" y="6263160"/>
            <a:ext cx="517848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26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1464849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11B1-B1FD-9C3B-EBEA-CE7A7CF29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25BF1F-B403-6229-AA81-6C911CC52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9B14B06-67B5-2E21-0A77-E815BAC5A6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112" y="152343"/>
            <a:ext cx="2745210" cy="360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3B7CF-9D9E-51C5-D5D3-446EBF54626D}"/>
              </a:ext>
            </a:extLst>
          </p:cNvPr>
          <p:cNvSpPr txBox="1"/>
          <p:nvPr/>
        </p:nvSpPr>
        <p:spPr>
          <a:xfrm>
            <a:off x="56678" y="121279"/>
            <a:ext cx="7373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Centre of Excellence- Artificial Intelligence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344BA5-5BDE-D013-1404-E70D1611B41B}"/>
              </a:ext>
            </a:extLst>
          </p:cNvPr>
          <p:cNvSpPr txBox="1"/>
          <p:nvPr/>
        </p:nvSpPr>
        <p:spPr>
          <a:xfrm>
            <a:off x="8400256" y="859853"/>
            <a:ext cx="2448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Collaborations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BA45A-C04A-37AB-404C-92C28F4E8F67}"/>
              </a:ext>
            </a:extLst>
          </p:cNvPr>
          <p:cNvSpPr txBox="1"/>
          <p:nvPr/>
        </p:nvSpPr>
        <p:spPr>
          <a:xfrm>
            <a:off x="8893861" y="2307022"/>
            <a:ext cx="29878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b="1" dirty="0">
                <a:latin typeface="Cambria" panose="02040503050406030204" pitchFamily="18" charset="0"/>
                <a:ea typeface="Cambria" panose="02040503050406030204" pitchFamily="18" charset="0"/>
              </a:rPr>
              <a:t>Centre of Drone Technology, IIT-Guwahati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C6D6B4-2B8F-93B8-6B5E-7B014967A9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5" t="31011" r="29114" b="33568"/>
          <a:stretch/>
        </p:blipFill>
        <p:spPr>
          <a:xfrm>
            <a:off x="7740078" y="2023069"/>
            <a:ext cx="1122916" cy="1081631"/>
          </a:xfrm>
          <a:prstGeom prst="rect">
            <a:avLst/>
          </a:prstGeom>
        </p:spPr>
      </p:pic>
      <p:pic>
        <p:nvPicPr>
          <p:cNvPr id="12" name="Picture 5" descr="Centre for Development of Advanced ...">
            <a:extLst>
              <a:ext uri="{FF2B5EF4-FFF2-40B4-BE49-F238E27FC236}">
                <a16:creationId xmlns:a16="http://schemas.microsoft.com/office/drawing/2014/main" id="{CF72F1F8-75A6-3048-EE62-1CE6A3447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27535" r="10962" b="12308"/>
          <a:stretch/>
        </p:blipFill>
        <p:spPr bwMode="auto">
          <a:xfrm>
            <a:off x="7614684" y="1442555"/>
            <a:ext cx="1122916" cy="65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19827D-7B9A-7562-F324-A7FE0CB75F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800" t="36132" b="38268"/>
          <a:stretch/>
        </p:blipFill>
        <p:spPr>
          <a:xfrm>
            <a:off x="9623495" y="1449892"/>
            <a:ext cx="1757931" cy="437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AA685E-6A9D-3BCE-AC2B-9440EF32F845}"/>
              </a:ext>
            </a:extLst>
          </p:cNvPr>
          <p:cNvSpPr txBox="1"/>
          <p:nvPr/>
        </p:nvSpPr>
        <p:spPr>
          <a:xfrm>
            <a:off x="7698424" y="3217333"/>
            <a:ext cx="42515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ea typeface="Cambria" panose="02040503050406030204" pitchFamily="18" charset="0"/>
              </a:rPr>
              <a:t>Completed Student Projects: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28 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ea typeface="Cambria" panose="02040503050406030204" pitchFamily="18" charset="0"/>
              </a:rPr>
              <a:t>Research Project Granted: 01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ea typeface="Cambria" panose="02040503050406030204" pitchFamily="18" charset="0"/>
              </a:rPr>
              <a:t>Research Projects Submitted: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06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ea typeface="Cambria" panose="02040503050406030204" pitchFamily="18" charset="0"/>
              </a:rPr>
              <a:t>Summer Internships Programs: 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02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ea typeface="Cambria" panose="02040503050406030204" pitchFamily="18" charset="0"/>
              </a:rPr>
              <a:t>Edited Books –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03</a:t>
            </a:r>
            <a:r>
              <a:rPr lang="en-US" sz="2000" dirty="0">
                <a:latin typeface="+mj-lt"/>
                <a:ea typeface="Cambria" panose="02040503050406030204" pitchFamily="18" charset="0"/>
              </a:rPr>
              <a:t>                        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ea typeface="Cambria" panose="02040503050406030204" pitchFamily="18" charset="0"/>
              </a:rPr>
              <a:t>Publications –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04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ea typeface="Cambria" panose="02040503050406030204" pitchFamily="18" charset="0"/>
              </a:rPr>
              <a:t>Ongoing Research Projects: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EB92E7-170A-C061-EED9-7B1739855578}"/>
              </a:ext>
            </a:extLst>
          </p:cNvPr>
          <p:cNvSpPr txBox="1"/>
          <p:nvPr/>
        </p:nvSpPr>
        <p:spPr>
          <a:xfrm>
            <a:off x="6577114" y="222969"/>
            <a:ext cx="2760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Lab Number: B 207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4C13BC-4DCF-51CA-510E-C9EBD8C5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426" y="6321065"/>
            <a:ext cx="517848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27</a:t>
            </a:fld>
            <a:endParaRPr lang="en-IN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B9E7DC-FB2B-D2EC-967F-F2114A0FBBCF}"/>
              </a:ext>
            </a:extLst>
          </p:cNvPr>
          <p:cNvSpPr txBox="1"/>
          <p:nvPr/>
        </p:nvSpPr>
        <p:spPr>
          <a:xfrm>
            <a:off x="191344" y="719280"/>
            <a:ext cx="59046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/>
              <a:t>Purpose</a:t>
            </a:r>
            <a:r>
              <a:rPr lang="en-US" sz="2200" dirty="0"/>
              <a:t>: develop students' practical skills in artificial intelligence and machine learning, enabling them to work on projects that solve real-world problems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8582B7-9056-2654-6785-CFE49BD51D98}"/>
              </a:ext>
            </a:extLst>
          </p:cNvPr>
          <p:cNvSpPr txBox="1"/>
          <p:nvPr/>
        </p:nvSpPr>
        <p:spPr>
          <a:xfrm>
            <a:off x="8711642" y="5406110"/>
            <a:ext cx="1675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  <a:ea typeface="Cambria" panose="02040503050406030204" pitchFamily="18" charset="0"/>
                <a:hlinkClick r:id="rId8" action="ppaction://hlinkpres?slideindex=1&amp;slidetitle="/>
              </a:rPr>
              <a:t>COE-AI</a:t>
            </a:r>
            <a:r>
              <a:rPr lang="en-US" sz="2800" b="1" dirty="0">
                <a:latin typeface="+mj-lt"/>
                <a:ea typeface="Cambria" panose="02040503050406030204" pitchFamily="18" charset="0"/>
                <a:hlinkClick r:id="rId9" action="ppaction://hlinkpres?slideindex=1&amp;slidetitle="/>
              </a:rPr>
              <a:t> </a:t>
            </a:r>
            <a:endParaRPr lang="en-US" sz="28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C886C-CC7D-E894-40FC-C6CB71B408CD}"/>
              </a:ext>
            </a:extLst>
          </p:cNvPr>
          <p:cNvSpPr txBox="1"/>
          <p:nvPr/>
        </p:nvSpPr>
        <p:spPr>
          <a:xfrm>
            <a:off x="164726" y="6041963"/>
            <a:ext cx="11089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Facility: Nvidia GeForce GPU GTX 1080, AWS Cloud, Number of Systems: 30  </a:t>
            </a:r>
            <a:endParaRPr lang="en-US" sz="2400" dirty="0"/>
          </a:p>
        </p:txBody>
      </p:sp>
      <p:pic>
        <p:nvPicPr>
          <p:cNvPr id="9" name="Picture 8" descr="A group of people working on computers&#10;&#10;Description automatically generated">
            <a:extLst>
              <a:ext uri="{FF2B5EF4-FFF2-40B4-BE49-F238E27FC236}">
                <a16:creationId xmlns:a16="http://schemas.microsoft.com/office/drawing/2014/main" id="{F53309C5-898B-14A4-2C13-2964646F2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5" y="2165830"/>
            <a:ext cx="6903767" cy="38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96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124659"/>
            <a:ext cx="2867673" cy="412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2D4A6-F12E-93A8-BD2B-39C4CFF98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1" y="873862"/>
            <a:ext cx="3725973" cy="4413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896BA-6783-6279-D4C7-448887AEACA5}"/>
              </a:ext>
            </a:extLst>
          </p:cNvPr>
          <p:cNvSpPr txBox="1"/>
          <p:nvPr/>
        </p:nvSpPr>
        <p:spPr>
          <a:xfrm>
            <a:off x="204559" y="116639"/>
            <a:ext cx="58914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PRISM</a:t>
            </a:r>
            <a:r>
              <a:rPr lang="en-US" sz="3200" b="1" dirty="0"/>
              <a:t>: Quarterly E-Magazine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49287-4058-D430-4DE6-C300D5638EE4}"/>
              </a:ext>
            </a:extLst>
          </p:cNvPr>
          <p:cNvSpPr txBox="1"/>
          <p:nvPr/>
        </p:nvSpPr>
        <p:spPr>
          <a:xfrm>
            <a:off x="90063" y="5296611"/>
            <a:ext cx="11305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 algn="just">
              <a:buFont typeface="Wingdings" panose="05000000000000000000" pitchFamily="2" charset="2"/>
              <a:buChar char="§"/>
            </a:pPr>
            <a:r>
              <a:rPr lang="en-US" sz="2000" b="1" dirty="0"/>
              <a:t>PRISM serves as a dynamic platform for students and faculty to share their technical and literary articles, achievements, and school activities. </a:t>
            </a:r>
          </a:p>
          <a:p>
            <a:pPr marL="285744" indent="-285744" algn="just">
              <a:buFont typeface="Wingdings" panose="05000000000000000000" pitchFamily="2" charset="2"/>
              <a:buChar char="§"/>
            </a:pPr>
            <a:r>
              <a:rPr lang="en-US" sz="2000" b="1" dirty="0"/>
              <a:t>PRISM enables our students to express their thoughts and creativity, fostering a culture of innovation and intellectual growth.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F1AD9-2611-6FAC-58AF-134F3436B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565" y="858961"/>
            <a:ext cx="3711230" cy="2555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808CB8-D114-0FF5-7C64-E8371CAB1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3096" y="858961"/>
            <a:ext cx="4098821" cy="4257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832609-81BE-1327-DC76-44C8E49A37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0564" y="3458832"/>
            <a:ext cx="3711229" cy="17575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F63C7-2EA2-F374-8E28-6DDB7087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692" y="6327327"/>
            <a:ext cx="661864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28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1487076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14" y="136518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00F359-5A9C-0A64-752C-021AF46047DB}"/>
              </a:ext>
            </a:extLst>
          </p:cNvPr>
          <p:cNvSpPr txBox="1"/>
          <p:nvPr/>
        </p:nvSpPr>
        <p:spPr>
          <a:xfrm>
            <a:off x="191344" y="3261617"/>
            <a:ext cx="11841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Student Support &amp; Progression (Assessment Period)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EF6FA-6004-C068-BD04-5D72C8D3F313}"/>
              </a:ext>
            </a:extLst>
          </p:cNvPr>
          <p:cNvSpPr txBox="1"/>
          <p:nvPr/>
        </p:nvSpPr>
        <p:spPr>
          <a:xfrm>
            <a:off x="191344" y="2204871"/>
            <a:ext cx="1184154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School of Engineering &amp; Technology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60646D-734C-A962-49D5-DC8EEA01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329" y="6320633"/>
            <a:ext cx="517848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29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3988398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056" y="102025"/>
            <a:ext cx="2867673" cy="412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DF396-B87C-FD26-F24A-EBFCB2599861}"/>
              </a:ext>
            </a:extLst>
          </p:cNvPr>
          <p:cNvSpPr txBox="1"/>
          <p:nvPr/>
        </p:nvSpPr>
        <p:spPr>
          <a:xfrm>
            <a:off x="191344" y="113684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25000"/>
            </a:pPr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School Vision &amp; Mission </a:t>
            </a:r>
            <a:endParaRPr lang="en-IN" sz="32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24D57-9B82-7A25-9939-82890F2DB04B}"/>
              </a:ext>
            </a:extLst>
          </p:cNvPr>
          <p:cNvSpPr txBox="1"/>
          <p:nvPr/>
        </p:nvSpPr>
        <p:spPr>
          <a:xfrm>
            <a:off x="191344" y="745530"/>
            <a:ext cx="1173730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Vision:</a:t>
            </a:r>
            <a:endParaRPr lang="en-US" sz="26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To excel in scientific and technical education with integrated </a:t>
            </a:r>
            <a:r>
              <a:rPr lang="en-US" sz="2600" b="1" dirty="0">
                <a:ea typeface="Times New Roman" panose="02020603050405020304" pitchFamily="18" charset="0"/>
                <a:cs typeface="Open Sans" panose="020B0606030504020204" pitchFamily="34" charset="0"/>
              </a:rPr>
              <a:t>teaching-learning, research</a:t>
            </a: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, and </a:t>
            </a:r>
            <a:r>
              <a:rPr lang="en-US" sz="2600" b="1" dirty="0">
                <a:ea typeface="Times New Roman" panose="02020603050405020304" pitchFamily="18" charset="0"/>
                <a:cs typeface="Open Sans" panose="020B0606030504020204" pitchFamily="34" charset="0"/>
              </a:rPr>
              <a:t>innovation</a:t>
            </a: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.</a:t>
            </a:r>
            <a:endParaRPr lang="en-US" sz="2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Mission:</a:t>
            </a:r>
            <a:endParaRPr lang="en-US" sz="26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91" indent="-342891" algn="just">
              <a:buFont typeface="Wingdings" panose="05000000000000000000" pitchFamily="2" charset="2"/>
              <a:buChar char="v"/>
            </a:pP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Creating a </a:t>
            </a:r>
            <a:r>
              <a:rPr lang="en-US" sz="2600" b="1" dirty="0">
                <a:ea typeface="Times New Roman" panose="02020603050405020304" pitchFamily="18" charset="0"/>
                <a:cs typeface="Open Sans" panose="020B0606030504020204" pitchFamily="34" charset="0"/>
              </a:rPr>
              <a:t>unique</a:t>
            </a: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 and </a:t>
            </a:r>
            <a:r>
              <a:rPr lang="en-US" sz="2600" b="1" dirty="0">
                <a:ea typeface="Times New Roman" panose="02020603050405020304" pitchFamily="18" charset="0"/>
                <a:cs typeface="Open Sans" panose="020B0606030504020204" pitchFamily="34" charset="0"/>
              </a:rPr>
              <a:t>innovative learning </a:t>
            </a: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experience to enhance quality in the domain of Engineering &amp; Technology.</a:t>
            </a:r>
          </a:p>
          <a:p>
            <a:pPr marL="342891" indent="-342891" algn="just">
              <a:buFont typeface="Wingdings" panose="05000000000000000000" pitchFamily="2" charset="2"/>
              <a:buChar char="v"/>
            </a:pP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Promoting </a:t>
            </a:r>
            <a:r>
              <a:rPr lang="en-US" sz="2600" b="1" dirty="0">
                <a:ea typeface="Times New Roman" panose="02020603050405020304" pitchFamily="18" charset="0"/>
                <a:cs typeface="Open Sans" panose="020B0606030504020204" pitchFamily="34" charset="0"/>
              </a:rPr>
              <a:t>Curricular, Co-curricular </a:t>
            </a: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and </a:t>
            </a:r>
            <a:r>
              <a:rPr lang="en-US" sz="2600" b="1" dirty="0">
                <a:ea typeface="Times New Roman" panose="02020603050405020304" pitchFamily="18" charset="0"/>
                <a:cs typeface="Open Sans" panose="020B0606030504020204" pitchFamily="34" charset="0"/>
              </a:rPr>
              <a:t>Extracurricular</a:t>
            </a: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 activities that support overall personality development and lifelong learning, emphasizing character building and ethical behavior.</a:t>
            </a:r>
          </a:p>
          <a:p>
            <a:pPr marL="342891" indent="-342891" algn="just">
              <a:buFont typeface="Wingdings" panose="05000000000000000000" pitchFamily="2" charset="2"/>
              <a:buChar char="v"/>
            </a:pP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Focusing on </a:t>
            </a:r>
            <a:r>
              <a:rPr lang="en-US" sz="2600" b="1" dirty="0">
                <a:ea typeface="Times New Roman" panose="02020603050405020304" pitchFamily="18" charset="0"/>
                <a:cs typeface="Open Sans" panose="020B0606030504020204" pitchFamily="34" charset="0"/>
              </a:rPr>
              <a:t>Employability</a:t>
            </a: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 through </a:t>
            </a:r>
            <a:r>
              <a:rPr lang="en-US" sz="2600" b="1" dirty="0">
                <a:ea typeface="Times New Roman" panose="02020603050405020304" pitchFamily="18" charset="0"/>
                <a:cs typeface="Open Sans" panose="020B0606030504020204" pitchFamily="34" charset="0"/>
              </a:rPr>
              <a:t>research</a:t>
            </a: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, </a:t>
            </a:r>
            <a:r>
              <a:rPr lang="en-US" sz="2600" b="1" dirty="0">
                <a:ea typeface="Times New Roman" panose="02020603050405020304" pitchFamily="18" charset="0"/>
                <a:cs typeface="Open Sans" panose="020B0606030504020204" pitchFamily="34" charset="0"/>
              </a:rPr>
              <a:t>innovation</a:t>
            </a: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 and </a:t>
            </a:r>
            <a:r>
              <a:rPr lang="en-US" sz="2600" b="1" dirty="0">
                <a:ea typeface="Times New Roman" panose="02020603050405020304" pitchFamily="18" charset="0"/>
                <a:cs typeface="Open Sans" panose="020B0606030504020204" pitchFamily="34" charset="0"/>
              </a:rPr>
              <a:t>entrepreneurial</a:t>
            </a: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 mindset development.</a:t>
            </a:r>
          </a:p>
          <a:p>
            <a:pPr marL="342891" indent="-342891" algn="just">
              <a:buFont typeface="Wingdings" panose="05000000000000000000" pitchFamily="2" charset="2"/>
              <a:buChar char="v"/>
            </a:pP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Enhancing </a:t>
            </a:r>
            <a:r>
              <a:rPr lang="en-US" sz="2600" b="1" dirty="0">
                <a:ea typeface="Times New Roman" panose="02020603050405020304" pitchFamily="18" charset="0"/>
                <a:cs typeface="Open Sans" panose="020B0606030504020204" pitchFamily="34" charset="0"/>
              </a:rPr>
              <a:t>collaborations</a:t>
            </a:r>
            <a:r>
              <a:rPr lang="en-US" sz="2600" dirty="0">
                <a:ea typeface="Times New Roman" panose="02020603050405020304" pitchFamily="18" charset="0"/>
                <a:cs typeface="Open Sans" panose="020B0606030504020204" pitchFamily="34" charset="0"/>
              </a:rPr>
              <a:t> with National and International organizations and institutions to develop cross-cultural understanding to adapt and thrive in the 21st century.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DCCC73-0A48-20F8-7D22-525D1141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283572"/>
            <a:ext cx="684560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3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126559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7BFE341-A8B3-98B9-9F59-B0A31057F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351" y="152980"/>
            <a:ext cx="2517343" cy="362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68F018-DB12-EDFB-5EC5-15E74C44B4E0}"/>
              </a:ext>
            </a:extLst>
          </p:cNvPr>
          <p:cNvSpPr txBox="1"/>
          <p:nvPr/>
        </p:nvSpPr>
        <p:spPr>
          <a:xfrm>
            <a:off x="97479" y="68824"/>
            <a:ext cx="9420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Student Performance: Graduate Outcomes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58D53-DF51-C645-B18D-BA3466B2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7841" y="6316223"/>
            <a:ext cx="517848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30</a:t>
            </a:fld>
            <a:endParaRPr lang="en-IN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5B1956-BABC-6CD6-C14B-27582A230F8D}"/>
              </a:ext>
            </a:extLst>
          </p:cNvPr>
          <p:cNvSpPr txBox="1"/>
          <p:nvPr/>
        </p:nvSpPr>
        <p:spPr>
          <a:xfrm>
            <a:off x="200693" y="3295973"/>
            <a:ext cx="339586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Highest Package: 36 LPA</a:t>
            </a:r>
          </a:p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Average Package: 3.7 LPA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7D8C-D141-24F5-881E-4140F90D2B88}"/>
              </a:ext>
            </a:extLst>
          </p:cNvPr>
          <p:cNvSpPr txBox="1"/>
          <p:nvPr/>
        </p:nvSpPr>
        <p:spPr>
          <a:xfrm>
            <a:off x="9790588" y="3242637"/>
            <a:ext cx="21288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5"/>
              </a:rPr>
              <a:t>Details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8323AD7-3D55-296C-088E-2E7A06CBC4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7711916"/>
              </p:ext>
            </p:extLst>
          </p:nvPr>
        </p:nvGraphicFramePr>
        <p:xfrm>
          <a:off x="269037" y="3647104"/>
          <a:ext cx="11443587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C826F4-FF81-05D0-2180-566622B4B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693979"/>
              </p:ext>
            </p:extLst>
          </p:nvPr>
        </p:nvGraphicFramePr>
        <p:xfrm>
          <a:off x="162050" y="700078"/>
          <a:ext cx="11838606" cy="2522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1230">
                  <a:extLst>
                    <a:ext uri="{9D8B030D-6E8A-4147-A177-3AD203B41FA5}">
                      <a16:colId xmlns:a16="http://schemas.microsoft.com/office/drawing/2014/main" val="2445656493"/>
                    </a:ext>
                  </a:extLst>
                </a:gridCol>
                <a:gridCol w="1531008">
                  <a:extLst>
                    <a:ext uri="{9D8B030D-6E8A-4147-A177-3AD203B41FA5}">
                      <a16:colId xmlns:a16="http://schemas.microsoft.com/office/drawing/2014/main" val="1964895952"/>
                    </a:ext>
                  </a:extLst>
                </a:gridCol>
                <a:gridCol w="1691230">
                  <a:extLst>
                    <a:ext uri="{9D8B030D-6E8A-4147-A177-3AD203B41FA5}">
                      <a16:colId xmlns:a16="http://schemas.microsoft.com/office/drawing/2014/main" val="559296174"/>
                    </a:ext>
                  </a:extLst>
                </a:gridCol>
                <a:gridCol w="2599152">
                  <a:extLst>
                    <a:ext uri="{9D8B030D-6E8A-4147-A177-3AD203B41FA5}">
                      <a16:colId xmlns:a16="http://schemas.microsoft.com/office/drawing/2014/main" val="3889783007"/>
                    </a:ext>
                  </a:extLst>
                </a:gridCol>
                <a:gridCol w="2545745">
                  <a:extLst>
                    <a:ext uri="{9D8B030D-6E8A-4147-A177-3AD203B41FA5}">
                      <a16:colId xmlns:a16="http://schemas.microsoft.com/office/drawing/2014/main" val="2858488401"/>
                    </a:ext>
                  </a:extLst>
                </a:gridCol>
                <a:gridCol w="1780241">
                  <a:extLst>
                    <a:ext uri="{9D8B030D-6E8A-4147-A177-3AD203B41FA5}">
                      <a16:colId xmlns:a16="http://schemas.microsoft.com/office/drawing/2014/main" val="549310984"/>
                    </a:ext>
                  </a:extLst>
                </a:gridCol>
              </a:tblGrid>
              <a:tr h="7610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outgoing  Students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Campus Placement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Competitive Exams/Higher Studies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Entrepreneurship/</a:t>
                      </a:r>
                    </a:p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Startups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Graduate Outcome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286444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2023-2024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99.36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088591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2022-2023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28064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2021-2022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91.8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659844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2020-2021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929908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2019-2020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5952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2018-2019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6485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600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4CA23-5026-219B-828E-F3CCC249A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10FD22-8275-AB90-A1DC-F1591FD43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5F89AE-6170-277C-8E9E-8BCF0435A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056" y="139233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2280C-6B05-B585-4C2E-933B017BAED3}"/>
              </a:ext>
            </a:extLst>
          </p:cNvPr>
          <p:cNvSpPr txBox="1"/>
          <p:nvPr/>
        </p:nvSpPr>
        <p:spPr>
          <a:xfrm>
            <a:off x="62271" y="175739"/>
            <a:ext cx="8337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Student Career Counselling Initiatives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AB59F-9502-7EE3-AF30-A8F7BAAC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4350" y="6312013"/>
            <a:ext cx="589856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31</a:t>
            </a:fld>
            <a:endParaRPr lang="en-IN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363AE-A5DA-2FE0-545D-FF161B3A95AD}"/>
              </a:ext>
            </a:extLst>
          </p:cNvPr>
          <p:cNvSpPr txBox="1"/>
          <p:nvPr/>
        </p:nvSpPr>
        <p:spPr>
          <a:xfrm>
            <a:off x="8386546" y="5449304"/>
            <a:ext cx="3215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5"/>
              </a:rPr>
              <a:t>Related Activities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AB1F40-5E56-1C46-C9D7-03F78F2D002D}"/>
              </a:ext>
            </a:extLst>
          </p:cNvPr>
          <p:cNvSpPr/>
          <p:nvPr/>
        </p:nvSpPr>
        <p:spPr>
          <a:xfrm>
            <a:off x="108210" y="798472"/>
            <a:ext cx="4187590" cy="13681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Special Placement Preparation classes on DSA by Industry Experts from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AlgoPrep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(9 Months Online Program)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3E0925-C14D-13A5-CA64-B8634D49DCE0}"/>
              </a:ext>
            </a:extLst>
          </p:cNvPr>
          <p:cNvSpPr/>
          <p:nvPr/>
        </p:nvSpPr>
        <p:spPr>
          <a:xfrm>
            <a:off x="4408621" y="796634"/>
            <a:ext cx="4392488" cy="13681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Special Modules by CDC on : Verbal Ability, Communication &amp; Personality Development, Arithmetic and Reasoning Skills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C9564-F0B9-A532-784F-850DC8F4DB8B}"/>
              </a:ext>
            </a:extLst>
          </p:cNvPr>
          <p:cNvSpPr/>
          <p:nvPr/>
        </p:nvSpPr>
        <p:spPr>
          <a:xfrm>
            <a:off x="127794" y="3728860"/>
            <a:ext cx="4187591" cy="13681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Competitive Coding Sessions: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hrs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/week, 30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Hrs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Semester III,IV,V,VI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12A512-1CD0-756F-612F-8AA4F64C61A8}"/>
              </a:ext>
            </a:extLst>
          </p:cNvPr>
          <p:cNvSpPr/>
          <p:nvPr/>
        </p:nvSpPr>
        <p:spPr>
          <a:xfrm>
            <a:off x="4393281" y="2266760"/>
            <a:ext cx="4392488" cy="13681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Career Readiness Boot Camp of 200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hrs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(Infosys Module): DSA/Java/Python/DBMS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CB2FD7-B5CA-A8FD-0F4D-024261D634E8}"/>
              </a:ext>
            </a:extLst>
          </p:cNvPr>
          <p:cNvSpPr/>
          <p:nvPr/>
        </p:nvSpPr>
        <p:spPr>
          <a:xfrm>
            <a:off x="120574" y="2266760"/>
            <a:ext cx="4187591" cy="136815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Global Certifications through Certiport Authorized Testing Center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(Microsoft,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Cisco,Adobe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0F5035-6A1A-61C9-8058-620276C52D2A}"/>
              </a:ext>
            </a:extLst>
          </p:cNvPr>
          <p:cNvSpPr/>
          <p:nvPr/>
        </p:nvSpPr>
        <p:spPr>
          <a:xfrm>
            <a:off x="8913930" y="796634"/>
            <a:ext cx="3215799" cy="1368152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Industry Driven Courses in Curriculum: 15-20% of total Credits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9433E6-53E7-5022-3E2B-552C5A57F1DE}"/>
              </a:ext>
            </a:extLst>
          </p:cNvPr>
          <p:cNvSpPr/>
          <p:nvPr/>
        </p:nvSpPr>
        <p:spPr>
          <a:xfrm>
            <a:off x="8913931" y="2266760"/>
            <a:ext cx="3215798" cy="1368152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3rd party assessment through AMCAT/CO-Cubes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B3F540-2A45-4399-2F6C-4CA71DEA10CC}"/>
              </a:ext>
            </a:extLst>
          </p:cNvPr>
          <p:cNvSpPr/>
          <p:nvPr/>
        </p:nvSpPr>
        <p:spPr>
          <a:xfrm>
            <a:off x="4377085" y="3736886"/>
            <a:ext cx="4392488" cy="1368152"/>
          </a:xfrm>
          <a:prstGeom prst="rect">
            <a:avLst/>
          </a:prstGeom>
          <a:solidFill>
            <a:srgbClr val="33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Regular Sessions by experts/alumni with focus on career development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89B2F5-D965-7912-8A91-23C56CE58366}"/>
              </a:ext>
            </a:extLst>
          </p:cNvPr>
          <p:cNvSpPr/>
          <p:nvPr/>
        </p:nvSpPr>
        <p:spPr>
          <a:xfrm>
            <a:off x="127794" y="5190960"/>
            <a:ext cx="3447925" cy="1368152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Summer Internships, Minor Projects, Major Project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DA1659-FF5B-0BC4-011A-5CCA5D4E46FF}"/>
              </a:ext>
            </a:extLst>
          </p:cNvPr>
          <p:cNvSpPr/>
          <p:nvPr/>
        </p:nvSpPr>
        <p:spPr>
          <a:xfrm>
            <a:off x="3719736" y="5202490"/>
            <a:ext cx="3447925" cy="136815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Regular Technology Driven hands-on Workshops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663B9E-E14C-4F8B-4E3A-28FE4145893B}"/>
              </a:ext>
            </a:extLst>
          </p:cNvPr>
          <p:cNvSpPr/>
          <p:nvPr/>
        </p:nvSpPr>
        <p:spPr>
          <a:xfrm>
            <a:off x="8913930" y="3736886"/>
            <a:ext cx="3215798" cy="136815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Regular MOCK Interviews &amp;  GD Sessions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486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1E203288-1DB5-C88D-00D5-C31F7DDE7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0F27DB-EEC9-F66C-64DC-B28D4FFCC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71" y="559392"/>
            <a:ext cx="1174829" cy="947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EB9637-5810-7205-6F4B-6B9CD1F52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635" y="474273"/>
            <a:ext cx="2016374" cy="118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0F047D-D8DB-246E-BCB3-FECFBB3EC80B}"/>
              </a:ext>
            </a:extLst>
          </p:cNvPr>
          <p:cNvSpPr txBox="1"/>
          <p:nvPr/>
        </p:nvSpPr>
        <p:spPr>
          <a:xfrm>
            <a:off x="1813930" y="694974"/>
            <a:ext cx="2142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TARANPREET (2023 – 26 )</a:t>
            </a:r>
          </a:p>
          <a:p>
            <a:r>
              <a:rPr lang="en-IN" sz="1400" dirty="0"/>
              <a:t>SHUBHAM  CHADHA </a:t>
            </a:r>
          </a:p>
          <a:p>
            <a:r>
              <a:rPr lang="en-IN" sz="1400" dirty="0"/>
              <a:t>( 2023 -26 )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F8DA13-DA6B-6F7D-EBE6-8EDF21998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515" y="1635075"/>
            <a:ext cx="1668875" cy="1414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5A2017-6CBA-2467-09E8-114F09DBB59C}"/>
              </a:ext>
            </a:extLst>
          </p:cNvPr>
          <p:cNvSpPr txBox="1"/>
          <p:nvPr/>
        </p:nvSpPr>
        <p:spPr>
          <a:xfrm>
            <a:off x="2403729" y="2655406"/>
            <a:ext cx="2247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KARTIK RATHI ( 2021 – 25 )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E73A5E-24EC-03EF-1ADD-B3E6A7BEA8F1}"/>
              </a:ext>
            </a:extLst>
          </p:cNvPr>
          <p:cNvSpPr txBox="1"/>
          <p:nvPr/>
        </p:nvSpPr>
        <p:spPr>
          <a:xfrm rot="10800000" flipV="1">
            <a:off x="286146" y="1067388"/>
            <a:ext cx="3004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SWA LOCKER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6CADFE-CF88-5202-47FB-99BADEDD585C}"/>
              </a:ext>
            </a:extLst>
          </p:cNvPr>
          <p:cNvSpPr txBox="1"/>
          <p:nvPr/>
        </p:nvSpPr>
        <p:spPr>
          <a:xfrm>
            <a:off x="159997" y="2389908"/>
            <a:ext cx="17816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H COIN                         LOGIX MIND</a:t>
            </a:r>
          </a:p>
          <a:p>
            <a:endParaRPr lang="en-IN" sz="2000" b="1" dirty="0"/>
          </a:p>
          <a:p>
            <a:endParaRPr lang="en-IN" sz="2000" b="1" dirty="0"/>
          </a:p>
          <a:p>
            <a:r>
              <a:rPr lang="en-IN" sz="2000" b="1" dirty="0"/>
              <a:t> </a:t>
            </a:r>
          </a:p>
        </p:txBody>
      </p:sp>
      <p:pic>
        <p:nvPicPr>
          <p:cNvPr id="19" name="Picture 18" descr="A logo of a cryptocurrency&#10;&#10;Description automatically generated">
            <a:extLst>
              <a:ext uri="{FF2B5EF4-FFF2-40B4-BE49-F238E27FC236}">
                <a16:creationId xmlns:a16="http://schemas.microsoft.com/office/drawing/2014/main" id="{504C3269-1291-86C1-925C-5762CC1C3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6" r="19304" b="19488"/>
          <a:stretch/>
        </p:blipFill>
        <p:spPr>
          <a:xfrm>
            <a:off x="217676" y="1656104"/>
            <a:ext cx="833138" cy="733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492250F6-6C96-FC52-5785-D6E548F5F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70" y="1842023"/>
            <a:ext cx="1957906" cy="430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3D1F0F-8CD8-8F22-633F-628F3EE29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t="57151" r="66823" b="22819"/>
          <a:stretch/>
        </p:blipFill>
        <p:spPr bwMode="auto">
          <a:xfrm>
            <a:off x="4998899" y="3139326"/>
            <a:ext cx="1309818" cy="1440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F6B49C-11DE-F9E1-7752-E7343FE55D5B}"/>
              </a:ext>
            </a:extLst>
          </p:cNvPr>
          <p:cNvSpPr txBox="1"/>
          <p:nvPr/>
        </p:nvSpPr>
        <p:spPr>
          <a:xfrm>
            <a:off x="2108971" y="3902731"/>
            <a:ext cx="2802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/>
              <a:t>ER. SHASHANK GUPTA ( 2018-21 )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9FA7F18-2877-B5AF-991F-FA2D2E6C80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79294" r="69650" b="15131"/>
          <a:stretch/>
        </p:blipFill>
        <p:spPr bwMode="auto">
          <a:xfrm>
            <a:off x="159997" y="3316591"/>
            <a:ext cx="1030173" cy="863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2A9B8-5EB7-CECD-2065-52C19AFCDE10}"/>
              </a:ext>
            </a:extLst>
          </p:cNvPr>
          <p:cNvSpPr txBox="1"/>
          <p:nvPr/>
        </p:nvSpPr>
        <p:spPr>
          <a:xfrm>
            <a:off x="10879" y="4240842"/>
            <a:ext cx="2278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SR ENTERPRISE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0954D-5FDF-6791-2531-EE227324C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4" y="4701620"/>
            <a:ext cx="1111733" cy="10230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D4363A-1759-EED5-5135-E89E6E7E97CB}"/>
              </a:ext>
            </a:extLst>
          </p:cNvPr>
          <p:cNvSpPr txBox="1"/>
          <p:nvPr/>
        </p:nvSpPr>
        <p:spPr>
          <a:xfrm>
            <a:off x="118611" y="5785330"/>
            <a:ext cx="1174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/>
              <a:t>B-TRACK</a:t>
            </a:r>
          </a:p>
          <a:p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68ABB-CFA7-C327-0955-9218C0BDE333}"/>
              </a:ext>
            </a:extLst>
          </p:cNvPr>
          <p:cNvSpPr txBox="1"/>
          <p:nvPr/>
        </p:nvSpPr>
        <p:spPr>
          <a:xfrm>
            <a:off x="1883123" y="4859092"/>
            <a:ext cx="178309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NAMAN  PUNN (2023-26)</a:t>
            </a:r>
          </a:p>
          <a:p>
            <a:r>
              <a:rPr lang="en-IN" sz="1400" dirty="0"/>
              <a:t>SHANVI MATHURIA (2023-26)</a:t>
            </a:r>
          </a:p>
          <a:p>
            <a:r>
              <a:rPr lang="en-IN" sz="1400" dirty="0"/>
              <a:t>SOURABH BISHT (2023-26)</a:t>
            </a:r>
          </a:p>
          <a:p>
            <a:endParaRPr lang="en-I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CAD6A-7797-A525-E2D8-D09244F958A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3" b="2597"/>
          <a:stretch/>
        </p:blipFill>
        <p:spPr>
          <a:xfrm>
            <a:off x="4052460" y="4724489"/>
            <a:ext cx="1037477" cy="1060841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0EE95D-82A6-FFD2-9844-61ABF855A96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-2" b="5595"/>
          <a:stretch/>
        </p:blipFill>
        <p:spPr>
          <a:xfrm>
            <a:off x="5004365" y="4743484"/>
            <a:ext cx="990524" cy="101566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5D4988-E84B-33BC-00EF-2FE6EBE4E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18" r="1439" b="1"/>
          <a:stretch/>
        </p:blipFill>
        <p:spPr>
          <a:xfrm>
            <a:off x="4499589" y="5577857"/>
            <a:ext cx="1032300" cy="106127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772BA8-08D8-EEF0-14D1-C8038E37A5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0535" y="406399"/>
            <a:ext cx="1354471" cy="1282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70EC50-FA91-AF30-4B84-EF57D8A473B8}"/>
              </a:ext>
            </a:extLst>
          </p:cNvPr>
          <p:cNvSpPr txBox="1"/>
          <p:nvPr/>
        </p:nvSpPr>
        <p:spPr>
          <a:xfrm>
            <a:off x="7656823" y="406399"/>
            <a:ext cx="19243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HARSH RAJ</a:t>
            </a:r>
          </a:p>
          <a:p>
            <a:r>
              <a:rPr lang="en-IN" sz="1400" dirty="0"/>
              <a:t>(2023-27)</a:t>
            </a:r>
          </a:p>
          <a:p>
            <a:r>
              <a:rPr lang="en-IN" sz="1400" dirty="0"/>
              <a:t>ANUJ (2022-26)</a:t>
            </a:r>
          </a:p>
          <a:p>
            <a:r>
              <a:rPr lang="en-IN" sz="1400" dirty="0"/>
              <a:t>KRISH AGARWAL </a:t>
            </a:r>
          </a:p>
          <a:p>
            <a:r>
              <a:rPr lang="en-IN" sz="1400" dirty="0"/>
              <a:t>(2023-27)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A84B285-A3C2-AAE6-B119-4994FD0844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 flipV="1">
            <a:off x="9132467" y="102618"/>
            <a:ext cx="1084407" cy="161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7341D7-2226-6065-026C-0D8951318C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40700" y="198276"/>
            <a:ext cx="1214914" cy="1473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78308A-5CD3-2507-FD3E-73CA5AD2C42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39491" t="33333" r="30874" b="13969"/>
          <a:stretch/>
        </p:blipFill>
        <p:spPr>
          <a:xfrm>
            <a:off x="11069551" y="266060"/>
            <a:ext cx="1132229" cy="133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016DE3-84F8-74AF-8ED9-3A16D09F2F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84572" y="1702110"/>
            <a:ext cx="1234129" cy="1162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4180966-669A-DDED-0C8A-C0107E3D99B5}"/>
              </a:ext>
            </a:extLst>
          </p:cNvPr>
          <p:cNvSpPr txBox="1"/>
          <p:nvPr/>
        </p:nvSpPr>
        <p:spPr>
          <a:xfrm>
            <a:off x="7799921" y="2000993"/>
            <a:ext cx="1462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1" dirty="0"/>
              <a:t>BLACK ORCHID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76170F-6077-7784-332E-F67AEEA7A9FF}"/>
              </a:ext>
            </a:extLst>
          </p:cNvPr>
          <p:cNvSpPr txBox="1"/>
          <p:nvPr/>
        </p:nvSpPr>
        <p:spPr>
          <a:xfrm>
            <a:off x="8014706" y="2389908"/>
            <a:ext cx="14621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DAKSH MEHTA </a:t>
            </a:r>
          </a:p>
          <a:p>
            <a:r>
              <a:rPr lang="en-IN" sz="1400" dirty="0"/>
              <a:t>( 2018-21 )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DEB9CE0-0F7D-F82A-44EC-693CD128D10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5607" t="37410" r="16198" b="4064"/>
          <a:stretch/>
        </p:blipFill>
        <p:spPr>
          <a:xfrm>
            <a:off x="9845379" y="1759979"/>
            <a:ext cx="1331360" cy="131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51C4D8-20BB-8EE4-652F-60F70A5D72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98265" y="3332793"/>
            <a:ext cx="1006741" cy="103021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8AAF135-2281-42C9-2CE3-05612FA192ED}"/>
              </a:ext>
            </a:extLst>
          </p:cNvPr>
          <p:cNvSpPr txBox="1"/>
          <p:nvPr/>
        </p:nvSpPr>
        <p:spPr>
          <a:xfrm>
            <a:off x="7828746" y="3693476"/>
            <a:ext cx="1851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ABHINAV SINHA </a:t>
            </a:r>
          </a:p>
          <a:p>
            <a:r>
              <a:rPr lang="en-IN" sz="1400" dirty="0"/>
              <a:t>( 2019-23 )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CFD3185-8C33-18CC-9C18-BBED46163C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11782" y="3020173"/>
            <a:ext cx="1006740" cy="1346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46F4BE-4469-0F13-2E39-0989FEC67E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84572" y="4363004"/>
            <a:ext cx="1209211" cy="1016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4E8E0AA-60F8-D957-1D30-7DE909A79F18}"/>
              </a:ext>
            </a:extLst>
          </p:cNvPr>
          <p:cNvSpPr txBox="1"/>
          <p:nvPr/>
        </p:nvSpPr>
        <p:spPr>
          <a:xfrm>
            <a:off x="7758567" y="4586323"/>
            <a:ext cx="2656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ANISH KUMAR SINGH </a:t>
            </a:r>
          </a:p>
          <a:p>
            <a:r>
              <a:rPr lang="en-IN" sz="1400" dirty="0"/>
              <a:t>( 2015 -2019 )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179AEFB-5F7C-0B3B-154C-2E999A82A0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98985" y="4363004"/>
            <a:ext cx="1056040" cy="1276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4C8E57-30EA-AE04-A51F-D7D37D2CEC3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68466" y="5560033"/>
            <a:ext cx="835740" cy="110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24566DE-D436-811C-2E87-B3554AFFC3EF}"/>
              </a:ext>
            </a:extLst>
          </p:cNvPr>
          <p:cNvSpPr txBox="1"/>
          <p:nvPr/>
        </p:nvSpPr>
        <p:spPr>
          <a:xfrm>
            <a:off x="7621208" y="5467352"/>
            <a:ext cx="1354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/>
              <a:t>ENIVSION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DA95D4-3FA6-0BE6-62D1-F436F867F10A}"/>
              </a:ext>
            </a:extLst>
          </p:cNvPr>
          <p:cNvSpPr txBox="1"/>
          <p:nvPr/>
        </p:nvSpPr>
        <p:spPr>
          <a:xfrm>
            <a:off x="7533937" y="5805620"/>
            <a:ext cx="18567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SHREIYA  MALLA (2023-27)</a:t>
            </a:r>
          </a:p>
          <a:p>
            <a:r>
              <a:rPr lang="en-IN" sz="1400" dirty="0"/>
              <a:t>CHIRAG BHAL </a:t>
            </a:r>
          </a:p>
          <a:p>
            <a:r>
              <a:rPr lang="en-IN" sz="1400" dirty="0"/>
              <a:t>(2023-27)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726699B-B42D-C11A-59F1-436E2F31D4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32467" y="5577857"/>
            <a:ext cx="1114899" cy="1313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70BB769-A894-D611-9693-9BD14F8B3C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446545" y="5582246"/>
            <a:ext cx="1214914" cy="124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6B41D0-5980-54A4-8B67-1BAC94613A0F}"/>
              </a:ext>
            </a:extLst>
          </p:cNvPr>
          <p:cNvSpPr txBox="1"/>
          <p:nvPr/>
        </p:nvSpPr>
        <p:spPr>
          <a:xfrm>
            <a:off x="35878" y="43223"/>
            <a:ext cx="9440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 Engagement in Entrepreneurship &amp; Startups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C65154-1DC9-49A7-123F-7A637A7AA1FA}"/>
              </a:ext>
            </a:extLst>
          </p:cNvPr>
          <p:cNvSpPr txBox="1"/>
          <p:nvPr/>
        </p:nvSpPr>
        <p:spPr>
          <a:xfrm>
            <a:off x="217675" y="6131669"/>
            <a:ext cx="2766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hlinkClick r:id="rId26" action="ppaction://hlinkfile"/>
              </a:rPr>
              <a:t>More Details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A6216C-8EF9-185A-4FD8-0B0D48B70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9511" y="6409377"/>
            <a:ext cx="663878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32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1273288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30503-B225-EB56-35D7-3BDA58B0D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36C4A0-B2A3-7F6A-FFCC-7B6F8F99E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2A5E63C-EC2A-E1FA-6163-3831009F47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143" y="137285"/>
            <a:ext cx="2458017" cy="3533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9124ED-8D28-AB57-0037-A973C7D3E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72" y="212633"/>
            <a:ext cx="9396004" cy="35334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Star Alumni</a:t>
            </a:r>
            <a:endParaRPr lang="en-IN" sz="28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BA08D0-3967-D640-1CBA-A8C44A155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9989" y="6400608"/>
            <a:ext cx="661864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33</a:t>
            </a:fld>
            <a:endParaRPr lang="en-IN" sz="1400" b="1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B36F496-380F-A095-99EA-9BA57EB1A8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87" y="722216"/>
            <a:ext cx="1406184" cy="129421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132D055-3B5E-7386-306C-59B868FB9B0C}"/>
              </a:ext>
            </a:extLst>
          </p:cNvPr>
          <p:cNvSpPr txBox="1">
            <a:spLocks/>
          </p:cNvSpPr>
          <p:nvPr/>
        </p:nvSpPr>
        <p:spPr>
          <a:xfrm>
            <a:off x="6250951" y="747812"/>
            <a:ext cx="2149305" cy="129451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Darshit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Raghav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(MCA 2023-2024)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Debcor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Engineering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Product Engineer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Package 24.5 LPA</a:t>
            </a:r>
            <a:endParaRPr lang="en-IN" sz="1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E47EA7-5553-8AF4-5B17-3F076C6B09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2" y="622640"/>
            <a:ext cx="1732520" cy="1419687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8EAED7C-9D9E-A637-E063-8955C724F49F}"/>
              </a:ext>
            </a:extLst>
          </p:cNvPr>
          <p:cNvSpPr txBox="1">
            <a:spLocks/>
          </p:cNvSpPr>
          <p:nvPr/>
        </p:nvSpPr>
        <p:spPr>
          <a:xfrm>
            <a:off x="1835181" y="658265"/>
            <a:ext cx="2964676" cy="139470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Daksh Mehta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(B Tech CSE 2021 Pass out)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Company Name-UNIAS Inc.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Product Engineer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Package 36 LPA</a:t>
            </a:r>
            <a:endParaRPr lang="en-IN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1FB6E8-F0BC-B646-5E6D-5B7954F12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009" y="2235851"/>
            <a:ext cx="8072067" cy="4283775"/>
          </a:xfrm>
          <a:prstGeom prst="rect">
            <a:avLst/>
          </a:prstGeom>
        </p:spPr>
      </p:pic>
      <p:pic>
        <p:nvPicPr>
          <p:cNvPr id="30" name="Picture 29" descr="Profile photo of Raghav Gupta">
            <a:extLst>
              <a:ext uri="{FF2B5EF4-FFF2-40B4-BE49-F238E27FC236}">
                <a16:creationId xmlns:a16="http://schemas.microsoft.com/office/drawing/2014/main" id="{EFAE0C48-A4F2-4230-2251-70F1768676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5" y="2165011"/>
            <a:ext cx="1342006" cy="1402415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4783A47-76D6-E450-5170-EC7897BBA62C}"/>
              </a:ext>
            </a:extLst>
          </p:cNvPr>
          <p:cNvSpPr txBox="1"/>
          <p:nvPr/>
        </p:nvSpPr>
        <p:spPr>
          <a:xfrm>
            <a:off x="1537682" y="2338420"/>
            <a:ext cx="22848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Raghav Gupta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B.Tech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(2016-2020) MSc Data Science at Cardiff Metropolitan University, UK. </a:t>
            </a:r>
            <a:endParaRPr lang="en-IN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49CD7-253C-DE1C-67CC-C48F883F39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4" y="3717979"/>
            <a:ext cx="1312358" cy="134881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C66EEF5-7393-19C7-D7CC-28D6EF264B74}"/>
              </a:ext>
            </a:extLst>
          </p:cNvPr>
          <p:cNvSpPr txBox="1"/>
          <p:nvPr/>
        </p:nvSpPr>
        <p:spPr>
          <a:xfrm>
            <a:off x="1536305" y="3762976"/>
            <a:ext cx="22848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Ms. Kriti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, BSc (Cyber Security) 2023 batch, SOC Analyst (Security Operations Center) Clouds Tech FZE in Dubai. </a:t>
            </a:r>
            <a:endParaRPr lang="en-IN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6" name="Picture 35" descr="फ़ोटो के बारे में कोई जानकारी नहीं दी गई है.">
            <a:extLst>
              <a:ext uri="{FF2B5EF4-FFF2-40B4-BE49-F238E27FC236}">
                <a16:creationId xmlns:a16="http://schemas.microsoft.com/office/drawing/2014/main" id="{9844783F-6B43-DD42-A5EF-D17DFB5C3B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3" y="5202362"/>
            <a:ext cx="1342007" cy="142968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6F3F68B-C92A-3383-9EC3-E2321837A4D6}"/>
              </a:ext>
            </a:extLst>
          </p:cNvPr>
          <p:cNvSpPr txBox="1"/>
          <p:nvPr/>
        </p:nvSpPr>
        <p:spPr>
          <a:xfrm>
            <a:off x="1568528" y="5406699"/>
            <a:ext cx="2362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Aman Bindra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,(</a:t>
            </a:r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B.Tech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2016-2020) MS from Concordia University of </a:t>
            </a:r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Edmonton,Canada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en-IN" sz="14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37CC1E-6FFB-E3DC-41F3-55682C171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5227" y="670006"/>
            <a:ext cx="1308515" cy="13794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4FB47C-B3E4-6184-467E-BEB6D0AB9157}"/>
              </a:ext>
            </a:extLst>
          </p:cNvPr>
          <p:cNvSpPr txBox="1"/>
          <p:nvPr/>
        </p:nvSpPr>
        <p:spPr>
          <a:xfrm>
            <a:off x="9895949" y="733349"/>
            <a:ext cx="21563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Rishav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Bakshi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BCA (2017-20)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Sales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Ferrari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Package: 56 LPA</a:t>
            </a:r>
          </a:p>
        </p:txBody>
      </p:sp>
    </p:spTree>
    <p:extLst>
      <p:ext uri="{BB962C8B-B14F-4D97-AF65-F5344CB8AC3E}">
        <p14:creationId xmlns:p14="http://schemas.microsoft.com/office/powerpoint/2010/main" val="936414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E3A8A-5040-447D-961D-33D12951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712EC2-332F-C824-3BDB-69F740BDF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63F2-901B-F75D-FD64-7906CE656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530" y="150768"/>
            <a:ext cx="2585964" cy="372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1F02DC-EC7B-668D-CFB4-0F8FE993BD74}"/>
              </a:ext>
            </a:extLst>
          </p:cNvPr>
          <p:cNvSpPr txBox="1"/>
          <p:nvPr/>
        </p:nvSpPr>
        <p:spPr>
          <a:xfrm>
            <a:off x="119336" y="189309"/>
            <a:ext cx="372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Alumni Connect</a:t>
            </a:r>
            <a:endParaRPr lang="en-US" sz="28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2E8BD9-BEB8-AF5C-B136-942738913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2" y="937434"/>
            <a:ext cx="3111226" cy="2307871"/>
          </a:xfrm>
          <a:prstGeom prst="rect">
            <a:avLst/>
          </a:prstGeom>
          <a:noFill/>
          <a:ln w="9525" cmpd="sng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tx2">
                <a:lumMod val="40000"/>
                <a:lumOff val="60000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0C092E-79BB-D619-ED62-E793D642B312}"/>
              </a:ext>
            </a:extLst>
          </p:cNvPr>
          <p:cNvSpPr txBox="1"/>
          <p:nvPr/>
        </p:nvSpPr>
        <p:spPr>
          <a:xfrm>
            <a:off x="3562862" y="3229117"/>
            <a:ext cx="3541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Alumni: Mr. Mohit and Mr. Dev(2023)Participants: 190</a:t>
            </a:r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3605F4-FA49-8863-5285-C18FC43D2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95" y="956211"/>
            <a:ext cx="3175853" cy="2307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26561C-A754-E4FD-1FF8-1B51636E5021}"/>
              </a:ext>
            </a:extLst>
          </p:cNvPr>
          <p:cNvSpPr txBox="1"/>
          <p:nvPr/>
        </p:nvSpPr>
        <p:spPr>
          <a:xfrm>
            <a:off x="148559" y="3247564"/>
            <a:ext cx="35810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Alumni: </a:t>
            </a:r>
            <a:r>
              <a:rPr lang="en-US" sz="1400" b="1" dirty="0" err="1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Dasksh</a:t>
            </a:r>
            <a:r>
              <a:rPr lang="en-US" sz="1400" b="1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Mehta, </a:t>
            </a:r>
            <a:r>
              <a:rPr lang="en-US" sz="1400" b="1" dirty="0" err="1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Divisha</a:t>
            </a:r>
            <a:r>
              <a:rPr lang="en-US" sz="1400" b="1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400" b="1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Participants: 250 [29 Aug 2022]</a:t>
            </a:r>
            <a:endParaRPr lang="en-US" sz="1400" b="1" dirty="0"/>
          </a:p>
        </p:txBody>
      </p:sp>
      <p:pic>
        <p:nvPicPr>
          <p:cNvPr id="3" name="Picture 2" descr="Alumni_Sports_Meet_1.jpg">
            <a:extLst>
              <a:ext uri="{FF2B5EF4-FFF2-40B4-BE49-F238E27FC236}">
                <a16:creationId xmlns:a16="http://schemas.microsoft.com/office/drawing/2014/main" id="{7D08D7E8-8186-E1AD-E4C9-6E1CCA322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94" y="3904488"/>
            <a:ext cx="3218802" cy="212779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A0FB9-7EAE-3510-002E-AB656F89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013" y="6393758"/>
            <a:ext cx="445840" cy="365125"/>
          </a:xfrm>
        </p:spPr>
        <p:txBody>
          <a:bodyPr/>
          <a:lstStyle/>
          <a:p>
            <a:fld id="{C421C46D-3F04-4F73-BF36-E6D9DA5AE143}" type="slidenum">
              <a:rPr lang="en-IN" sz="1400" b="1" smtClean="0"/>
              <a:t>34</a:t>
            </a:fld>
            <a:endParaRPr lang="en-IN" sz="1400" b="1" dirty="0"/>
          </a:p>
        </p:txBody>
      </p:sp>
      <p:pic>
        <p:nvPicPr>
          <p:cNvPr id="13" name="Picture 12" descr="A poster for a college event&#10;&#10;Description automatically generated">
            <a:extLst>
              <a:ext uri="{FF2B5EF4-FFF2-40B4-BE49-F238E27FC236}">
                <a16:creationId xmlns:a16="http://schemas.microsoft.com/office/drawing/2014/main" id="{56C7F8B4-1CD3-C3E4-8B45-6BF1A28F6F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67" y="956210"/>
            <a:ext cx="2798466" cy="23201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96DDCA-5894-5FDD-5D78-CBEE420EA180}"/>
              </a:ext>
            </a:extLst>
          </p:cNvPr>
          <p:cNvSpPr txBox="1"/>
          <p:nvPr/>
        </p:nvSpPr>
        <p:spPr>
          <a:xfrm>
            <a:off x="6619766" y="3271224"/>
            <a:ext cx="28901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Alumni: Mr. Aman </a:t>
            </a:r>
            <a:r>
              <a:rPr lang="en-US" sz="1400" b="1" dirty="0" err="1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Bhati</a:t>
            </a:r>
            <a:r>
              <a:rPr lang="en-US" sz="1400" b="1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(15-03-2023) Participants: 60</a:t>
            </a:r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96EF23-0F06-DEF9-E4E1-0B0845976A4A}"/>
              </a:ext>
            </a:extLst>
          </p:cNvPr>
          <p:cNvSpPr txBox="1"/>
          <p:nvPr/>
        </p:nvSpPr>
        <p:spPr>
          <a:xfrm>
            <a:off x="3287688" y="6025243"/>
            <a:ext cx="346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Alumni: Ms. Nisha &amp; Shashank  (31-08-2022), Participants: 175</a:t>
            </a:r>
            <a:endParaRPr lang="en-US" sz="14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873352-1ABF-D786-E096-49E086C4F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7052" y="3901499"/>
            <a:ext cx="3218802" cy="20774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FE1E9E-7733-16BE-33F2-468B08AF469D}"/>
              </a:ext>
            </a:extLst>
          </p:cNvPr>
          <p:cNvSpPr txBox="1"/>
          <p:nvPr/>
        </p:nvSpPr>
        <p:spPr>
          <a:xfrm>
            <a:off x="106147" y="6094747"/>
            <a:ext cx="3260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Alumni Sports Meet, Participants: 20</a:t>
            </a:r>
            <a:endParaRPr lang="en-US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3F959-00AB-B830-7763-22F6366E2E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19" y="956211"/>
            <a:ext cx="2753082" cy="22890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D396AD-9A3B-A443-61F2-88A43C512C5C}"/>
              </a:ext>
            </a:extLst>
          </p:cNvPr>
          <p:cNvSpPr txBox="1"/>
          <p:nvPr/>
        </p:nvSpPr>
        <p:spPr>
          <a:xfrm>
            <a:off x="8577712" y="3690916"/>
            <a:ext cx="3548703" cy="2885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451"/>
              </a:spcAft>
            </a:pPr>
            <a:r>
              <a: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Key Alumni Interactions</a:t>
            </a:r>
          </a:p>
          <a:p>
            <a:pPr indent="-171446">
              <a:lnSpc>
                <a:spcPct val="90000"/>
              </a:lnSpc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Ms. Nisha Patra (2021)</a:t>
            </a:r>
          </a:p>
          <a:p>
            <a:pPr indent="-171446">
              <a:lnSpc>
                <a:spcPct val="90000"/>
              </a:lnSpc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Mr. Shashank Gupta (2021)</a:t>
            </a:r>
          </a:p>
          <a:p>
            <a:pPr indent="-171446">
              <a:lnSpc>
                <a:spcPct val="90000"/>
              </a:lnSpc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Mr. Daksh Mehta (2021)</a:t>
            </a:r>
          </a:p>
          <a:p>
            <a:pPr indent="-171446">
              <a:lnSpc>
                <a:spcPct val="90000"/>
              </a:lnSpc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Ms.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Divisha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Jain (2022)</a:t>
            </a:r>
          </a:p>
          <a:p>
            <a:pPr indent="-171446">
              <a:lnSpc>
                <a:spcPct val="90000"/>
              </a:lnSpc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Mr. Abhinav Sinha (2023)</a:t>
            </a:r>
          </a:p>
          <a:p>
            <a:pPr indent="-171446">
              <a:lnSpc>
                <a:spcPct val="90000"/>
              </a:lnSpc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Mr. Lokesh Jain (2023,24)</a:t>
            </a:r>
          </a:p>
          <a:p>
            <a:pPr indent="-171446">
              <a:lnSpc>
                <a:spcPct val="90000"/>
              </a:lnSpc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Mr. Ankit Luthra (2023)</a:t>
            </a:r>
          </a:p>
          <a:p>
            <a:pPr indent="-171446">
              <a:lnSpc>
                <a:spcPct val="90000"/>
              </a:lnSpc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Ms. Anchal (2021)</a:t>
            </a:r>
          </a:p>
          <a:p>
            <a:pPr indent="-171446">
              <a:lnSpc>
                <a:spcPct val="90000"/>
              </a:lnSpc>
              <a:spcAft>
                <a:spcPts val="451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Daksh Mehta(2024)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8F2C95-E89E-1376-BFA4-7C8C54EED8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7599" y="4080502"/>
            <a:ext cx="1864896" cy="1048026"/>
          </a:xfrm>
          <a:prstGeom prst="rect">
            <a:avLst/>
          </a:prstGeom>
        </p:spPr>
      </p:pic>
      <p:pic>
        <p:nvPicPr>
          <p:cNvPr id="18" name="Picture 17" descr="A person and person holding a box&#10;&#10;Description automatically generated">
            <a:extLst>
              <a:ext uri="{FF2B5EF4-FFF2-40B4-BE49-F238E27FC236}">
                <a16:creationId xmlns:a16="http://schemas.microsoft.com/office/drawing/2014/main" id="{20B7A500-56E3-C2AE-11CB-D447069D43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7" b="4593"/>
          <a:stretch/>
        </p:blipFill>
        <p:spPr>
          <a:xfrm>
            <a:off x="6647232" y="5164543"/>
            <a:ext cx="1864896" cy="10998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2068EC-083D-9158-2F64-DB4CD7F50E50}"/>
              </a:ext>
            </a:extLst>
          </p:cNvPr>
          <p:cNvSpPr txBox="1"/>
          <p:nvPr/>
        </p:nvSpPr>
        <p:spPr>
          <a:xfrm>
            <a:off x="8976321" y="489741"/>
            <a:ext cx="3215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  <a:hlinkClick r:id="rId14" action="ppaction://hlinkpres?slideindex=1&amp;slidetitle="/>
              </a:rPr>
              <a:t>Alumni Contribution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A0883B-55D8-95D4-ABBA-B990B155ED81}"/>
              </a:ext>
            </a:extLst>
          </p:cNvPr>
          <p:cNvSpPr txBox="1"/>
          <p:nvPr/>
        </p:nvSpPr>
        <p:spPr>
          <a:xfrm>
            <a:off x="4128173" y="247272"/>
            <a:ext cx="4665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Registered Students: 595</a:t>
            </a:r>
            <a:endParaRPr lang="en-US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082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2C9D909E-3B00-642A-62E9-687D7C966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88CEF7-E737-9A46-D1EB-344CE974E4E4}"/>
              </a:ext>
            </a:extLst>
          </p:cNvPr>
          <p:cNvSpPr txBox="1"/>
          <p:nvPr/>
        </p:nvSpPr>
        <p:spPr>
          <a:xfrm>
            <a:off x="84852" y="582046"/>
            <a:ext cx="33110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sz="16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st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Prize (1 Lakh) at Smart India Hackathon 2023 Competition at Jaipur </a:t>
            </a:r>
          </a:p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(19-20 Dec 2023.)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F7D202-C794-C523-FD43-29D7BFF3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614" y="6531061"/>
            <a:ext cx="417492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35</a:t>
            </a:fld>
            <a:endParaRPr lang="en-IN" sz="1400" b="1" dirty="0"/>
          </a:p>
        </p:txBody>
      </p:sp>
      <p:pic>
        <p:nvPicPr>
          <p:cNvPr id="8" name="Picture 2" descr="A group of people standing next to a poster&#10;&#10;Description automatically generated">
            <a:extLst>
              <a:ext uri="{FF2B5EF4-FFF2-40B4-BE49-F238E27FC236}">
                <a16:creationId xmlns:a16="http://schemas.microsoft.com/office/drawing/2014/main" id="{E321A788-990F-C44C-9AA0-BB1A30C39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2" y="1726899"/>
            <a:ext cx="3329878" cy="196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E8C085-87DE-EAA4-AAC9-AB6FD0FC11EE}"/>
              </a:ext>
            </a:extLst>
          </p:cNvPr>
          <p:cNvSpPr txBox="1"/>
          <p:nvPr/>
        </p:nvSpPr>
        <p:spPr>
          <a:xfrm>
            <a:off x="102774" y="95043"/>
            <a:ext cx="6309715" cy="466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C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Awards and Recognitions</a:t>
            </a:r>
            <a:endParaRPr lang="en-US" sz="2400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DB3797-D786-78EA-7F4E-124B5A5D0D56}"/>
              </a:ext>
            </a:extLst>
          </p:cNvPr>
          <p:cNvSpPr txBox="1"/>
          <p:nvPr/>
        </p:nvSpPr>
        <p:spPr>
          <a:xfrm>
            <a:off x="3187527" y="3726007"/>
            <a:ext cx="3158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500" b="1" baseline="300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5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Position at Matrix 2.0 Hackathon, GGSIPU-IITM University, Delhi Janakpuri, Sep 2024 </a:t>
            </a:r>
            <a:endParaRPr lang="en-US" sz="1500" b="1" dirty="0"/>
          </a:p>
        </p:txBody>
      </p:sp>
      <p:pic>
        <p:nvPicPr>
          <p:cNvPr id="30" name="Picture 29" descr="A group of men holding trophies&#10;&#10;Description automatically generated">
            <a:extLst>
              <a:ext uri="{FF2B5EF4-FFF2-40B4-BE49-F238E27FC236}">
                <a16:creationId xmlns:a16="http://schemas.microsoft.com/office/drawing/2014/main" id="{4923D3F2-D751-ED71-8F99-06811AA67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49" y="4755448"/>
            <a:ext cx="2900259" cy="205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E4D3DE4-830F-10FE-EA73-A06B1D3FEE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5" y="4755448"/>
            <a:ext cx="3105424" cy="205524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35AA80F-FB85-D1C7-B2D3-7306F1DF5D0B}"/>
              </a:ext>
            </a:extLst>
          </p:cNvPr>
          <p:cNvSpPr txBox="1"/>
          <p:nvPr/>
        </p:nvSpPr>
        <p:spPr>
          <a:xfrm>
            <a:off x="113732" y="3705185"/>
            <a:ext cx="33110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</a:rPr>
              <a:t>Nandini Chauhan, BCA- 1</a:t>
            </a:r>
            <a:r>
              <a:rPr lang="en-US" sz="15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st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</a:rPr>
              <a:t> Prize, project presentation at KIIT college of Engineering, 30 May 2023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47370B4-286A-19DF-0BC3-57EE8770F2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214" y="1800874"/>
            <a:ext cx="4038054" cy="189053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F6E28AA-B20E-3912-CE54-DF70258B95EF}"/>
              </a:ext>
            </a:extLst>
          </p:cNvPr>
          <p:cNvSpPr txBox="1"/>
          <p:nvPr/>
        </p:nvSpPr>
        <p:spPr>
          <a:xfrm>
            <a:off x="8041026" y="582046"/>
            <a:ext cx="40481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Chancellor's Excellence Award - 2023 to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M.Ria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B.Tech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). business summer school program at the University of Portsmouth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5992D6-03D9-798C-F82C-0E568CB783C2}"/>
              </a:ext>
            </a:extLst>
          </p:cNvPr>
          <p:cNvSpPr txBox="1"/>
          <p:nvPr/>
        </p:nvSpPr>
        <p:spPr>
          <a:xfrm>
            <a:off x="6509176" y="3816386"/>
            <a:ext cx="2519033" cy="86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Hackmor</a:t>
            </a:r>
            <a:r>
              <a:rPr lang="en-US" sz="1600" b="1" kern="1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Hackathon at Manav Rachna University Oct 24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people holding a large check&#10;&#10;Description automatically generated">
            <a:extLst>
              <a:ext uri="{FF2B5EF4-FFF2-40B4-BE49-F238E27FC236}">
                <a16:creationId xmlns:a16="http://schemas.microsoft.com/office/drawing/2014/main" id="{4D968B05-B067-629F-9898-9DFC7B701C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33" y="4776397"/>
            <a:ext cx="2655132" cy="201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69CBB-F7DD-8D2A-0CC9-1421D0FC39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8308" y="4780629"/>
            <a:ext cx="2862306" cy="2009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2B2508-3A66-38A5-1298-90E76EEE9249}"/>
              </a:ext>
            </a:extLst>
          </p:cNvPr>
          <p:cNvSpPr txBox="1"/>
          <p:nvPr/>
        </p:nvSpPr>
        <p:spPr>
          <a:xfrm>
            <a:off x="9182192" y="3849851"/>
            <a:ext cx="2907033" cy="86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Winners at Hack Utsav </a:t>
            </a:r>
            <a:r>
              <a:rPr lang="en-US" sz="1600" b="1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600" b="1" kern="1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ackathon at </a:t>
            </a:r>
            <a:r>
              <a:rPr lang="en-US" sz="1600" b="1" kern="1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NorthCap</a:t>
            </a:r>
            <a:r>
              <a:rPr lang="en-US" sz="1600" b="1" kern="1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Univ, Oct 2024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A50E0-6F02-EAAE-32F9-A50C0EE1DD7E}"/>
              </a:ext>
            </a:extLst>
          </p:cNvPr>
          <p:cNvSpPr txBox="1"/>
          <p:nvPr/>
        </p:nvSpPr>
        <p:spPr>
          <a:xfrm>
            <a:off x="3529926" y="561389"/>
            <a:ext cx="44717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Ms. Sejal Mittal, BCA </a:t>
            </a:r>
            <a:r>
              <a:rPr lang="en-US" sz="16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represented India. Won Silver at </a:t>
            </a:r>
            <a:r>
              <a:rPr lang="en-US" sz="16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22</a:t>
            </a:r>
            <a:r>
              <a:rPr lang="en-US" sz="1600" b="1" baseline="300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nd </a:t>
            </a:r>
            <a:r>
              <a:rPr lang="en-US" sz="16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World Traditional Karate Championship </a:t>
            </a:r>
            <a:r>
              <a:rPr lang="en-US" sz="16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Villa Do Conde, Portugal, held from</a:t>
            </a:r>
            <a:r>
              <a:rPr lang="en-US" sz="16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October 7 to 14, 2024</a:t>
            </a:r>
            <a:r>
              <a:rPr lang="en-US" sz="16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600" dirty="0"/>
          </a:p>
        </p:txBody>
      </p:sp>
      <p:pic>
        <p:nvPicPr>
          <p:cNvPr id="11" name="Picture 10" descr="A group of people holding a flag&#10;&#10;Description automatically generated">
            <a:extLst>
              <a:ext uri="{FF2B5EF4-FFF2-40B4-BE49-F238E27FC236}">
                <a16:creationId xmlns:a16="http://schemas.microsoft.com/office/drawing/2014/main" id="{332D0E5A-BBC4-3093-950C-18CD350506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72" y="1834416"/>
            <a:ext cx="4367826" cy="18905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EEF869-8C79-2601-9339-3A90BAFDAE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397" y="53445"/>
            <a:ext cx="2867673" cy="4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54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261FA-F81E-5EDE-6B55-D9D708297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2AF108-991F-869C-8331-A7DE245EA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CCF8B1-B654-F33E-072C-99C6377DF3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14" y="136518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87C47A-9436-383D-DF59-33F606C417A0}"/>
              </a:ext>
            </a:extLst>
          </p:cNvPr>
          <p:cNvSpPr txBox="1"/>
          <p:nvPr/>
        </p:nvSpPr>
        <p:spPr>
          <a:xfrm>
            <a:off x="139459" y="3261617"/>
            <a:ext cx="118415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none" strike="noStrike" cap="none" dirty="0">
                <a:latin typeface="Verdana" panose="020B0604030504040204" pitchFamily="34" charset="0"/>
                <a:ea typeface="Verdana" panose="020B0604030504040204" pitchFamily="34" charset="0"/>
                <a:cs typeface="Ubuntu"/>
                <a:sym typeface="Ubuntu"/>
              </a:rPr>
              <a:t>Initiatives &amp; Continuous Improvement </a:t>
            </a:r>
          </a:p>
          <a:p>
            <a:pPr algn="ctr"/>
            <a:r>
              <a:rPr lang="en-US" sz="2800" b="1" u="none" strike="noStrike" cap="none" dirty="0">
                <a:latin typeface="Verdana" panose="020B0604030504040204" pitchFamily="34" charset="0"/>
                <a:ea typeface="Verdana" panose="020B0604030504040204" pitchFamily="34" charset="0"/>
                <a:cs typeface="Ubuntu"/>
                <a:sym typeface="Ubuntu"/>
              </a:rPr>
              <a:t>(Assessment Period)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12ECD-ACAC-EE1D-C6E8-81B98A6696FC}"/>
              </a:ext>
            </a:extLst>
          </p:cNvPr>
          <p:cNvSpPr txBox="1"/>
          <p:nvPr/>
        </p:nvSpPr>
        <p:spPr>
          <a:xfrm>
            <a:off x="191344" y="2204871"/>
            <a:ext cx="1184154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School of Engineering &amp; Technology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3BC655-3497-3BA9-7425-17D9F634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608" y="6237312"/>
            <a:ext cx="412394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36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3925818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451F8-AC6D-A695-9655-E1B516B39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EEFB3D-CEA1-3DAD-1EB7-4D057B6CA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C8F9DF-BD99-051F-773A-8F3FA680D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825" y="145948"/>
            <a:ext cx="2585964" cy="372315"/>
          </a:xfrm>
          <a:prstGeom prst="rect">
            <a:avLst/>
          </a:prstGeom>
        </p:spPr>
      </p:pic>
      <p:pic>
        <p:nvPicPr>
          <p:cNvPr id="3" name="Picture 2" descr="A collage of people in a room&#10;&#10;Description automatically generated">
            <a:extLst>
              <a:ext uri="{FF2B5EF4-FFF2-40B4-BE49-F238E27FC236}">
                <a16:creationId xmlns:a16="http://schemas.microsoft.com/office/drawing/2014/main" id="{6066BAFD-A040-86BC-E0AB-7A43F7CCCB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806647"/>
            <a:ext cx="6081389" cy="4776044"/>
          </a:xfrm>
          <a:prstGeom prst="rect">
            <a:avLst/>
          </a:prstGeom>
        </p:spPr>
      </p:pic>
      <p:pic>
        <p:nvPicPr>
          <p:cNvPr id="5" name="Picture 4" descr="A person in a blue shirt&#10;&#10;Description automatically generated">
            <a:extLst>
              <a:ext uri="{FF2B5EF4-FFF2-40B4-BE49-F238E27FC236}">
                <a16:creationId xmlns:a16="http://schemas.microsoft.com/office/drawing/2014/main" id="{23E8A63F-C7FC-BA0A-0C43-0072BD8BA7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14" y="806651"/>
            <a:ext cx="4970069" cy="2363519"/>
          </a:xfrm>
          <a:prstGeom prst="rect">
            <a:avLst/>
          </a:prstGeom>
        </p:spPr>
      </p:pic>
      <p:pic>
        <p:nvPicPr>
          <p:cNvPr id="7" name="Picture 6" descr="A group of people standing in front of a lit candle&#10;&#10;Description automatically generated">
            <a:extLst>
              <a:ext uri="{FF2B5EF4-FFF2-40B4-BE49-F238E27FC236}">
                <a16:creationId xmlns:a16="http://schemas.microsoft.com/office/drawing/2014/main" id="{6A60FE94-2A12-0905-1F0C-C69751E6FB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47" y="3194667"/>
            <a:ext cx="4977736" cy="2345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0C7AEB-BE9A-F5C8-0E90-25E2D3B21ED2}"/>
              </a:ext>
            </a:extLst>
          </p:cNvPr>
          <p:cNvSpPr txBox="1"/>
          <p:nvPr/>
        </p:nvSpPr>
        <p:spPr>
          <a:xfrm>
            <a:off x="176211" y="133258"/>
            <a:ext cx="61799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Hackathon: HACK-KRMU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A746F-6251-3299-5A82-4C2EB9BBB7AB}"/>
              </a:ext>
            </a:extLst>
          </p:cNvPr>
          <p:cNvSpPr txBox="1"/>
          <p:nvPr/>
        </p:nvSpPr>
        <p:spPr>
          <a:xfrm>
            <a:off x="361691" y="5646246"/>
            <a:ext cx="5878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HACK-KRMU 2.0: Total participation of more than 350 students. Awards worth 1 lakh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53F30-5A57-C6F8-0ACA-3AE012F30DD2}"/>
              </a:ext>
            </a:extLst>
          </p:cNvPr>
          <p:cNvSpPr txBox="1"/>
          <p:nvPr/>
        </p:nvSpPr>
        <p:spPr>
          <a:xfrm>
            <a:off x="6433449" y="5582694"/>
            <a:ext cx="4847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HACK-KRMU 3.0: Total participation of more than 500 students. Awards worth 1 lakh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1B1C9-DBD3-58BF-75BB-EC2003DF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203" y="6317596"/>
            <a:ext cx="445840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37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2018794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5B1DE-EDBC-A311-B68A-0C8E1915E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D9080F-A08D-3C1C-68FE-7C0FFC1F9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42DB58-2CD2-1B46-3CED-A8D092E44636}"/>
              </a:ext>
            </a:extLst>
          </p:cNvPr>
          <p:cNvSpPr txBox="1"/>
          <p:nvPr/>
        </p:nvSpPr>
        <p:spPr>
          <a:xfrm>
            <a:off x="138642" y="779143"/>
            <a:ext cx="4325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MindBenders</a:t>
            </a:r>
            <a:r>
              <a: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 1.O – Social &amp; Innovative Project Contest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(20 Oct 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B03EA-7680-BCEF-520E-886DE7D91332}"/>
              </a:ext>
            </a:extLst>
          </p:cNvPr>
          <p:cNvSpPr txBox="1"/>
          <p:nvPr/>
        </p:nvSpPr>
        <p:spPr>
          <a:xfrm>
            <a:off x="0" y="129658"/>
            <a:ext cx="94803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MindBenders</a:t>
            </a:r>
            <a:r>
              <a:rPr lang="en-US" sz="2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 : An Innovative Project Competition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A9C522-C665-1F7D-F27E-F047D0DB9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96595"/>
            <a:ext cx="2585964" cy="372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C7D3AB-4DD5-B93F-5782-DD4F30723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56" y="1628287"/>
            <a:ext cx="4247997" cy="2324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667E37-2F0D-F8AA-8DC6-37EBCFE9E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985" y="1556201"/>
            <a:ext cx="4752484" cy="21442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E69CE0-3392-239C-686D-5365B85748D2}"/>
              </a:ext>
            </a:extLst>
          </p:cNvPr>
          <p:cNvSpPr txBox="1"/>
          <p:nvPr/>
        </p:nvSpPr>
        <p:spPr>
          <a:xfrm>
            <a:off x="5960720" y="867479"/>
            <a:ext cx="475248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MindBenders</a:t>
            </a:r>
            <a:r>
              <a: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2.0- An innovative Project Competition </a:t>
            </a:r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(25</a:t>
            </a:r>
            <a:r>
              <a:rPr lang="en-US" sz="16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Nov 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B7BCEB-3B21-158B-C14A-DCF37A6CF130}"/>
              </a:ext>
            </a:extLst>
          </p:cNvPr>
          <p:cNvSpPr txBox="1"/>
          <p:nvPr/>
        </p:nvSpPr>
        <p:spPr>
          <a:xfrm>
            <a:off x="265111" y="3953079"/>
            <a:ext cx="39127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Total Projects: 40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Participation: more than 100 Students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Prize worth 20000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AF95C8-C4A8-0153-2FD8-584487CBC7FA}"/>
              </a:ext>
            </a:extLst>
          </p:cNvPr>
          <p:cNvSpPr txBox="1"/>
          <p:nvPr/>
        </p:nvSpPr>
        <p:spPr>
          <a:xfrm>
            <a:off x="5945330" y="3710362"/>
            <a:ext cx="41375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Total Projects: 80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Participation: more than 200 Students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Prize worth 30000 </a:t>
            </a:r>
          </a:p>
        </p:txBody>
      </p:sp>
      <p:pic>
        <p:nvPicPr>
          <p:cNvPr id="6" name="Picture 5" descr="A group of people standing in front of a podium&#10;&#10;Description automatically generated">
            <a:extLst>
              <a:ext uri="{FF2B5EF4-FFF2-40B4-BE49-F238E27FC236}">
                <a16:creationId xmlns:a16="http://schemas.microsoft.com/office/drawing/2014/main" id="{1086CF32-17EA-75EC-4FF1-5FC7554186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440" y="4721205"/>
            <a:ext cx="3053832" cy="1899031"/>
          </a:xfrm>
          <a:prstGeom prst="rect">
            <a:avLst/>
          </a:prstGeom>
        </p:spPr>
      </p:pic>
      <p:pic>
        <p:nvPicPr>
          <p:cNvPr id="12" name="Picture 11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A2A63F09-E7EB-513C-260B-9D83AA1964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58" y="4715740"/>
            <a:ext cx="2765670" cy="19099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25E7AE-E9F4-7A30-E9E0-65756E86ADF1}"/>
              </a:ext>
            </a:extLst>
          </p:cNvPr>
          <p:cNvSpPr txBox="1"/>
          <p:nvPr/>
        </p:nvSpPr>
        <p:spPr>
          <a:xfrm>
            <a:off x="-42512" y="5132113"/>
            <a:ext cx="29635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Mindbenders 3.O –Innovative Project Contest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(29-30 April 2024)</a:t>
            </a:r>
          </a:p>
        </p:txBody>
      </p:sp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E6C9759-0BFA-96F5-4D76-53B130C4CA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5" y="4721205"/>
            <a:ext cx="2981884" cy="1899031"/>
          </a:xfrm>
          <a:prstGeom prst="rect">
            <a:avLst/>
          </a:prstGeom>
        </p:spPr>
      </p:pic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251E17BB-000E-8FC3-F12F-C6DA68FF21F5}"/>
              </a:ext>
            </a:extLst>
          </p:cNvPr>
          <p:cNvSpPr txBox="1">
            <a:spLocks/>
          </p:cNvSpPr>
          <p:nvPr/>
        </p:nvSpPr>
        <p:spPr>
          <a:xfrm>
            <a:off x="11672218" y="6318126"/>
            <a:ext cx="445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21C46D-3F04-4F73-BF36-E6D9DA5AE143}" type="slidenum">
              <a:rPr lang="en-IN" sz="1400" b="1" smtClean="0"/>
              <a:pPr algn="ctr"/>
              <a:t>38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336609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B2465-6019-745C-B780-F4C19F61F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BF58B8-C34D-40D0-ED78-AF5D43BFF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FB2E9F-CD8D-26E2-6C79-4B0BA932F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" y="4445873"/>
            <a:ext cx="2859748" cy="1579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6D3DFD-9585-1065-DB43-22796EC4F8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24" y="4459570"/>
            <a:ext cx="2940938" cy="1615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C2BB39-55B8-3145-2027-88D5333D9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91919" y="3618355"/>
            <a:ext cx="1659508" cy="32347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B83B0C-76E4-908E-F6D0-EF70B54C2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" y="620687"/>
            <a:ext cx="12176414" cy="38110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501A2-FC1A-350C-D801-0DFAF3074F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99" y="4456518"/>
            <a:ext cx="3009076" cy="1632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05BFE-D5F5-9DB4-822D-BF8760961FFA}"/>
              </a:ext>
            </a:extLst>
          </p:cNvPr>
          <p:cNvSpPr txBox="1"/>
          <p:nvPr/>
        </p:nvSpPr>
        <p:spPr>
          <a:xfrm>
            <a:off x="52966" y="6048431"/>
            <a:ext cx="94274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Total Received Papers: 90, Final Selected and Published: 30</a:t>
            </a:r>
          </a:p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Scopus Indexed/Wiley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6E29E2-4AEE-06EC-BBE2-D740F6F1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178" y="6324216"/>
            <a:ext cx="589856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39</a:t>
            </a:fld>
            <a:endParaRPr lang="en-IN" sz="1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E9106-4A5F-6292-B42F-2E16F4AD4286}"/>
              </a:ext>
            </a:extLst>
          </p:cNvPr>
          <p:cNvSpPr txBox="1"/>
          <p:nvPr/>
        </p:nvSpPr>
        <p:spPr>
          <a:xfrm>
            <a:off x="52966" y="60972"/>
            <a:ext cx="12086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Conferences, FDPs </a:t>
            </a:r>
            <a:r>
              <a:rPr lang="en-US" sz="32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etc</a:t>
            </a:r>
            <a:endParaRPr lang="en-US" sz="32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7DFFA-4651-C76A-A4C6-4479D376BE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168659"/>
            <a:ext cx="1843003" cy="2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2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8A4D8-9889-B31C-E45A-64C5CCE8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173C19-D58D-3DD2-3573-3FF1E3E2B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5D44F-6CF1-8067-6CEE-D3931F457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204526"/>
            <a:ext cx="2432127" cy="35016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236C96D-BE76-44BF-D966-AF3A54E82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358787"/>
              </p:ext>
            </p:extLst>
          </p:nvPr>
        </p:nvGraphicFramePr>
        <p:xfrm>
          <a:off x="150927" y="686442"/>
          <a:ext cx="7469983" cy="5913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469983">
                  <a:extLst>
                    <a:ext uri="{9D8B030D-6E8A-4147-A177-3AD203B41FA5}">
                      <a16:colId xmlns:a16="http://schemas.microsoft.com/office/drawing/2014/main" val="1883302166"/>
                    </a:ext>
                  </a:extLst>
                </a:gridCol>
              </a:tblGrid>
              <a:tr h="4423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UG PROGRAMS</a:t>
                      </a:r>
                    </a:p>
                  </a:txBody>
                  <a:tcP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87566673"/>
                  </a:ext>
                </a:extLst>
              </a:tr>
              <a:tr h="5396561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dirty="0"/>
                        <a:t>Bachelor of Technology - 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</a:rPr>
                        <a:t>Computer Science &amp; Engineering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dirty="0"/>
                        <a:t>Bachelor of Technology - Computer Science &amp; Engineering (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</a:rPr>
                        <a:t>Artificial Intelligence &amp; Machine Learning</a:t>
                      </a:r>
                      <a:r>
                        <a:rPr lang="en-US" sz="2200" dirty="0"/>
                        <a:t>) : 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IBM &amp; Samatrix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dirty="0"/>
                        <a:t>Bachelor of Technology - Computer Science &amp; Engineering (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</a:rPr>
                        <a:t>Cyber Security</a:t>
                      </a:r>
                      <a:r>
                        <a:rPr lang="en-US" sz="2200" dirty="0"/>
                        <a:t>) : 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EC Council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dirty="0"/>
                        <a:t>Bachelor of Technology - Computer Science &amp; Engineering (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</a:rPr>
                        <a:t>Data Science</a:t>
                      </a:r>
                      <a:r>
                        <a:rPr lang="en-US" sz="2200" dirty="0"/>
                        <a:t>) : 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IBM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dirty="0"/>
                        <a:t>Bachelor of Technology - Computer Science &amp; Engineering (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</a:rPr>
                        <a:t>UX OR UI</a:t>
                      </a:r>
                      <a:r>
                        <a:rPr lang="en-US" sz="2200" dirty="0"/>
                        <a:t>) : 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Imagine XP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dirty="0"/>
                        <a:t>Bachelor of Technology - Computer Science &amp; Engineering (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</a:rPr>
                        <a:t>Full Stack Development</a:t>
                      </a:r>
                      <a:r>
                        <a:rPr lang="en-US" sz="2200" dirty="0"/>
                        <a:t>):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Xebia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dirty="0"/>
                        <a:t>Bachelor of Computer Applications - (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</a:rPr>
                        <a:t>Artificial Intelligence &amp; Data Science</a:t>
                      </a:r>
                      <a:r>
                        <a:rPr lang="en-US" sz="2200" dirty="0"/>
                        <a:t>): 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IBM &amp; Samatrix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dirty="0"/>
                        <a:t>Bachelor of Science (Hons) - 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</a:rPr>
                        <a:t>Computer Science/Cyber Security/Data Science</a:t>
                      </a:r>
                    </a:p>
                  </a:txBody>
                  <a:tcP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895171493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4BF0EB95-A0B9-7E8E-717B-D31BC30A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81" y="199632"/>
            <a:ext cx="4096487" cy="448376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Programs Offered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F75F5-7A86-6E88-FB0E-FEC28B42F8E1}"/>
              </a:ext>
            </a:extLst>
          </p:cNvPr>
          <p:cNvSpPr txBox="1"/>
          <p:nvPr/>
        </p:nvSpPr>
        <p:spPr>
          <a:xfrm>
            <a:off x="5303912" y="117492"/>
            <a:ext cx="4096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Year of Establishment: 2013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CB332-38D7-5D0B-E46D-D53742974A57}"/>
              </a:ext>
            </a:extLst>
          </p:cNvPr>
          <p:cNvSpPr txBox="1"/>
          <p:nvPr/>
        </p:nvSpPr>
        <p:spPr>
          <a:xfrm>
            <a:off x="8335332" y="5019369"/>
            <a:ext cx="3082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6"/>
              </a:rPr>
              <a:t>Program Evolution</a:t>
            </a: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28E3A7-B4EC-A425-663D-12128BB22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1226" y="6288349"/>
            <a:ext cx="639012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4</a:t>
            </a:fld>
            <a:endParaRPr lang="en-IN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AD84B9-0FAD-6125-5244-BBB266878024}"/>
              </a:ext>
            </a:extLst>
          </p:cNvPr>
          <p:cNvSpPr txBox="1"/>
          <p:nvPr/>
        </p:nvSpPr>
        <p:spPr>
          <a:xfrm>
            <a:off x="7968208" y="3929257"/>
            <a:ext cx="3816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7"/>
              </a:rPr>
              <a:t>Program Structure 2024-25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80D896-07B8-1ADB-90FB-B35C1FE26D93}"/>
              </a:ext>
            </a:extLst>
          </p:cNvPr>
          <p:cNvSpPr/>
          <p:nvPr/>
        </p:nvSpPr>
        <p:spPr>
          <a:xfrm>
            <a:off x="7796398" y="782889"/>
            <a:ext cx="4244675" cy="185749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PG PROGRAMS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Master of Computer Applications (MCA)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M.Tech</a:t>
            </a:r>
            <a:r>
              <a:rPr lang="en-US" sz="2400" dirty="0">
                <a:solidFill>
                  <a:schemeClr val="tx1"/>
                </a:solidFill>
              </a:rPr>
              <a:t> in Computer Science &amp; Engineering</a:t>
            </a:r>
          </a:p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FDC6A5-7958-C14A-58F4-4C219CDBA4E5}"/>
              </a:ext>
            </a:extLst>
          </p:cNvPr>
          <p:cNvSpPr/>
          <p:nvPr/>
        </p:nvSpPr>
        <p:spPr>
          <a:xfrm>
            <a:off x="7796399" y="2716029"/>
            <a:ext cx="4244674" cy="99865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Ph.D. PROGRAM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(Engineering)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4D5480-DFE7-186B-E097-4721E9E27D7D}"/>
              </a:ext>
            </a:extLst>
          </p:cNvPr>
          <p:cNvSpPr txBox="1"/>
          <p:nvPr/>
        </p:nvSpPr>
        <p:spPr>
          <a:xfrm>
            <a:off x="8365367" y="5653859"/>
            <a:ext cx="3082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8"/>
              </a:rPr>
              <a:t>Sanctioned Seats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E022DA-B1B0-0894-14E0-C0AF296A5ADB}"/>
              </a:ext>
            </a:extLst>
          </p:cNvPr>
          <p:cNvSpPr txBox="1"/>
          <p:nvPr/>
        </p:nvSpPr>
        <p:spPr>
          <a:xfrm>
            <a:off x="8760296" y="4456007"/>
            <a:ext cx="2232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hlinkClick r:id="rId9"/>
              </a:rPr>
              <a:t>Ph.D</a:t>
            </a:r>
            <a:r>
              <a:rPr lang="en-US" sz="2400" b="1" dirty="0">
                <a:solidFill>
                  <a:schemeClr val="tx1"/>
                </a:solidFill>
                <a:hlinkClick r:id="rId9"/>
              </a:rPr>
              <a:t> Details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8049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C7E0B-0DF7-3DFF-20DA-AC93B9D6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3D23B2C-9163-1233-299E-234814FE6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F87E1B-83F8-1E9D-5EC4-BA444234D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4375"/>
            <a:ext cx="9865096" cy="998364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International conference on </a:t>
            </a:r>
            <a:b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“Design and Applications of Multifunctional Materials, Interfaces, and Composites (DAM2IC-22)” June 4-6,2022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C2DD0-ACA0-910B-BD31-037F7E37D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114348"/>
            <a:ext cx="4824536" cy="252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EDDADF-3EE0-0D86-6A4C-29D4E8349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114348"/>
            <a:ext cx="5184576" cy="2485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E341C6-9706-809F-31FC-69B91D248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685401"/>
            <a:ext cx="4824536" cy="2361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6D5C4-5AF6-AE48-04F3-EC2031797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3673969"/>
            <a:ext cx="5184576" cy="2361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0396C1-DE57-00D8-FF85-37AF55D3F988}"/>
              </a:ext>
            </a:extLst>
          </p:cNvPr>
          <p:cNvSpPr txBox="1"/>
          <p:nvPr/>
        </p:nvSpPr>
        <p:spPr>
          <a:xfrm>
            <a:off x="699684" y="6063969"/>
            <a:ext cx="10148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Total Received Papers: 90, Final Presented and Published: 25</a:t>
            </a:r>
          </a:p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Journal: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Meterials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 Today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E0D556-8D10-BD58-41B7-96BC486EA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281349"/>
            <a:ext cx="661864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40</a:t>
            </a:fld>
            <a:endParaRPr lang="en-IN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E4F15B-D88B-4653-95A4-492D570C93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96596"/>
            <a:ext cx="1793876" cy="25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7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608E3622-560D-1F01-DFD0-4490F6984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40616" y="6357791"/>
            <a:ext cx="451002" cy="365125"/>
          </a:xfrm>
        </p:spPr>
        <p:txBody>
          <a:bodyPr/>
          <a:lstStyle/>
          <a:p>
            <a:pPr algn="ctr"/>
            <a:fld id="{D71FD8C8-41C9-41B6-93E2-6EAF5FC3CBF2}" type="slidenum">
              <a:rPr lang="en-IN" sz="1400" b="1" smtClean="0">
                <a:solidFill>
                  <a:prstClr val="black"/>
                </a:solidFill>
              </a:rPr>
              <a:pPr algn="ctr"/>
              <a:t>41</a:t>
            </a:fld>
            <a:endParaRPr lang="en-IN" sz="14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3" y="764705"/>
            <a:ext cx="5109589" cy="281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3" y="3609081"/>
            <a:ext cx="5109589" cy="3483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Tech –Odyssey (Tech Fest)        Participants: 226</a:t>
            </a:r>
            <a:endParaRPr lang="en-IN" sz="16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764704"/>
            <a:ext cx="5318148" cy="28140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34435" y="3618896"/>
            <a:ext cx="530770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Visit- National Small Industry Corporation     Participants: 44</a:t>
            </a:r>
            <a:endParaRPr lang="en-IN" sz="16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3" y="3957450"/>
            <a:ext cx="5109589" cy="247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24849" y="6430796"/>
            <a:ext cx="510958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Workshop on Github &amp; Kaggle        Participants: 112</a:t>
            </a:r>
            <a:endParaRPr lang="en-IN" sz="16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36" y="3985665"/>
            <a:ext cx="5318148" cy="2426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39598" y="6412651"/>
            <a:ext cx="532343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Coding Competition                              Participants: 32</a:t>
            </a:r>
            <a:endParaRPr lang="en-IN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907D8-AEB8-884D-F6B9-5EABCACD29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529" y="254560"/>
            <a:ext cx="2585964" cy="372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D62800-576E-7F9F-32C7-365C380EBBF3}"/>
              </a:ext>
            </a:extLst>
          </p:cNvPr>
          <p:cNvSpPr txBox="1"/>
          <p:nvPr/>
        </p:nvSpPr>
        <p:spPr>
          <a:xfrm>
            <a:off x="194506" y="193781"/>
            <a:ext cx="8490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Computer Society of India (CSI) Chapter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8" name="Picture 2" descr="Image result for CSI logo">
            <a:extLst>
              <a:ext uri="{FF2B5EF4-FFF2-40B4-BE49-F238E27FC236}">
                <a16:creationId xmlns:a16="http://schemas.microsoft.com/office/drawing/2014/main" id="{478048D9-BADC-FB06-5027-33539F512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523" y="170823"/>
            <a:ext cx="531267" cy="53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6940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-27384"/>
            <a:ext cx="12144672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36" y="136518"/>
            <a:ext cx="2088225" cy="300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00F359-5A9C-0A64-752C-021AF46047DB}"/>
              </a:ext>
            </a:extLst>
          </p:cNvPr>
          <p:cNvSpPr txBox="1"/>
          <p:nvPr/>
        </p:nvSpPr>
        <p:spPr>
          <a:xfrm>
            <a:off x="51043" y="101325"/>
            <a:ext cx="8319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Peer Tutoring Initiative </a:t>
            </a:r>
            <a:r>
              <a:rPr lang="en-US" sz="2800" b="1" dirty="0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(12 Activities)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60646D-734C-A962-49D5-DC8EEA01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842" y="6301337"/>
            <a:ext cx="587900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42</a:t>
            </a:fld>
            <a:endParaRPr lang="en-IN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2D6BA5-49BB-F8AA-2BCD-9A0070887D14}"/>
              </a:ext>
            </a:extLst>
          </p:cNvPr>
          <p:cNvSpPr txBox="1"/>
          <p:nvPr/>
        </p:nvSpPr>
        <p:spPr>
          <a:xfrm>
            <a:off x="171136" y="771730"/>
            <a:ext cx="4188992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kern="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BYTECODE- A Competitive Coding Forum with </a:t>
            </a:r>
            <a:r>
              <a:rPr lang="en-US" sz="1600" b="1" kern="1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1400 Students</a:t>
            </a:r>
          </a:p>
        </p:txBody>
      </p:sp>
      <p:pic>
        <p:nvPicPr>
          <p:cNvPr id="13" name="Picture 12" descr="A poster of a conversation&#10;&#10;Description automatically generated">
            <a:extLst>
              <a:ext uri="{FF2B5EF4-FFF2-40B4-BE49-F238E27FC236}">
                <a16:creationId xmlns:a16="http://schemas.microsoft.com/office/drawing/2014/main" id="{0CD9EE1A-6469-EC66-7C32-D5C2AED36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8" y="1429865"/>
            <a:ext cx="2073391" cy="2410320"/>
          </a:xfrm>
          <a:prstGeom prst="rect">
            <a:avLst/>
          </a:prstGeom>
        </p:spPr>
      </p:pic>
      <p:pic>
        <p:nvPicPr>
          <p:cNvPr id="21" name="Picture 20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AAE687FE-3910-B8B0-DB5D-710C7681BC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4294880"/>
            <a:ext cx="3654645" cy="18991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2A3FE38-311B-7724-728A-20F788853E51}"/>
              </a:ext>
            </a:extLst>
          </p:cNvPr>
          <p:cNvSpPr txBox="1"/>
          <p:nvPr/>
        </p:nvSpPr>
        <p:spPr>
          <a:xfrm>
            <a:off x="4346252" y="644522"/>
            <a:ext cx="3752249" cy="347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kern="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Technical Workshop Series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C9161D-A0BD-3074-A128-5AAE543B5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023" y="1164129"/>
            <a:ext cx="3674257" cy="22786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DC29FEB-389C-AC22-BA4F-8744E1D1AD9B}"/>
              </a:ext>
            </a:extLst>
          </p:cNvPr>
          <p:cNvSpPr txBox="1"/>
          <p:nvPr/>
        </p:nvSpPr>
        <p:spPr>
          <a:xfrm>
            <a:off x="4374971" y="3479896"/>
            <a:ext cx="384899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kern="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14 March 2023 </a:t>
            </a:r>
            <a:r>
              <a:rPr lang="en-US" sz="1500" b="1" kern="1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(128 participants)</a:t>
            </a:r>
          </a:p>
          <a:p>
            <a:pPr algn="ctr"/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</a:rPr>
              <a:t>Beginner-Intermediate Web Development Workshop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89F4C0-62DE-2DA9-2361-679C9FC5CDB0}"/>
              </a:ext>
            </a:extLst>
          </p:cNvPr>
          <p:cNvSpPr txBox="1"/>
          <p:nvPr/>
        </p:nvSpPr>
        <p:spPr>
          <a:xfrm>
            <a:off x="6071192" y="6231057"/>
            <a:ext cx="5115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26 Sep 2024 </a:t>
            </a:r>
            <a:r>
              <a:rPr lang="en-US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(150 participants)</a:t>
            </a:r>
          </a:p>
          <a:p>
            <a:pPr algn="ctr"/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Web Application Development Workshop</a:t>
            </a:r>
          </a:p>
        </p:txBody>
      </p:sp>
      <p:pic>
        <p:nvPicPr>
          <p:cNvPr id="30" name="Picture 29" descr="A close up of a card&#10;&#10;Description automatically generated">
            <a:extLst>
              <a:ext uri="{FF2B5EF4-FFF2-40B4-BE49-F238E27FC236}">
                <a16:creationId xmlns:a16="http://schemas.microsoft.com/office/drawing/2014/main" id="{C9AFBF8C-8290-8FC7-243A-39D3CBD2F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840" y="4264963"/>
            <a:ext cx="3873859" cy="1927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70D87-F5E6-D8AE-B085-7A4FBC58054E}"/>
              </a:ext>
            </a:extLst>
          </p:cNvPr>
          <p:cNvSpPr txBox="1"/>
          <p:nvPr/>
        </p:nvSpPr>
        <p:spPr>
          <a:xfrm>
            <a:off x="8282048" y="575143"/>
            <a:ext cx="3752249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MindSpark</a:t>
            </a:r>
            <a:r>
              <a:rPr lang="en-US" sz="16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Learn with Hand-on Project Development</a:t>
            </a:r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F666786C-EC41-6A58-91D3-9ECBEB72A0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57" y="1181787"/>
            <a:ext cx="3873858" cy="22150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C9A8CE-25FE-A7D6-9CDD-A5028EBDDC39}"/>
              </a:ext>
            </a:extLst>
          </p:cNvPr>
          <p:cNvSpPr txBox="1"/>
          <p:nvPr/>
        </p:nvSpPr>
        <p:spPr>
          <a:xfrm>
            <a:off x="8271684" y="3479896"/>
            <a:ext cx="37408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18</a:t>
            </a:r>
            <a:r>
              <a:rPr lang="en-US" sz="1800" b="1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US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October 2024</a:t>
            </a:r>
          </a:p>
          <a:p>
            <a:pPr marL="0" marR="0" algn="ctr">
              <a:spcBef>
                <a:spcPts val="0"/>
              </a:spcBef>
            </a:pPr>
            <a:r>
              <a:rPr lang="en-US" sz="2000" b="1" dirty="0">
                <a:solidFill>
                  <a:srgbClr val="C00000"/>
                </a:solidFill>
              </a:rPr>
              <a:t>140 participants</a:t>
            </a:r>
            <a:endParaRPr lang="en-US" sz="2000" b="1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A18793-4A1C-759B-6BEF-721A789A67B7}"/>
              </a:ext>
            </a:extLst>
          </p:cNvPr>
          <p:cNvSpPr txBox="1"/>
          <p:nvPr/>
        </p:nvSpPr>
        <p:spPr>
          <a:xfrm>
            <a:off x="117258" y="6275206"/>
            <a:ext cx="5978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https://www.youtube.com/@Logikxmind/videos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C43711-A770-0A33-B577-49E68C0C88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301" y="3949885"/>
            <a:ext cx="4048162" cy="2362154"/>
          </a:xfrm>
          <a:prstGeom prst="rect">
            <a:avLst/>
          </a:prstGeom>
        </p:spPr>
      </p:pic>
      <p:pic>
        <p:nvPicPr>
          <p:cNvPr id="23" name="Picture 22" descr="A poster with a light bulb and text&#10;&#10;Description automatically generated">
            <a:extLst>
              <a:ext uri="{FF2B5EF4-FFF2-40B4-BE49-F238E27FC236}">
                <a16:creationId xmlns:a16="http://schemas.microsoft.com/office/drawing/2014/main" id="{EEE54873-A422-544D-8951-CAFA5D6327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46" y="1402159"/>
            <a:ext cx="2057870" cy="246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84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58" y="0"/>
            <a:ext cx="12277057" cy="68853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00F359-5A9C-0A64-752C-021AF46047DB}"/>
              </a:ext>
            </a:extLst>
          </p:cNvPr>
          <p:cNvSpPr txBox="1"/>
          <p:nvPr/>
        </p:nvSpPr>
        <p:spPr>
          <a:xfrm>
            <a:off x="0" y="156177"/>
            <a:ext cx="8093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Project Enabled Learning - Outcomes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0A271-91E6-552A-C664-A471344F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96" y="6234888"/>
            <a:ext cx="589856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43</a:t>
            </a:fld>
            <a:endParaRPr lang="en-IN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ADE77-7C8C-B8AD-D1F7-19DDF2CAF9F0}"/>
              </a:ext>
            </a:extLst>
          </p:cNvPr>
          <p:cNvSpPr txBox="1"/>
          <p:nvPr/>
        </p:nvSpPr>
        <p:spPr>
          <a:xfrm>
            <a:off x="64376" y="708707"/>
            <a:ext cx="11621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Purpose</a:t>
            </a:r>
            <a:r>
              <a:rPr lang="en-US" sz="2400" dirty="0"/>
              <a:t>: develop practical skills by engaging students in real-world projects, bridging theory with hands-on experience.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4DEC6-8967-1963-0ED4-B760F50113C2}"/>
              </a:ext>
            </a:extLst>
          </p:cNvPr>
          <p:cNvSpPr txBox="1"/>
          <p:nvPr/>
        </p:nvSpPr>
        <p:spPr>
          <a:xfrm>
            <a:off x="7185032" y="1505396"/>
            <a:ext cx="48396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Key Outcomes</a:t>
            </a:r>
            <a:r>
              <a:rPr lang="en-US" sz="2400" dirty="0"/>
              <a:t>: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b="1" dirty="0"/>
              <a:t>Few students published their results in conferences/Journals/chapters: </a:t>
            </a:r>
            <a:r>
              <a:rPr lang="en-US" sz="2000" b="1" dirty="0">
                <a:hlinkClick r:id="rId4"/>
              </a:rPr>
              <a:t>Details</a:t>
            </a:r>
            <a:endParaRPr lang="en-US" sz="2000" b="1" dirty="0"/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b="1" dirty="0"/>
              <a:t>More than </a:t>
            </a:r>
            <a:r>
              <a:rPr lang="en-US" sz="2000" b="1" dirty="0">
                <a:solidFill>
                  <a:srgbClr val="C00000"/>
                </a:solidFill>
              </a:rPr>
              <a:t>80% Projects </a:t>
            </a:r>
            <a:r>
              <a:rPr lang="en-US" sz="2000" b="1" dirty="0"/>
              <a:t>are Industry Based problems in 2024-25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b="1" dirty="0"/>
              <a:t>Most of the projects were deployed in Real world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b="1" dirty="0"/>
              <a:t>Video Presentations by all.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000" b="1" dirty="0"/>
              <a:t>17 Project groups won hackathons &amp; Project competitions (2023 to 2025)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ACBE8EE-1084-5E1F-5EA1-28BFE3C3C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1519" y="1105286"/>
            <a:ext cx="37562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  <a:hlinkClick r:id="rId5"/>
              </a:rPr>
              <a:t>Project Video Presentations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C1F8B5-90AC-B378-60F9-F75B27A4B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167005"/>
            <a:ext cx="2817947" cy="405080"/>
          </a:xfrm>
          <a:prstGeom prst="rect">
            <a:avLst/>
          </a:prstGeom>
        </p:spPr>
      </p:pic>
      <p:pic>
        <p:nvPicPr>
          <p:cNvPr id="2" name="Picture 1" descr="A group of people holding paper&#10;&#10;AI-generated content may be incorrect.">
            <a:extLst>
              <a:ext uri="{FF2B5EF4-FFF2-40B4-BE49-F238E27FC236}">
                <a16:creationId xmlns:a16="http://schemas.microsoft.com/office/drawing/2014/main" id="{E1F60391-6C50-40A5-8887-84F48A1873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272" y="5057908"/>
            <a:ext cx="2915906" cy="165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B09F206-77F7-AF3A-6AD5-8B806EF347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41" y="5057908"/>
            <a:ext cx="2696141" cy="16555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B0EFA61-270F-0A3B-5998-67F5E76D2C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7680394"/>
              </p:ext>
            </p:extLst>
          </p:nvPr>
        </p:nvGraphicFramePr>
        <p:xfrm>
          <a:off x="44818" y="4637040"/>
          <a:ext cx="6274138" cy="2099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9F72DD5-B1B9-6906-0C24-1269642675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946413"/>
              </p:ext>
            </p:extLst>
          </p:nvPr>
        </p:nvGraphicFramePr>
        <p:xfrm>
          <a:off x="64375" y="1736947"/>
          <a:ext cx="712065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1600CBD-D1EE-9BFC-2CEE-9D2B095CDD70}"/>
              </a:ext>
            </a:extLst>
          </p:cNvPr>
          <p:cNvSpPr txBox="1"/>
          <p:nvPr/>
        </p:nvSpPr>
        <p:spPr>
          <a:xfrm>
            <a:off x="9870470" y="4677492"/>
            <a:ext cx="2211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hlinkClick r:id="rId11"/>
              </a:rPr>
              <a:t>Project Outcomes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45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00F359-5A9C-0A64-752C-021AF46047DB}"/>
              </a:ext>
            </a:extLst>
          </p:cNvPr>
          <p:cNvSpPr txBox="1"/>
          <p:nvPr/>
        </p:nvSpPr>
        <p:spPr>
          <a:xfrm>
            <a:off x="167480" y="117609"/>
            <a:ext cx="59432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Summer Internships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60646D-734C-A962-49D5-DC8EEA01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701" y="6364841"/>
            <a:ext cx="589856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44</a:t>
            </a:fld>
            <a:endParaRPr lang="en-IN" sz="1400" b="1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E385E7F-88AF-EA42-7FF7-6ABE6EB0EF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7440833"/>
              </p:ext>
            </p:extLst>
          </p:nvPr>
        </p:nvGraphicFramePr>
        <p:xfrm>
          <a:off x="167481" y="702385"/>
          <a:ext cx="6254319" cy="4094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C54E835-DEAC-303A-89B3-B9C3A2BEA4CD}"/>
              </a:ext>
            </a:extLst>
          </p:cNvPr>
          <p:cNvSpPr txBox="1"/>
          <p:nvPr/>
        </p:nvSpPr>
        <p:spPr>
          <a:xfrm>
            <a:off x="3527785" y="4605274"/>
            <a:ext cx="2894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Year: 2023-2024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Total Students : 935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6614B7-367A-3C52-193C-3E40FDED5C92}"/>
              </a:ext>
            </a:extLst>
          </p:cNvPr>
          <p:cNvSpPr txBox="1"/>
          <p:nvPr/>
        </p:nvSpPr>
        <p:spPr>
          <a:xfrm>
            <a:off x="78443" y="5353265"/>
            <a:ext cx="59432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554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Certifications by Google, Cisco, Microsoft, Oracle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Internships from Reputed Organizations like IIT, NSIT, IGDTU, CDAC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1B1A66-AB7F-E692-D53F-60A59DD57D1F}"/>
              </a:ext>
            </a:extLst>
          </p:cNvPr>
          <p:cNvSpPr txBox="1"/>
          <p:nvPr/>
        </p:nvSpPr>
        <p:spPr>
          <a:xfrm>
            <a:off x="167481" y="4983933"/>
            <a:ext cx="2894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Certification Details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3B346B7A-9ED1-E8DF-4296-F22F31B923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978454"/>
              </p:ext>
            </p:extLst>
          </p:nvPr>
        </p:nvGraphicFramePr>
        <p:xfrm>
          <a:off x="6534403" y="117609"/>
          <a:ext cx="5579154" cy="2943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8BE2EB5-6661-32F1-78BD-1DA7FD8FF1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9793011"/>
              </p:ext>
            </p:extLst>
          </p:nvPr>
        </p:nvGraphicFramePr>
        <p:xfrm>
          <a:off x="6279039" y="3212977"/>
          <a:ext cx="5745480" cy="3617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361771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2E04C-74B3-8140-6727-FECC11725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EB0C4A-6480-1DF8-6EDB-D3985943D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48244-6354-4C6A-75CA-DD8BC224A181}"/>
              </a:ext>
            </a:extLst>
          </p:cNvPr>
          <p:cNvSpPr txBox="1"/>
          <p:nvPr/>
        </p:nvSpPr>
        <p:spPr>
          <a:xfrm>
            <a:off x="119336" y="181627"/>
            <a:ext cx="119533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Robotics &amp; Drone Making Bootcamp for K R Mangalam University Students at IIT Mandi: Dec, 2023 </a:t>
            </a:r>
            <a:r>
              <a:rPr lang="en-US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[150 Students]</a:t>
            </a:r>
          </a:p>
        </p:txBody>
      </p:sp>
      <p:pic>
        <p:nvPicPr>
          <p:cNvPr id="6" name="Picture 5" descr="C:\Users\user\Downloads\PHOTO-2023-12-28-22-00-41 (3) (1).jpg">
            <a:extLst>
              <a:ext uri="{FF2B5EF4-FFF2-40B4-BE49-F238E27FC236}">
                <a16:creationId xmlns:a16="http://schemas.microsoft.com/office/drawing/2014/main" id="{6F056235-1DD2-DE9C-5570-29149D67861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06" y="943041"/>
            <a:ext cx="2582552" cy="148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user\Downloads\fb249f73-293c-4b3a-baf9-7fca80e1ef3a.JPG">
            <a:extLst>
              <a:ext uri="{FF2B5EF4-FFF2-40B4-BE49-F238E27FC236}">
                <a16:creationId xmlns:a16="http://schemas.microsoft.com/office/drawing/2014/main" id="{D282DCD7-AC9F-F089-9ED6-93222A2C2E8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7" y="2443658"/>
            <a:ext cx="2677789" cy="1366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813C233-CD98-39A5-4135-2E684C11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75" y="982341"/>
            <a:ext cx="2623948" cy="142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7553798-A51D-2080-21B3-4D853A57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01" y="2441688"/>
            <a:ext cx="2579574" cy="135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86AA5CE-1A04-DC34-1892-49921F586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93" y="2470745"/>
            <a:ext cx="2552379" cy="142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DAF6B2C9-749B-55FE-EF4C-8A117C431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64" y="904646"/>
            <a:ext cx="2629321" cy="152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7CAF13-3E2E-775E-CCB0-288CCA563CDB}"/>
              </a:ext>
            </a:extLst>
          </p:cNvPr>
          <p:cNvSpPr txBox="1"/>
          <p:nvPr/>
        </p:nvSpPr>
        <p:spPr>
          <a:xfrm>
            <a:off x="1597349" y="6239724"/>
            <a:ext cx="618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Total 18 Projects with Internship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7F3456-F625-679E-26EB-010425B1F0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3" t="34228" r="22861" b="19320"/>
          <a:stretch/>
        </p:blipFill>
        <p:spPr bwMode="auto">
          <a:xfrm>
            <a:off x="1674751" y="4321500"/>
            <a:ext cx="1250180" cy="1234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30FE86-8E6C-0FC6-4572-993565B65F32}"/>
              </a:ext>
            </a:extLst>
          </p:cNvPr>
          <p:cNvSpPr txBox="1"/>
          <p:nvPr/>
        </p:nvSpPr>
        <p:spPr>
          <a:xfrm>
            <a:off x="1465866" y="5552296"/>
            <a:ext cx="18756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LIP Synchronization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erson in a pink shirt&#10;&#10;Description automatically generated">
            <a:extLst>
              <a:ext uri="{FF2B5EF4-FFF2-40B4-BE49-F238E27FC236}">
                <a16:creationId xmlns:a16="http://schemas.microsoft.com/office/drawing/2014/main" id="{9738A567-03B0-B08B-40AD-13CA531D3EC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67107" y="4331503"/>
            <a:ext cx="1301143" cy="12303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787D41-4CE5-F9ED-C713-919409C59EFA}"/>
              </a:ext>
            </a:extLst>
          </p:cNvPr>
          <p:cNvSpPr txBox="1"/>
          <p:nvPr/>
        </p:nvSpPr>
        <p:spPr>
          <a:xfrm>
            <a:off x="3240447" y="5663195"/>
            <a:ext cx="162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Surveillance Drone</a:t>
            </a:r>
            <a:endParaRPr lang="en-US" sz="1400" b="1" u="sng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image5.png">
            <a:extLst>
              <a:ext uri="{FF2B5EF4-FFF2-40B4-BE49-F238E27FC236}">
                <a16:creationId xmlns:a16="http://schemas.microsoft.com/office/drawing/2014/main" id="{113A1E46-0FA3-BD80-4E57-8AA90B198D18}"/>
              </a:ext>
            </a:extLst>
          </p:cNvPr>
          <p:cNvPicPr/>
          <p:nvPr/>
        </p:nvPicPr>
        <p:blipFill>
          <a:blip r:embed="rId12"/>
          <a:srcRect l="30248" t="20897" r="25255" b="24496"/>
          <a:stretch>
            <a:fillRect/>
          </a:stretch>
        </p:blipFill>
        <p:spPr>
          <a:xfrm>
            <a:off x="4865346" y="4293186"/>
            <a:ext cx="1373636" cy="1321373"/>
          </a:xfrm>
          <a:prstGeom prst="rect">
            <a:avLst/>
          </a:prstGeom>
          <a:ln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931282-889A-3E17-B28E-FCF782F02A34}"/>
              </a:ext>
            </a:extLst>
          </p:cNvPr>
          <p:cNvSpPr txBox="1"/>
          <p:nvPr/>
        </p:nvSpPr>
        <p:spPr>
          <a:xfrm>
            <a:off x="4737451" y="5698572"/>
            <a:ext cx="1629433" cy="30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Husky UVG</a:t>
            </a:r>
            <a:endParaRPr lang="en-IN" sz="1400" b="1" dirty="0">
              <a:latin typeface="Verdana" panose="020B0604030504040204" pitchFamily="34" charset="0"/>
              <a:ea typeface="Verdana" panose="020B0604030504040204" pitchFamily="34" charset="0"/>
              <a:cs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FFFE97-7674-CDE6-9F1A-5576A1931E7A}"/>
              </a:ext>
            </a:extLst>
          </p:cNvPr>
          <p:cNvSpPr txBox="1"/>
          <p:nvPr/>
        </p:nvSpPr>
        <p:spPr>
          <a:xfrm>
            <a:off x="6238983" y="5683828"/>
            <a:ext cx="1807579" cy="434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400" b="1" dirty="0">
                <a:solidFill>
                  <a:srgbClr val="1F1F1F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Fine tuning LLM</a:t>
            </a:r>
            <a:endParaRPr lang="en-US" sz="1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IN" sz="825" b="1" dirty="0">
              <a:latin typeface="Times New Roman" panose="02020603050405020304" pitchFamily="18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36DAEE-4C4F-C71E-971B-B1B2F66E47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0790" y="4307102"/>
            <a:ext cx="1373636" cy="134574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996E14-C112-DA95-9CAB-51406D5DA440}"/>
              </a:ext>
            </a:extLst>
          </p:cNvPr>
          <p:cNvSpPr txBox="1"/>
          <p:nvPr/>
        </p:nvSpPr>
        <p:spPr>
          <a:xfrm>
            <a:off x="1653553" y="3927408"/>
            <a:ext cx="6126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Summer Internship (July, 2024):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 Students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D43E89A-D32F-A1E9-3A4A-120F4B7B24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01196" y="3961050"/>
            <a:ext cx="2081760" cy="176258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7E03B4-0072-BB48-841F-4AC62907A8F0}"/>
              </a:ext>
            </a:extLst>
          </p:cNvPr>
          <p:cNvSpPr txBox="1"/>
          <p:nvPr/>
        </p:nvSpPr>
        <p:spPr>
          <a:xfrm>
            <a:off x="9349940" y="5722818"/>
            <a:ext cx="1691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Internship Certificate</a:t>
            </a:r>
            <a:endParaRPr lang="en-US" dirty="0"/>
          </a:p>
        </p:txBody>
      </p:sp>
      <p:pic>
        <p:nvPicPr>
          <p:cNvPr id="31" name="Picture 3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C1D0885-EC1B-59BD-400F-A5BD9ACBFCD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440" y="973943"/>
            <a:ext cx="2874809" cy="1403149"/>
          </a:xfrm>
          <a:prstGeom prst="rect">
            <a:avLst/>
          </a:prstGeom>
        </p:spPr>
      </p:pic>
      <p:pic>
        <p:nvPicPr>
          <p:cNvPr id="32" name="Picture 31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82A33DFD-6F15-7E2F-860F-1F6FB5742DA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21" y="2437868"/>
            <a:ext cx="2952776" cy="14365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DBEEC9-9710-D767-3AC6-4ADAE254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1325" y="6287993"/>
            <a:ext cx="540953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45</a:t>
            </a:fld>
            <a:endParaRPr lang="en-IN" sz="1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7AFFCF-18AF-7DD9-DF05-8EF54DEADE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" y="6370952"/>
            <a:ext cx="2032727" cy="2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44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2E04C-74B3-8140-6727-FECC11725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42EBF0F-6DEF-3D3B-6C24-1CABC317B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48244-6354-4C6A-75CA-DD8BC224A181}"/>
              </a:ext>
            </a:extLst>
          </p:cNvPr>
          <p:cNvSpPr txBox="1"/>
          <p:nvPr/>
        </p:nvSpPr>
        <p:spPr>
          <a:xfrm>
            <a:off x="119336" y="53808"/>
            <a:ext cx="11953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1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DLaM Display" panose="020F0502020204030204" pitchFamily="2" charset="0"/>
              </a:rPr>
              <a:t>Three Days Workshop on IoT</a:t>
            </a:r>
            <a:r>
              <a:rPr lang="en-US" sz="2400" b="1" kern="100" dirty="0">
                <a:latin typeface="Verdana" panose="020B0604030504040204" pitchFamily="34" charset="0"/>
                <a:ea typeface="Verdana" panose="020B0604030504040204" pitchFamily="34" charset="0"/>
                <a:cs typeface="ADLaM Display" panose="020F0502020204030204" pitchFamily="2" charset="0"/>
              </a:rPr>
              <a:t> </a:t>
            </a:r>
          </a:p>
          <a:p>
            <a:pPr algn="ctr"/>
            <a:r>
              <a:rPr lang="en-US" sz="2400" b="1" kern="1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ADLaM Display" panose="020F0502020204030204" pitchFamily="2" charset="0"/>
              </a:rPr>
              <a:t>National Institute of Technology, Kurukshetra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DLaM Display" panose="020F0502020204030204" pitchFamily="2" charset="0"/>
              </a:rPr>
              <a:t>28/09/2023 to 30/09/2023 </a:t>
            </a:r>
            <a:r>
              <a:rPr lang="en-US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DLaM Display" panose="020F0502020204030204" pitchFamily="2" charset="0"/>
              </a:rPr>
              <a:t>[53 participants]</a:t>
            </a:r>
            <a:endParaRPr lang="en-US" sz="2400" b="1" kern="1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DLaM Display" panose="020F0502020204030204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DBEEC9-9710-D767-3AC6-4ADAE254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616" y="6359217"/>
            <a:ext cx="432048" cy="365125"/>
          </a:xfrm>
        </p:spPr>
        <p:txBody>
          <a:bodyPr/>
          <a:lstStyle/>
          <a:p>
            <a:fld id="{C421C46D-3F04-4F73-BF36-E6D9DA5AE143}" type="slidenum">
              <a:rPr lang="en-IN" smtClean="0"/>
              <a:t>46</a:t>
            </a:fld>
            <a:endParaRPr lang="en-IN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E37008-EE4A-057D-7C08-E46F81A9C0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78" y="1257756"/>
            <a:ext cx="3456384" cy="208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E388CB-010D-AA5A-2A05-8036500FFF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1267446"/>
            <a:ext cx="3600399" cy="208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D54DC6-C074-471D-BCE2-9B411C44B2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267446"/>
            <a:ext cx="3774408" cy="208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 descr="NIT Kurukshetra (@NITKURUKSHETRA) / X">
            <a:extLst>
              <a:ext uri="{FF2B5EF4-FFF2-40B4-BE49-F238E27FC236}">
                <a16:creationId xmlns:a16="http://schemas.microsoft.com/office/drawing/2014/main" id="{6044A605-D92D-E359-EF74-B8C93E4A4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8" y="257366"/>
            <a:ext cx="914982" cy="86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K.R. Mangalam University | Gurugram">
            <a:extLst>
              <a:ext uri="{FF2B5EF4-FFF2-40B4-BE49-F238E27FC236}">
                <a16:creationId xmlns:a16="http://schemas.microsoft.com/office/drawing/2014/main" id="{ED9E1972-FECC-BECF-32A6-9A09813C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225" y="133658"/>
            <a:ext cx="1172965" cy="110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B016C6D-FBF2-DE78-FC58-6BE63B6DC0E7}"/>
              </a:ext>
            </a:extLst>
          </p:cNvPr>
          <p:cNvSpPr txBox="1"/>
          <p:nvPr/>
        </p:nvSpPr>
        <p:spPr>
          <a:xfrm>
            <a:off x="1631511" y="3381160"/>
            <a:ext cx="8928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kern="100" dirty="0"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Visit to NIT Kurukshetra for </a:t>
            </a:r>
            <a:r>
              <a:rPr lang="en-US" b="1" kern="100" dirty="0" err="1"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Autokriti</a:t>
            </a:r>
            <a:r>
              <a:rPr lang="en-US" b="1" kern="100" dirty="0"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14.0 workshop</a:t>
            </a:r>
            <a:endParaRPr lang="en-US" sz="1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b="1" kern="100" dirty="0"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(27 September to 29th September 2024) </a:t>
            </a:r>
            <a:r>
              <a:rPr lang="en-US" b="1" kern="100" dirty="0">
                <a:solidFill>
                  <a:srgbClr val="C00000"/>
                </a:solidFill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[93 Students]</a:t>
            </a:r>
            <a:endParaRPr lang="en-US" sz="1400" kern="100" dirty="0">
              <a:solidFill>
                <a:srgbClr val="C0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80B21E9-FEBF-D4AD-3956-B074E1E547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3" y="4057312"/>
            <a:ext cx="4123928" cy="259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EDBC5E1B-490F-48A8-9867-46E98002E8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4067002"/>
            <a:ext cx="4259146" cy="25956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3F585A9-F5F2-2984-9E47-56C9D67210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87" y="4008594"/>
            <a:ext cx="2601304" cy="132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18EE96-E4D5-F4DB-560C-624F63B114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87" y="5335637"/>
            <a:ext cx="2601304" cy="1327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3308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E3A8A-5040-447D-961D-33D12951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712EC2-332F-C824-3BDB-69F740BDF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63F2-901B-F75D-FD64-7906CE656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704" y="135980"/>
            <a:ext cx="2585964" cy="372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C490F4-0423-E729-B4F3-FA4B0CDCD11D}"/>
              </a:ext>
            </a:extLst>
          </p:cNvPr>
          <p:cNvSpPr txBox="1"/>
          <p:nvPr/>
        </p:nvSpPr>
        <p:spPr>
          <a:xfrm>
            <a:off x="78332" y="176698"/>
            <a:ext cx="9186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Experiential Learning: Extension Activities</a:t>
            </a:r>
            <a:endParaRPr lang="en-US" sz="28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7271FD86-17C5-C0F1-0FB4-3B226903A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2" y="698334"/>
            <a:ext cx="5225580" cy="24432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B576EE-82A0-F047-C8A6-49E1083CE702}"/>
              </a:ext>
            </a:extLst>
          </p:cNvPr>
          <p:cNvSpPr txBox="1"/>
          <p:nvPr/>
        </p:nvSpPr>
        <p:spPr>
          <a:xfrm>
            <a:off x="94489" y="3112063"/>
            <a:ext cx="4275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ptos Display"/>
              </a:rPr>
              <a:t>Awareness on latest techniques in Agricultural Farming with NSS​​ </a:t>
            </a:r>
            <a:r>
              <a:rPr lang="en-US" sz="1600" b="1" dirty="0">
                <a:solidFill>
                  <a:srgbClr val="C00000"/>
                </a:solidFill>
                <a:latin typeface="Aptos Display"/>
              </a:rPr>
              <a:t>Participation: 10 Students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6A71F5-161B-36A9-20B9-C7FA85CA1670}"/>
              </a:ext>
            </a:extLst>
          </p:cNvPr>
          <p:cNvSpPr txBox="1"/>
          <p:nvPr/>
        </p:nvSpPr>
        <p:spPr>
          <a:xfrm>
            <a:off x="6206012" y="3112064"/>
            <a:ext cx="4907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Cyber Security and Digital Awareness for the People of Village, </a:t>
            </a:r>
            <a:r>
              <a:rPr lang="en-US" sz="1600" b="1" dirty="0" err="1"/>
              <a:t>Alipur</a:t>
            </a:r>
            <a:r>
              <a:rPr lang="en-US" sz="1600" b="1" dirty="0"/>
              <a:t>  </a:t>
            </a:r>
            <a:r>
              <a:rPr lang="en-US" sz="1600" b="1" dirty="0">
                <a:solidFill>
                  <a:srgbClr val="C00000"/>
                </a:solidFill>
                <a:latin typeface="Aptos Display"/>
              </a:rPr>
              <a:t>Participation: 45 Students</a:t>
            </a:r>
            <a:endParaRPr lang="en-US" sz="1600" dirty="0"/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FBB679BA-25F9-6121-FB35-62B23C20F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402" y="698334"/>
            <a:ext cx="4973166" cy="24323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CFA9A2C-C42C-C116-44EA-4C4497A7606F}"/>
              </a:ext>
            </a:extLst>
          </p:cNvPr>
          <p:cNvSpPr txBox="1"/>
          <p:nvPr/>
        </p:nvSpPr>
        <p:spPr>
          <a:xfrm>
            <a:off x="261639" y="5984333"/>
            <a:ext cx="5043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dirty="0">
                <a:solidFill>
                  <a:srgbClr val="000000"/>
                </a:solidFill>
                <a:latin typeface="+mj-lt"/>
                <a:ea typeface="Calibri"/>
                <a:cs typeface="Times New Roman"/>
              </a:rPr>
              <a:t>Computer literacy program for underprivileged in </a:t>
            </a:r>
            <a:r>
              <a:rPr lang="en-IN" sz="1600" b="1" dirty="0" err="1">
                <a:solidFill>
                  <a:srgbClr val="000000"/>
                </a:solidFill>
                <a:latin typeface="+mj-lt"/>
                <a:ea typeface="Calibri"/>
                <a:cs typeface="Times New Roman"/>
              </a:rPr>
              <a:t>Bhondsi</a:t>
            </a:r>
            <a:r>
              <a:rPr lang="en-IN" sz="1600" b="1" dirty="0">
                <a:solidFill>
                  <a:srgbClr val="000000"/>
                </a:solidFill>
                <a:latin typeface="+mj-lt"/>
                <a:ea typeface="Calibri"/>
                <a:cs typeface="Times New Roman"/>
              </a:rPr>
              <a:t> village (Spark </a:t>
            </a:r>
            <a:r>
              <a:rPr lang="en-IN" sz="1600" b="1" dirty="0" err="1">
                <a:solidFill>
                  <a:srgbClr val="000000"/>
                </a:solidFill>
                <a:latin typeface="+mj-lt"/>
                <a:ea typeface="Calibri"/>
                <a:cs typeface="Times New Roman"/>
              </a:rPr>
              <a:t>minda</a:t>
            </a:r>
            <a:r>
              <a:rPr lang="en-IN" sz="1600" b="1" dirty="0">
                <a:solidFill>
                  <a:srgbClr val="000000"/>
                </a:solidFill>
                <a:latin typeface="+mj-lt"/>
                <a:ea typeface="Calibri"/>
                <a:cs typeface="Times New Roman"/>
              </a:rPr>
              <a:t> Foundation)- </a:t>
            </a:r>
            <a:r>
              <a:rPr lang="en-IN" sz="1600" b="1" dirty="0">
                <a:solidFill>
                  <a:srgbClr val="C00000"/>
                </a:solidFill>
                <a:latin typeface="+mj-lt"/>
                <a:ea typeface="Calibri"/>
                <a:cs typeface="Times New Roman"/>
              </a:rPr>
              <a:t>40 Students</a:t>
            </a:r>
            <a:endParaRPr lang="en-US" sz="16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4C3A82-6FEE-957B-5BF1-19066F0CA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39" y="3726328"/>
            <a:ext cx="5071081" cy="22580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C5DC689-442B-78EA-90EC-D9B4BDDB7BBC}"/>
              </a:ext>
            </a:extLst>
          </p:cNvPr>
          <p:cNvSpPr txBox="1"/>
          <p:nvPr/>
        </p:nvSpPr>
        <p:spPr>
          <a:xfrm>
            <a:off x="6146462" y="6033429"/>
            <a:ext cx="5071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  <a:ea typeface="Times New Roman" panose="02020603050405020304" pitchFamily="18" charset="0"/>
              </a:rPr>
              <a:t>Awareness Camp on Cyber Crime &amp; Ethical Hacking. </a:t>
            </a:r>
            <a:r>
              <a:rPr lang="en-US" sz="16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Students: 20</a:t>
            </a:r>
            <a:endParaRPr lang="en-US" sz="16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3B8CE15-0CCB-6ABE-DBFB-DCD6D980C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012" y="3760742"/>
            <a:ext cx="5071081" cy="22580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0F797-1F42-4F2D-A39D-FD2AAA25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8194" y="6280843"/>
            <a:ext cx="468819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47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279308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E3A8A-5040-447D-961D-33D12951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712EC2-332F-C824-3BDB-69F740BDF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5F26B-EC58-6843-F46E-2801F2D44BEF}"/>
              </a:ext>
            </a:extLst>
          </p:cNvPr>
          <p:cNvSpPr txBox="1"/>
          <p:nvPr/>
        </p:nvSpPr>
        <p:spPr>
          <a:xfrm>
            <a:off x="1653754" y="3015149"/>
            <a:ext cx="4170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Visit to CSIR-National Physics Laboratory, </a:t>
            </a:r>
          </a:p>
          <a:p>
            <a:pPr algn="ctr"/>
            <a:r>
              <a:rPr lang="en-US" b="1" dirty="0"/>
              <a:t>New Delhi </a:t>
            </a:r>
            <a:r>
              <a:rPr lang="en-US" b="1" dirty="0">
                <a:solidFill>
                  <a:srgbClr val="C00000"/>
                </a:solidFill>
              </a:rPr>
              <a:t>, Participants: 50</a:t>
            </a:r>
          </a:p>
        </p:txBody>
      </p:sp>
      <p:pic>
        <p:nvPicPr>
          <p:cNvPr id="5" name="Picture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8F1C2B31-75C8-B9D1-71E1-9BF2F142E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639237"/>
            <a:ext cx="5106247" cy="2375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EDEAC6-DBF5-2000-4B55-4D6593869A3E}"/>
              </a:ext>
            </a:extLst>
          </p:cNvPr>
          <p:cNvSpPr txBox="1"/>
          <p:nvPr/>
        </p:nvSpPr>
        <p:spPr>
          <a:xfrm>
            <a:off x="6456040" y="3052207"/>
            <a:ext cx="3888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Field Visit to AICTE IDEA Lab, PIET</a:t>
            </a:r>
            <a:br>
              <a:rPr lang="en-US" b="1" dirty="0"/>
            </a:br>
            <a:r>
              <a:rPr lang="en-US" b="1" dirty="0">
                <a:solidFill>
                  <a:srgbClr val="C00000"/>
                </a:solidFill>
              </a:rPr>
              <a:t>Participants: 22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Content Placeholder 3" descr="C:\Users\welcome\Desktop\piet2.jpg">
            <a:extLst>
              <a:ext uri="{FF2B5EF4-FFF2-40B4-BE49-F238E27FC236}">
                <a16:creationId xmlns:a16="http://schemas.microsoft.com/office/drawing/2014/main" id="{5AA80BB8-DFEC-406A-4BB8-7D77AFA53A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6" r="351" b="-316"/>
          <a:stretch/>
        </p:blipFill>
        <p:spPr>
          <a:xfrm>
            <a:off x="6318106" y="639239"/>
            <a:ext cx="4890461" cy="23759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CAE03C-CB82-60F6-1E0B-B947CD293D4A}"/>
              </a:ext>
            </a:extLst>
          </p:cNvPr>
          <p:cNvSpPr txBox="1"/>
          <p:nvPr/>
        </p:nvSpPr>
        <p:spPr>
          <a:xfrm>
            <a:off x="731800" y="6049006"/>
            <a:ext cx="5253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Field Visit at World Book Fair, Pragati Maidan</a:t>
            </a:r>
            <a:br>
              <a:rPr lang="en-US" dirty="0"/>
            </a:br>
            <a:r>
              <a:rPr lang="en-US" b="1" dirty="0">
                <a:solidFill>
                  <a:srgbClr val="C00000"/>
                </a:solidFill>
              </a:rPr>
              <a:t>Number of Participants: 46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1" name="Picture 10" descr="C:\Users\Dell\AppData\Local\Temp\73756a67-592a-41ab-ba8a-61acc9c15c64_Book fair pics.zip.c64\20240217_20532PMByGPSMapCamera.jpg">
            <a:extLst>
              <a:ext uri="{FF2B5EF4-FFF2-40B4-BE49-F238E27FC236}">
                <a16:creationId xmlns:a16="http://schemas.microsoft.com/office/drawing/2014/main" id="{A2E80E9E-1BD2-33C5-8DFA-42533761B3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702" r="172" b="-2"/>
          <a:stretch/>
        </p:blipFill>
        <p:spPr>
          <a:xfrm>
            <a:off x="731800" y="3717035"/>
            <a:ext cx="5106247" cy="2252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952C7-E5B5-7E5A-8195-B53EFBD13F4F}"/>
              </a:ext>
            </a:extLst>
          </p:cNvPr>
          <p:cNvSpPr txBox="1"/>
          <p:nvPr/>
        </p:nvSpPr>
        <p:spPr>
          <a:xfrm>
            <a:off x="6456040" y="6049006"/>
            <a:ext cx="4010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Visit to Hero Honda, Manesar(Haryana) </a:t>
            </a:r>
          </a:p>
          <a:p>
            <a:pPr algn="ctr"/>
            <a:r>
              <a:rPr lang="en-US" b="1" dirty="0"/>
              <a:t>Participants: </a:t>
            </a:r>
            <a:r>
              <a:rPr lang="en-US" b="1" dirty="0">
                <a:solidFill>
                  <a:srgbClr val="C00000"/>
                </a:solidFill>
              </a:rPr>
              <a:t>30 students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0E379B-B878-7215-57CA-E7A104E54898}"/>
              </a:ext>
            </a:extLst>
          </p:cNvPr>
          <p:cNvSpPr txBox="1"/>
          <p:nvPr/>
        </p:nvSpPr>
        <p:spPr>
          <a:xfrm>
            <a:off x="152575" y="122017"/>
            <a:ext cx="6264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Experiential Learning: Field Visit</a:t>
            </a:r>
            <a:endParaRPr lang="en-US" sz="2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4227196-E1D7-1DB8-5AB2-7FA23D9200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69" y="3661480"/>
            <a:ext cx="4890461" cy="22709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165F7C-4521-840F-5DF9-2F8BA4F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5661" y="6330212"/>
            <a:ext cx="645027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48</a:t>
            </a:fld>
            <a:endParaRPr lang="en-IN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19C63-77C0-87B9-D9CE-21623D6BC9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96595"/>
            <a:ext cx="2585964" cy="3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98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" descr="Description: C:\Users\user\Downloads\IMG_0327.JPG"/>
          <p:cNvSpPr>
            <a:spLocks noChangeAspect="1" noChangeArrowheads="1"/>
          </p:cNvSpPr>
          <p:nvPr/>
        </p:nvSpPr>
        <p:spPr bwMode="auto">
          <a:xfrm>
            <a:off x="3895725" y="3113776"/>
            <a:ext cx="228600" cy="51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IN" sz="1351"/>
          </a:p>
        </p:txBody>
      </p:sp>
      <p:sp>
        <p:nvSpPr>
          <p:cNvPr id="12" name="AutoShape 6" descr="Description: C:\Users\user\Downloads\IMG_0325.JPG"/>
          <p:cNvSpPr>
            <a:spLocks noChangeAspect="1" noChangeArrowheads="1"/>
          </p:cNvSpPr>
          <p:nvPr/>
        </p:nvSpPr>
        <p:spPr bwMode="auto">
          <a:xfrm>
            <a:off x="3895725" y="3113776"/>
            <a:ext cx="228600" cy="51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IN" sz="1351"/>
          </a:p>
        </p:txBody>
      </p:sp>
      <p:pic>
        <p:nvPicPr>
          <p:cNvPr id="14" name="Picture 13" descr="Description: C:\Users\user\Downloads\IMG_03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783" y="2874075"/>
            <a:ext cx="2903975" cy="170705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137667" y="720986"/>
            <a:ext cx="776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Memorandum of Understanding (MOU)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941" y="2875608"/>
            <a:ext cx="2954659" cy="17231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167" y="2885914"/>
            <a:ext cx="2775832" cy="169521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41577" y="2925344"/>
            <a:ext cx="114215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1351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115" y="4723025"/>
            <a:ext cx="994965" cy="9949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402" y="6000223"/>
            <a:ext cx="1025422" cy="538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A9CB60-8EA6-B6FF-8270-F099FE3343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" y="1256667"/>
            <a:ext cx="2698115" cy="1618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560CD-A1BB-EEB9-D4B2-1562A4FB25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57" y="1256667"/>
            <a:ext cx="2775831" cy="1598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F677B-BCC6-7038-0979-C856369E48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940" y="1206629"/>
            <a:ext cx="2954659" cy="1598689"/>
          </a:xfrm>
          <a:prstGeom prst="rect">
            <a:avLst/>
          </a:prstGeom>
        </p:spPr>
      </p:pic>
      <p:pic>
        <p:nvPicPr>
          <p:cNvPr id="13" name="Picture 1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FD3EE97-BECB-D3E4-48A4-74E1C1ED3B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84" y="1269915"/>
            <a:ext cx="2828566" cy="1520712"/>
          </a:xfrm>
          <a:prstGeom prst="rect">
            <a:avLst/>
          </a:prstGeom>
        </p:spPr>
      </p:pic>
      <p:pic>
        <p:nvPicPr>
          <p:cNvPr id="1030" name="Picture 6" descr="C-DAC Centre @ Noida">
            <a:extLst>
              <a:ext uri="{FF2B5EF4-FFF2-40B4-BE49-F238E27FC236}">
                <a16:creationId xmlns:a16="http://schemas.microsoft.com/office/drawing/2014/main" id="{2299D618-39A4-64CF-06AB-8850938A5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97" y="4730880"/>
            <a:ext cx="994965" cy="93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ll about EC-Council CEH by Sarath G | Nov, 2020 | Medium">
            <a:extLst>
              <a:ext uri="{FF2B5EF4-FFF2-40B4-BE49-F238E27FC236}">
                <a16:creationId xmlns:a16="http://schemas.microsoft.com/office/drawing/2014/main" id="{8B62A77D-E283-7DFF-A0B9-D6E8AF0F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19" y="6001379"/>
            <a:ext cx="1657980" cy="54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BE3888-1EB8-AA96-FD35-9255FEC265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9932" y="6046702"/>
            <a:ext cx="1880581" cy="3998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16F50AF-A601-37EE-3578-23AB182E35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5541" y="5896303"/>
            <a:ext cx="994964" cy="6548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1C55C6-E409-0541-9221-340D1FEB77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729" y="5996661"/>
            <a:ext cx="1511115" cy="517966"/>
          </a:xfrm>
          <a:prstGeom prst="rect">
            <a:avLst/>
          </a:prstGeom>
        </p:spPr>
      </p:pic>
      <p:pic>
        <p:nvPicPr>
          <p:cNvPr id="55" name="Picture 5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F496563-4E4D-BFC4-BA24-701A8E29601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4" y="2903571"/>
            <a:ext cx="2738048" cy="169521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9AB2654-F2D2-0CB3-520D-9930A58FF4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03205" y="6087783"/>
            <a:ext cx="1300382" cy="268369"/>
          </a:xfrm>
          <a:prstGeom prst="rect">
            <a:avLst/>
          </a:prstGeom>
        </p:spPr>
      </p:pic>
      <p:pic>
        <p:nvPicPr>
          <p:cNvPr id="2" name="Picture 8" descr="ICT Academy - Home | Facebook">
            <a:extLst>
              <a:ext uri="{FF2B5EF4-FFF2-40B4-BE49-F238E27FC236}">
                <a16:creationId xmlns:a16="http://schemas.microsoft.com/office/drawing/2014/main" id="{1E5BF2E1-336C-7E01-95D6-3D09E99C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27" y="4754733"/>
            <a:ext cx="1237084" cy="86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81BC141C-5FAF-1F37-AF59-B3D4AAA4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9" y="4730839"/>
            <a:ext cx="1021784" cy="10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certiport testing center">
            <a:extLst>
              <a:ext uri="{FF2B5EF4-FFF2-40B4-BE49-F238E27FC236}">
                <a16:creationId xmlns:a16="http://schemas.microsoft.com/office/drawing/2014/main" id="{D92C9089-1167-92B9-080C-7FBCD747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08" y="4880916"/>
            <a:ext cx="1408310" cy="6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4C63DA71-0D20-AE76-D857-BA486E619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40" y="4945838"/>
            <a:ext cx="1333487" cy="60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7BF3CCFB-01A5-FEEC-7E51-335B98AB8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908" y="5011156"/>
            <a:ext cx="1476596" cy="37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94E96116-31E0-F461-8833-7EEBDE94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022" y="4695982"/>
            <a:ext cx="903153" cy="10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B040D-BF69-A737-5ADC-BE851D15150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539" y="77616"/>
            <a:ext cx="2867673" cy="412873"/>
          </a:xfrm>
          <a:prstGeom prst="rect">
            <a:avLst/>
          </a:prstGeom>
        </p:spPr>
      </p:pic>
      <p:pic>
        <p:nvPicPr>
          <p:cNvPr id="19" name="Picture 2" descr="Image result for PIET engineeing colege logo">
            <a:extLst>
              <a:ext uri="{FF2B5EF4-FFF2-40B4-BE49-F238E27FC236}">
                <a16:creationId xmlns:a16="http://schemas.microsoft.com/office/drawing/2014/main" id="{8F6E3A3C-9E94-DE75-E2FE-02264F314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341" y="4723025"/>
            <a:ext cx="979934" cy="10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nascomm logo">
            <a:extLst>
              <a:ext uri="{FF2B5EF4-FFF2-40B4-BE49-F238E27FC236}">
                <a16:creationId xmlns:a16="http://schemas.microsoft.com/office/drawing/2014/main" id="{98ADF2EC-7533-C45B-0965-611EEA89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848" y="5846574"/>
            <a:ext cx="1700492" cy="8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B20964-3274-F68C-5ED5-FE0BA9248500}"/>
              </a:ext>
            </a:extLst>
          </p:cNvPr>
          <p:cNvSpPr txBox="1"/>
          <p:nvPr/>
        </p:nvSpPr>
        <p:spPr>
          <a:xfrm>
            <a:off x="192729" y="38886"/>
            <a:ext cx="8711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Industry &amp; Peer Connect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ADA22F-CF04-E2D0-D2A9-2DD88F54AFA1}"/>
              </a:ext>
            </a:extLst>
          </p:cNvPr>
          <p:cNvSpPr txBox="1"/>
          <p:nvPr/>
        </p:nvSpPr>
        <p:spPr>
          <a:xfrm>
            <a:off x="8752456" y="689819"/>
            <a:ext cx="295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8" action="ppaction://hlinkfile"/>
              </a:rPr>
              <a:t>Functional MOUs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22</a:t>
            </a:r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CCE7643D-D74C-FE8B-4A23-94087444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2464" y="6332064"/>
            <a:ext cx="645027" cy="365125"/>
          </a:xfrm>
        </p:spPr>
        <p:txBody>
          <a:bodyPr/>
          <a:lstStyle/>
          <a:p>
            <a:pPr algn="ctr"/>
            <a:r>
              <a:rPr lang="en-IN" sz="1400" b="1" dirty="0"/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962615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3396A58-237D-FE10-FBD6-74CC385FC5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3217616"/>
              </p:ext>
            </p:extLst>
          </p:nvPr>
        </p:nvGraphicFramePr>
        <p:xfrm>
          <a:off x="43261" y="112995"/>
          <a:ext cx="8910488" cy="6092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87D537B-9029-3429-0D30-D1A22B73C5C4}"/>
              </a:ext>
            </a:extLst>
          </p:cNvPr>
          <p:cNvSpPr txBox="1">
            <a:spLocks/>
          </p:cNvSpPr>
          <p:nvPr/>
        </p:nvSpPr>
        <p:spPr>
          <a:xfrm>
            <a:off x="119756" y="18247"/>
            <a:ext cx="7675146" cy="61076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Faculty-The Intellectual Capital</a:t>
            </a:r>
            <a:endParaRPr lang="en-IN" sz="2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41594-F7A4-623D-67AD-47304CA7B2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27" y="18247"/>
            <a:ext cx="2867673" cy="4128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C29E7C-F42F-77E4-0D8C-5F16650C7187}"/>
              </a:ext>
            </a:extLst>
          </p:cNvPr>
          <p:cNvSpPr txBox="1"/>
          <p:nvPr/>
        </p:nvSpPr>
        <p:spPr>
          <a:xfrm>
            <a:off x="9522553" y="6304634"/>
            <a:ext cx="1739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9" action="ppaction://hlinkfile"/>
              </a:rPr>
              <a:t>Faculty List</a:t>
            </a:r>
            <a:endParaRPr lang="en-US" sz="2400" b="1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1FEB5-A632-01FC-DA6C-F4089ED9E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398916"/>
            <a:ext cx="612552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5</a:t>
            </a:fld>
            <a:endParaRPr lang="en-IN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43DA7-4F05-23C6-BE2A-68B4ADC2DC76}"/>
              </a:ext>
            </a:extLst>
          </p:cNvPr>
          <p:cNvSpPr txBox="1"/>
          <p:nvPr/>
        </p:nvSpPr>
        <p:spPr>
          <a:xfrm>
            <a:off x="177962" y="6259817"/>
            <a:ext cx="280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hlinkClick r:id="rId10"/>
              </a:rPr>
              <a:t>School Organogram</a:t>
            </a:r>
            <a:endParaRPr lang="en-I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2B11B-BABD-8D55-F460-0370DB27F229}"/>
              </a:ext>
            </a:extLst>
          </p:cNvPr>
          <p:cNvSpPr txBox="1"/>
          <p:nvPr/>
        </p:nvSpPr>
        <p:spPr>
          <a:xfrm>
            <a:off x="3305720" y="6205461"/>
            <a:ext cx="5509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Verdana" panose="020B0604030504040204" pitchFamily="34" charset="0"/>
                <a:ea typeface="Verdana" panose="020B0604030504040204" pitchFamily="34" charset="0"/>
              </a:rPr>
              <a:t>RF: 02,Non-Teaching: 12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580BE10-424B-2473-3175-2069E42FB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5099211"/>
              </p:ext>
            </p:extLst>
          </p:nvPr>
        </p:nvGraphicFramePr>
        <p:xfrm>
          <a:off x="8635919" y="598184"/>
          <a:ext cx="351282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7A6A9C9-8CD8-EE44-F717-EB4E32C618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040789"/>
              </p:ext>
            </p:extLst>
          </p:nvPr>
        </p:nvGraphicFramePr>
        <p:xfrm>
          <a:off x="8573426" y="3760138"/>
          <a:ext cx="3512820" cy="237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4265409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E3A8A-5040-447D-961D-33D12951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9863F2-901B-F75D-FD64-7906CE656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432" y="49372"/>
            <a:ext cx="2585964" cy="372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1F02DC-EC7B-668D-CFB4-0F8FE993BD74}"/>
              </a:ext>
            </a:extLst>
          </p:cNvPr>
          <p:cNvSpPr txBox="1"/>
          <p:nvPr/>
        </p:nvSpPr>
        <p:spPr>
          <a:xfrm>
            <a:off x="44604" y="41400"/>
            <a:ext cx="4912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Industry Expert Talks</a:t>
            </a:r>
            <a:endParaRPr lang="en-US" sz="2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8A69A-F78A-A978-604B-D1A29468AA50}"/>
              </a:ext>
            </a:extLst>
          </p:cNvPr>
          <p:cNvSpPr txBox="1"/>
          <p:nvPr/>
        </p:nvSpPr>
        <p:spPr>
          <a:xfrm>
            <a:off x="68646" y="3095267"/>
            <a:ext cx="47539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Expert talk by </a:t>
            </a:r>
            <a:r>
              <a:rPr lang="en-US" sz="16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Dr. Usha Jagannathan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, Director for AI Products at IEEE, USA. </a:t>
            </a:r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Participants: 45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23735-9029-AEA6-8080-09601D762E77}"/>
              </a:ext>
            </a:extLst>
          </p:cNvPr>
          <p:cNvSpPr txBox="1"/>
          <p:nvPr/>
        </p:nvSpPr>
        <p:spPr>
          <a:xfrm>
            <a:off x="4894977" y="2774069"/>
            <a:ext cx="4753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Session: Placement process for Dream Companies. By 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Dr. Ankush Mittal, IIT </a:t>
            </a:r>
            <a:r>
              <a:rPr lang="en-US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Mandi,</a:t>
            </a:r>
            <a:r>
              <a:rPr lang="en-US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Participants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180</a:t>
            </a:r>
          </a:p>
        </p:txBody>
      </p:sp>
      <p:pic>
        <p:nvPicPr>
          <p:cNvPr id="9" name="Picture 8" descr="A person standing in front of a projection screen&#10;&#10;Description automatically generated">
            <a:extLst>
              <a:ext uri="{FF2B5EF4-FFF2-40B4-BE49-F238E27FC236}">
                <a16:creationId xmlns:a16="http://schemas.microsoft.com/office/drawing/2014/main" id="{B5FDBF69-92C4-518F-A5A9-E3278240A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67" y="136519"/>
            <a:ext cx="4578965" cy="2637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564E4A-ED22-CA98-1363-427CAB678704}"/>
              </a:ext>
            </a:extLst>
          </p:cNvPr>
          <p:cNvSpPr txBox="1"/>
          <p:nvPr/>
        </p:nvSpPr>
        <p:spPr>
          <a:xfrm>
            <a:off x="4875853" y="5939437"/>
            <a:ext cx="507066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700" b="1" dirty="0">
                <a:latin typeface="Verdana" panose="020B0604030504040204" pitchFamily="34" charset="0"/>
                <a:ea typeface="Verdana" panose="020B0604030504040204" pitchFamily="34" charset="0"/>
              </a:rPr>
              <a:t>Session on </a:t>
            </a:r>
            <a:r>
              <a:rPr lang="en-IN" sz="1700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IN" sz="1700" b="1" dirty="0">
                <a:latin typeface="Verdana" panose="020B0604030504040204" pitchFamily="34" charset="0"/>
                <a:ea typeface="Verdana" panose="020B0604030504040204" pitchFamily="34" charset="0"/>
              </a:rPr>
              <a:t>Empowering Your Future”</a:t>
            </a:r>
            <a:r>
              <a:rPr lang="en-IN" sz="17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N" sz="1700" b="1" dirty="0"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  <a:r>
              <a:rPr lang="en-IN" sz="17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N" sz="1700" b="1" dirty="0">
                <a:latin typeface="Verdana" panose="020B0604030504040204" pitchFamily="34" charset="0"/>
                <a:ea typeface="Verdana" panose="020B0604030504040204" pitchFamily="34" charset="0"/>
              </a:rPr>
              <a:t>Mr Shubham Agarwal &amp; Ms. </a:t>
            </a:r>
            <a:r>
              <a:rPr lang="en-IN" sz="1700" b="1" dirty="0" err="1">
                <a:latin typeface="Verdana" panose="020B0604030504040204" pitchFamily="34" charset="0"/>
                <a:ea typeface="Verdana" panose="020B0604030504040204" pitchFamily="34" charset="0"/>
              </a:rPr>
              <a:t>Shrishti</a:t>
            </a:r>
            <a:r>
              <a:rPr lang="en-IN" sz="1700" b="1" dirty="0">
                <a:latin typeface="Verdana" panose="020B0604030504040204" pitchFamily="34" charset="0"/>
                <a:ea typeface="Verdana" panose="020B0604030504040204" pitchFamily="34" charset="0"/>
              </a:rPr>
              <a:t> (IIT Alumni). </a:t>
            </a:r>
            <a:r>
              <a:rPr lang="en-US" sz="17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Participants: 240</a:t>
            </a:r>
            <a:endParaRPr lang="en-US" sz="17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82E4EEE6-5408-5729-96D2-4721113BB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96" y="3682121"/>
            <a:ext cx="4578966" cy="2313648"/>
          </a:xfrm>
          <a:prstGeom prst="rect">
            <a:avLst/>
          </a:prstGeom>
        </p:spPr>
      </p:pic>
      <p:pic>
        <p:nvPicPr>
          <p:cNvPr id="22" name="Picture 21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9BCFD55-EC82-410C-B4CF-07391980A7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28471"/>
            <a:ext cx="4650973" cy="25667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FD925-D437-3F16-B21F-B53D5B100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623" y="6356357"/>
            <a:ext cx="733872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50</a:t>
            </a:fld>
            <a:endParaRPr lang="en-IN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F7311-3D00-730F-8ADC-B265275E15ED}"/>
              </a:ext>
            </a:extLst>
          </p:cNvPr>
          <p:cNvSpPr txBox="1"/>
          <p:nvPr/>
        </p:nvSpPr>
        <p:spPr>
          <a:xfrm>
            <a:off x="9856689" y="1539650"/>
            <a:ext cx="2232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ptos Display"/>
                <a:hlinkClick r:id="rId7" action="ppaction://hlinkpres?slideindex=1&amp;slidetitle="/>
              </a:rPr>
              <a:t>More Details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975402-3308-FC8C-9452-B179CE6A0AF5}"/>
              </a:ext>
            </a:extLst>
          </p:cNvPr>
          <p:cNvSpPr txBox="1"/>
          <p:nvPr/>
        </p:nvSpPr>
        <p:spPr>
          <a:xfrm>
            <a:off x="9764636" y="1069659"/>
            <a:ext cx="2312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ptos Display"/>
              </a:rPr>
              <a:t>50+ Expert Talks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75959-40FB-1169-B8AC-118F799E0836}"/>
              </a:ext>
            </a:extLst>
          </p:cNvPr>
          <p:cNvSpPr txBox="1"/>
          <p:nvPr/>
        </p:nvSpPr>
        <p:spPr>
          <a:xfrm>
            <a:off x="96731" y="5794889"/>
            <a:ext cx="4697774" cy="112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1600" b="1" kern="1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“Machine Learning and Data Science for Business” by Mr. Sunny Pathak, Vishal </a:t>
            </a:r>
            <a:r>
              <a:rPr lang="en-IN" sz="1600" b="1" kern="1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jain</a:t>
            </a:r>
            <a:r>
              <a:rPr lang="en-IN" sz="1600" b="1" kern="1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IN" sz="1600" b="1" kern="1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Samatrix</a:t>
            </a:r>
            <a:r>
              <a:rPr lang="en-IN" sz="1600" b="1" kern="1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on 29/08/2022 &amp; 02/09/2021</a:t>
            </a:r>
            <a:endParaRPr lang="en-US" sz="1600" kern="1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A person in a white shirt&#10;&#10;Description automatically generated">
            <a:extLst>
              <a:ext uri="{FF2B5EF4-FFF2-40B4-BE49-F238E27FC236}">
                <a16:creationId xmlns:a16="http://schemas.microsoft.com/office/drawing/2014/main" id="{AB5BE416-EF2A-651D-3D8C-D65047F16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9" y="3994311"/>
            <a:ext cx="1847090" cy="1836444"/>
          </a:xfrm>
          <a:prstGeom prst="rect">
            <a:avLst/>
          </a:prstGeom>
        </p:spPr>
      </p:pic>
      <p:pic>
        <p:nvPicPr>
          <p:cNvPr id="21" name="Picture 20" descr="Vishal Jain">
            <a:extLst>
              <a:ext uri="{FF2B5EF4-FFF2-40B4-BE49-F238E27FC236}">
                <a16:creationId xmlns:a16="http://schemas.microsoft.com/office/drawing/2014/main" id="{2297921F-1557-5C20-A3F1-7993ACFCDF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r="8135"/>
          <a:stretch/>
        </p:blipFill>
        <p:spPr bwMode="auto">
          <a:xfrm>
            <a:off x="2546284" y="3995305"/>
            <a:ext cx="1847090" cy="18364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65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12191999" cy="6857999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03" y="122709"/>
            <a:ext cx="2867673" cy="4128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F19518-91FF-41B3-8F55-4A697B70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3568" y="6271436"/>
            <a:ext cx="517848" cy="365125"/>
          </a:xfrm>
        </p:spPr>
        <p:txBody>
          <a:bodyPr/>
          <a:lstStyle/>
          <a:p>
            <a:fld id="{C421C46D-3F04-4F73-BF36-E6D9DA5AE143}" type="slidenum">
              <a:rPr lang="en-IN" sz="1400" b="1" smtClean="0"/>
              <a:t>51</a:t>
            </a:fld>
            <a:endParaRPr lang="en-IN" sz="1400" b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421E323-CE9E-2555-3B29-56E3AA8193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566589"/>
              </p:ext>
            </p:extLst>
          </p:nvPr>
        </p:nvGraphicFramePr>
        <p:xfrm>
          <a:off x="181060" y="3861047"/>
          <a:ext cx="5599591" cy="2528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0379275-CD30-628B-5819-ECD4174DD247}"/>
              </a:ext>
            </a:extLst>
          </p:cNvPr>
          <p:cNvSpPr txBox="1"/>
          <p:nvPr/>
        </p:nvSpPr>
        <p:spPr>
          <a:xfrm>
            <a:off x="181061" y="6349477"/>
            <a:ext cx="6230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Certifications through Samatrix (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1614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IN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23B51E0-CF9B-03B2-7247-CCBC60A6A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2097935"/>
              </p:ext>
            </p:extLst>
          </p:nvPr>
        </p:nvGraphicFramePr>
        <p:xfrm>
          <a:off x="5853978" y="3861047"/>
          <a:ext cx="6264693" cy="2584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B8E1DA6-11B8-36B6-192B-7391EAC1FF1D}"/>
              </a:ext>
            </a:extLst>
          </p:cNvPr>
          <p:cNvSpPr txBox="1"/>
          <p:nvPr/>
        </p:nvSpPr>
        <p:spPr>
          <a:xfrm>
            <a:off x="6592412" y="6335932"/>
            <a:ext cx="4787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Certifications through IBM(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827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IN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A43CE-272A-8395-8B4D-99699D6AB550}"/>
              </a:ext>
            </a:extLst>
          </p:cNvPr>
          <p:cNvSpPr txBox="1"/>
          <p:nvPr/>
        </p:nvSpPr>
        <p:spPr>
          <a:xfrm>
            <a:off x="164046" y="166029"/>
            <a:ext cx="8524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Industry &amp; Peer Connect-Outcomes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229E1B8-B080-921C-51F5-03ACE00FF1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290711"/>
              </p:ext>
            </p:extLst>
          </p:nvPr>
        </p:nvGraphicFramePr>
        <p:xfrm>
          <a:off x="181060" y="586564"/>
          <a:ext cx="11819596" cy="3043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419238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CBA79C9-A5DD-0CC2-4B50-02C8B632D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  <a:prstGeom prst="rect">
            <a:avLst/>
          </a:prstGeom>
        </p:spPr>
      </p:pic>
      <p:grpSp>
        <p:nvGrpSpPr>
          <p:cNvPr id="53" name="Google Shape;53;p12"/>
          <p:cNvGrpSpPr/>
          <p:nvPr/>
        </p:nvGrpSpPr>
        <p:grpSpPr>
          <a:xfrm>
            <a:off x="897082" y="1647821"/>
            <a:ext cx="4871257" cy="1356081"/>
            <a:chOff x="0" y="-152945"/>
            <a:chExt cx="9742514" cy="2595839"/>
          </a:xfrm>
        </p:grpSpPr>
        <p:grpSp>
          <p:nvGrpSpPr>
            <p:cNvPr id="54" name="Google Shape;54;p12"/>
            <p:cNvGrpSpPr/>
            <p:nvPr/>
          </p:nvGrpSpPr>
          <p:grpSpPr>
            <a:xfrm>
              <a:off x="0" y="-152945"/>
              <a:ext cx="9742514" cy="2595839"/>
              <a:chOff x="0" y="-38100"/>
              <a:chExt cx="2426956" cy="646649"/>
            </a:xfrm>
          </p:grpSpPr>
          <p:sp>
            <p:nvSpPr>
              <p:cNvPr id="55" name="Google Shape;55;p12"/>
              <p:cNvSpPr/>
              <p:nvPr/>
            </p:nvSpPr>
            <p:spPr>
              <a:xfrm>
                <a:off x="0" y="0"/>
                <a:ext cx="2426956" cy="608549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608549" extrusionOk="0">
                    <a:moveTo>
                      <a:pt x="54036" y="0"/>
                    </a:moveTo>
                    <a:lnTo>
                      <a:pt x="2372920" y="0"/>
                    </a:lnTo>
                    <a:cubicBezTo>
                      <a:pt x="2402763" y="0"/>
                      <a:pt x="2426956" y="24193"/>
                      <a:pt x="2426956" y="54036"/>
                    </a:cubicBezTo>
                    <a:lnTo>
                      <a:pt x="2426956" y="554512"/>
                    </a:lnTo>
                    <a:cubicBezTo>
                      <a:pt x="2426956" y="584356"/>
                      <a:pt x="2402763" y="608549"/>
                      <a:pt x="2372920" y="608549"/>
                    </a:cubicBezTo>
                    <a:lnTo>
                      <a:pt x="54036" y="608549"/>
                    </a:lnTo>
                    <a:cubicBezTo>
                      <a:pt x="24193" y="608549"/>
                      <a:pt x="0" y="584356"/>
                      <a:pt x="0" y="554512"/>
                    </a:cubicBezTo>
                    <a:lnTo>
                      <a:pt x="0" y="54036"/>
                    </a:lnTo>
                    <a:cubicBezTo>
                      <a:pt x="0" y="24193"/>
                      <a:pt x="24193" y="0"/>
                      <a:pt x="54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56" name="Google Shape;56;p12"/>
              <p:cNvSpPr txBox="1"/>
              <p:nvPr/>
            </p:nvSpPr>
            <p:spPr>
              <a:xfrm>
                <a:off x="0" y="-38100"/>
                <a:ext cx="2426956" cy="646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" name="Google Shape;57;p12"/>
            <p:cNvGrpSpPr/>
            <p:nvPr/>
          </p:nvGrpSpPr>
          <p:grpSpPr>
            <a:xfrm>
              <a:off x="0" y="-152945"/>
              <a:ext cx="9742514" cy="1527698"/>
              <a:chOff x="0" y="-38100"/>
              <a:chExt cx="2426956" cy="380564"/>
            </a:xfrm>
          </p:grpSpPr>
          <p:sp>
            <p:nvSpPr>
              <p:cNvPr id="58" name="Google Shape;58;p12"/>
              <p:cNvSpPr/>
              <p:nvPr/>
            </p:nvSpPr>
            <p:spPr>
              <a:xfrm>
                <a:off x="0" y="0"/>
                <a:ext cx="2426956" cy="342464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342464" extrusionOk="0">
                    <a:moveTo>
                      <a:pt x="32846" y="0"/>
                    </a:moveTo>
                    <a:lnTo>
                      <a:pt x="2394110" y="0"/>
                    </a:lnTo>
                    <a:cubicBezTo>
                      <a:pt x="2412250" y="0"/>
                      <a:pt x="2426956" y="14706"/>
                      <a:pt x="2426956" y="32846"/>
                    </a:cubicBezTo>
                    <a:lnTo>
                      <a:pt x="2426956" y="309619"/>
                    </a:lnTo>
                    <a:cubicBezTo>
                      <a:pt x="2426956" y="327759"/>
                      <a:pt x="2412250" y="342464"/>
                      <a:pt x="2394110" y="342464"/>
                    </a:cubicBezTo>
                    <a:lnTo>
                      <a:pt x="32846" y="342464"/>
                    </a:lnTo>
                    <a:cubicBezTo>
                      <a:pt x="14706" y="342464"/>
                      <a:pt x="0" y="327759"/>
                      <a:pt x="0" y="309619"/>
                    </a:cubicBezTo>
                    <a:lnTo>
                      <a:pt x="0" y="32846"/>
                    </a:lnTo>
                    <a:cubicBezTo>
                      <a:pt x="0" y="14706"/>
                      <a:pt x="14706" y="0"/>
                      <a:pt x="32846" y="0"/>
                    </a:cubicBezTo>
                    <a:close/>
                  </a:path>
                </a:pathLst>
              </a:custGeom>
              <a:solidFill>
                <a:srgbClr val="FBAF6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59" name="Google Shape;59;p12"/>
              <p:cNvSpPr txBox="1"/>
              <p:nvPr/>
            </p:nvSpPr>
            <p:spPr>
              <a:xfrm>
                <a:off x="0" y="-38100"/>
                <a:ext cx="2426956" cy="3805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0" name="Google Shape;60;p12"/>
          <p:cNvGrpSpPr/>
          <p:nvPr/>
        </p:nvGrpSpPr>
        <p:grpSpPr>
          <a:xfrm>
            <a:off x="823841" y="3164813"/>
            <a:ext cx="4871257" cy="1433397"/>
            <a:chOff x="0" y="-152945"/>
            <a:chExt cx="9742514" cy="2595839"/>
          </a:xfrm>
        </p:grpSpPr>
        <p:grpSp>
          <p:nvGrpSpPr>
            <p:cNvPr id="61" name="Google Shape;61;p12"/>
            <p:cNvGrpSpPr/>
            <p:nvPr/>
          </p:nvGrpSpPr>
          <p:grpSpPr>
            <a:xfrm>
              <a:off x="0" y="-152945"/>
              <a:ext cx="9742514" cy="2595839"/>
              <a:chOff x="0" y="-38100"/>
              <a:chExt cx="2426956" cy="646649"/>
            </a:xfrm>
          </p:grpSpPr>
          <p:sp>
            <p:nvSpPr>
              <p:cNvPr id="62" name="Google Shape;62;p12"/>
              <p:cNvSpPr/>
              <p:nvPr/>
            </p:nvSpPr>
            <p:spPr>
              <a:xfrm>
                <a:off x="0" y="0"/>
                <a:ext cx="2426956" cy="608549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608549" extrusionOk="0">
                    <a:moveTo>
                      <a:pt x="54036" y="0"/>
                    </a:moveTo>
                    <a:lnTo>
                      <a:pt x="2372920" y="0"/>
                    </a:lnTo>
                    <a:cubicBezTo>
                      <a:pt x="2402763" y="0"/>
                      <a:pt x="2426956" y="24193"/>
                      <a:pt x="2426956" y="54036"/>
                    </a:cubicBezTo>
                    <a:lnTo>
                      <a:pt x="2426956" y="554512"/>
                    </a:lnTo>
                    <a:cubicBezTo>
                      <a:pt x="2426956" y="584356"/>
                      <a:pt x="2402763" y="608549"/>
                      <a:pt x="2372920" y="608549"/>
                    </a:cubicBezTo>
                    <a:lnTo>
                      <a:pt x="54036" y="608549"/>
                    </a:lnTo>
                    <a:cubicBezTo>
                      <a:pt x="24193" y="608549"/>
                      <a:pt x="0" y="584356"/>
                      <a:pt x="0" y="554512"/>
                    </a:cubicBezTo>
                    <a:lnTo>
                      <a:pt x="0" y="54036"/>
                    </a:lnTo>
                    <a:cubicBezTo>
                      <a:pt x="0" y="24193"/>
                      <a:pt x="24193" y="0"/>
                      <a:pt x="54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63" name="Google Shape;63;p12"/>
              <p:cNvSpPr txBox="1"/>
              <p:nvPr/>
            </p:nvSpPr>
            <p:spPr>
              <a:xfrm>
                <a:off x="0" y="-38100"/>
                <a:ext cx="2426956" cy="646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64;p12"/>
            <p:cNvGrpSpPr/>
            <p:nvPr/>
          </p:nvGrpSpPr>
          <p:grpSpPr>
            <a:xfrm>
              <a:off x="0" y="-152945"/>
              <a:ext cx="9742514" cy="1527698"/>
              <a:chOff x="0" y="-38100"/>
              <a:chExt cx="2426956" cy="380564"/>
            </a:xfrm>
          </p:grpSpPr>
          <p:sp>
            <p:nvSpPr>
              <p:cNvPr id="65" name="Google Shape;65;p12"/>
              <p:cNvSpPr/>
              <p:nvPr/>
            </p:nvSpPr>
            <p:spPr>
              <a:xfrm>
                <a:off x="0" y="0"/>
                <a:ext cx="2426956" cy="342464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342464" extrusionOk="0">
                    <a:moveTo>
                      <a:pt x="32846" y="0"/>
                    </a:moveTo>
                    <a:lnTo>
                      <a:pt x="2394110" y="0"/>
                    </a:lnTo>
                    <a:cubicBezTo>
                      <a:pt x="2412250" y="0"/>
                      <a:pt x="2426956" y="14706"/>
                      <a:pt x="2426956" y="32846"/>
                    </a:cubicBezTo>
                    <a:lnTo>
                      <a:pt x="2426956" y="309619"/>
                    </a:lnTo>
                    <a:cubicBezTo>
                      <a:pt x="2426956" y="327759"/>
                      <a:pt x="2412250" y="342464"/>
                      <a:pt x="2394110" y="342464"/>
                    </a:cubicBezTo>
                    <a:lnTo>
                      <a:pt x="32846" y="342464"/>
                    </a:lnTo>
                    <a:cubicBezTo>
                      <a:pt x="14706" y="342464"/>
                      <a:pt x="0" y="327759"/>
                      <a:pt x="0" y="309619"/>
                    </a:cubicBezTo>
                    <a:lnTo>
                      <a:pt x="0" y="32846"/>
                    </a:lnTo>
                    <a:cubicBezTo>
                      <a:pt x="0" y="14706"/>
                      <a:pt x="14706" y="0"/>
                      <a:pt x="32846" y="0"/>
                    </a:cubicBezTo>
                    <a:close/>
                  </a:path>
                </a:pathLst>
              </a:custGeom>
              <a:solidFill>
                <a:srgbClr val="87C0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66" name="Google Shape;66;p12"/>
              <p:cNvSpPr txBox="1"/>
              <p:nvPr/>
            </p:nvSpPr>
            <p:spPr>
              <a:xfrm>
                <a:off x="0" y="-38100"/>
                <a:ext cx="2426956" cy="3805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" name="Google Shape;67;p12"/>
          <p:cNvGrpSpPr/>
          <p:nvPr/>
        </p:nvGrpSpPr>
        <p:grpSpPr>
          <a:xfrm>
            <a:off x="1037225" y="4823422"/>
            <a:ext cx="4871257" cy="1297919"/>
            <a:chOff x="0" y="-152945"/>
            <a:chExt cx="9742514" cy="2595839"/>
          </a:xfrm>
        </p:grpSpPr>
        <p:grpSp>
          <p:nvGrpSpPr>
            <p:cNvPr id="68" name="Google Shape;68;p12"/>
            <p:cNvGrpSpPr/>
            <p:nvPr/>
          </p:nvGrpSpPr>
          <p:grpSpPr>
            <a:xfrm>
              <a:off x="0" y="-152945"/>
              <a:ext cx="9742514" cy="2595839"/>
              <a:chOff x="0" y="-38100"/>
              <a:chExt cx="2426956" cy="646649"/>
            </a:xfrm>
          </p:grpSpPr>
          <p:sp>
            <p:nvSpPr>
              <p:cNvPr id="69" name="Google Shape;69;p12"/>
              <p:cNvSpPr/>
              <p:nvPr/>
            </p:nvSpPr>
            <p:spPr>
              <a:xfrm>
                <a:off x="0" y="0"/>
                <a:ext cx="2426956" cy="608549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608549" extrusionOk="0">
                    <a:moveTo>
                      <a:pt x="54036" y="0"/>
                    </a:moveTo>
                    <a:lnTo>
                      <a:pt x="2372920" y="0"/>
                    </a:lnTo>
                    <a:cubicBezTo>
                      <a:pt x="2402763" y="0"/>
                      <a:pt x="2426956" y="24193"/>
                      <a:pt x="2426956" y="54036"/>
                    </a:cubicBezTo>
                    <a:lnTo>
                      <a:pt x="2426956" y="554512"/>
                    </a:lnTo>
                    <a:cubicBezTo>
                      <a:pt x="2426956" y="584356"/>
                      <a:pt x="2402763" y="608549"/>
                      <a:pt x="2372920" y="608549"/>
                    </a:cubicBezTo>
                    <a:lnTo>
                      <a:pt x="54036" y="608549"/>
                    </a:lnTo>
                    <a:cubicBezTo>
                      <a:pt x="24193" y="608549"/>
                      <a:pt x="0" y="584356"/>
                      <a:pt x="0" y="554512"/>
                    </a:cubicBezTo>
                    <a:lnTo>
                      <a:pt x="0" y="54036"/>
                    </a:lnTo>
                    <a:cubicBezTo>
                      <a:pt x="0" y="24193"/>
                      <a:pt x="24193" y="0"/>
                      <a:pt x="54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70" name="Google Shape;70;p12"/>
              <p:cNvSpPr txBox="1"/>
              <p:nvPr/>
            </p:nvSpPr>
            <p:spPr>
              <a:xfrm>
                <a:off x="0" y="-38100"/>
                <a:ext cx="2426956" cy="646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" name="Google Shape;71;p12"/>
            <p:cNvGrpSpPr/>
            <p:nvPr/>
          </p:nvGrpSpPr>
          <p:grpSpPr>
            <a:xfrm>
              <a:off x="0" y="-152945"/>
              <a:ext cx="9742514" cy="1527698"/>
              <a:chOff x="0" y="-38100"/>
              <a:chExt cx="2426956" cy="380564"/>
            </a:xfrm>
          </p:grpSpPr>
          <p:sp>
            <p:nvSpPr>
              <p:cNvPr id="72" name="Google Shape;72;p12"/>
              <p:cNvSpPr/>
              <p:nvPr/>
            </p:nvSpPr>
            <p:spPr>
              <a:xfrm>
                <a:off x="0" y="0"/>
                <a:ext cx="2426956" cy="342464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342464" extrusionOk="0">
                    <a:moveTo>
                      <a:pt x="32846" y="0"/>
                    </a:moveTo>
                    <a:lnTo>
                      <a:pt x="2394110" y="0"/>
                    </a:lnTo>
                    <a:cubicBezTo>
                      <a:pt x="2412250" y="0"/>
                      <a:pt x="2426956" y="14706"/>
                      <a:pt x="2426956" y="32846"/>
                    </a:cubicBezTo>
                    <a:lnTo>
                      <a:pt x="2426956" y="309619"/>
                    </a:lnTo>
                    <a:cubicBezTo>
                      <a:pt x="2426956" y="327759"/>
                      <a:pt x="2412250" y="342464"/>
                      <a:pt x="2394110" y="342464"/>
                    </a:cubicBezTo>
                    <a:lnTo>
                      <a:pt x="32846" y="342464"/>
                    </a:lnTo>
                    <a:cubicBezTo>
                      <a:pt x="14706" y="342464"/>
                      <a:pt x="0" y="327759"/>
                      <a:pt x="0" y="309619"/>
                    </a:cubicBezTo>
                    <a:lnTo>
                      <a:pt x="0" y="32846"/>
                    </a:lnTo>
                    <a:cubicBezTo>
                      <a:pt x="0" y="14706"/>
                      <a:pt x="14706" y="0"/>
                      <a:pt x="32846" y="0"/>
                    </a:cubicBezTo>
                    <a:close/>
                  </a:path>
                </a:pathLst>
              </a:custGeom>
              <a:solidFill>
                <a:srgbClr val="FC343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73" name="Google Shape;73;p12"/>
              <p:cNvSpPr txBox="1"/>
              <p:nvPr/>
            </p:nvSpPr>
            <p:spPr>
              <a:xfrm>
                <a:off x="0" y="-38100"/>
                <a:ext cx="2426956" cy="38056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4" name="Google Shape;74;p12"/>
          <p:cNvGrpSpPr/>
          <p:nvPr/>
        </p:nvGrpSpPr>
        <p:grpSpPr>
          <a:xfrm>
            <a:off x="6423662" y="1680161"/>
            <a:ext cx="4871257" cy="1297919"/>
            <a:chOff x="0" y="-152945"/>
            <a:chExt cx="9742514" cy="2595839"/>
          </a:xfrm>
        </p:grpSpPr>
        <p:grpSp>
          <p:nvGrpSpPr>
            <p:cNvPr id="75" name="Google Shape;75;p12"/>
            <p:cNvGrpSpPr/>
            <p:nvPr/>
          </p:nvGrpSpPr>
          <p:grpSpPr>
            <a:xfrm>
              <a:off x="0" y="-152945"/>
              <a:ext cx="9742514" cy="2595839"/>
              <a:chOff x="0" y="-38100"/>
              <a:chExt cx="2426956" cy="646649"/>
            </a:xfrm>
          </p:grpSpPr>
          <p:sp>
            <p:nvSpPr>
              <p:cNvPr id="76" name="Google Shape;76;p12"/>
              <p:cNvSpPr/>
              <p:nvPr/>
            </p:nvSpPr>
            <p:spPr>
              <a:xfrm>
                <a:off x="0" y="0"/>
                <a:ext cx="2426956" cy="608549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608549" extrusionOk="0">
                    <a:moveTo>
                      <a:pt x="54036" y="0"/>
                    </a:moveTo>
                    <a:lnTo>
                      <a:pt x="2372920" y="0"/>
                    </a:lnTo>
                    <a:cubicBezTo>
                      <a:pt x="2402763" y="0"/>
                      <a:pt x="2426956" y="24193"/>
                      <a:pt x="2426956" y="54036"/>
                    </a:cubicBezTo>
                    <a:lnTo>
                      <a:pt x="2426956" y="554512"/>
                    </a:lnTo>
                    <a:cubicBezTo>
                      <a:pt x="2426956" y="584356"/>
                      <a:pt x="2402763" y="608549"/>
                      <a:pt x="2372920" y="608549"/>
                    </a:cubicBezTo>
                    <a:lnTo>
                      <a:pt x="54036" y="608549"/>
                    </a:lnTo>
                    <a:cubicBezTo>
                      <a:pt x="24193" y="608549"/>
                      <a:pt x="0" y="584356"/>
                      <a:pt x="0" y="554512"/>
                    </a:cubicBezTo>
                    <a:lnTo>
                      <a:pt x="0" y="54036"/>
                    </a:lnTo>
                    <a:cubicBezTo>
                      <a:pt x="0" y="24193"/>
                      <a:pt x="24193" y="0"/>
                      <a:pt x="54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77" name="Google Shape;77;p12"/>
              <p:cNvSpPr txBox="1"/>
              <p:nvPr/>
            </p:nvSpPr>
            <p:spPr>
              <a:xfrm>
                <a:off x="0" y="-38100"/>
                <a:ext cx="2426956" cy="646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" name="Google Shape;78;p12"/>
            <p:cNvGrpSpPr/>
            <p:nvPr/>
          </p:nvGrpSpPr>
          <p:grpSpPr>
            <a:xfrm>
              <a:off x="0" y="-152945"/>
              <a:ext cx="9742514" cy="1527698"/>
              <a:chOff x="0" y="-38100"/>
              <a:chExt cx="2426956" cy="380564"/>
            </a:xfrm>
          </p:grpSpPr>
          <p:sp>
            <p:nvSpPr>
              <p:cNvPr id="79" name="Google Shape;79;p12"/>
              <p:cNvSpPr/>
              <p:nvPr/>
            </p:nvSpPr>
            <p:spPr>
              <a:xfrm>
                <a:off x="0" y="0"/>
                <a:ext cx="2426956" cy="342464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342464" extrusionOk="0">
                    <a:moveTo>
                      <a:pt x="32846" y="0"/>
                    </a:moveTo>
                    <a:lnTo>
                      <a:pt x="2394110" y="0"/>
                    </a:lnTo>
                    <a:cubicBezTo>
                      <a:pt x="2412250" y="0"/>
                      <a:pt x="2426956" y="14706"/>
                      <a:pt x="2426956" y="32846"/>
                    </a:cubicBezTo>
                    <a:lnTo>
                      <a:pt x="2426956" y="309619"/>
                    </a:lnTo>
                    <a:cubicBezTo>
                      <a:pt x="2426956" y="327759"/>
                      <a:pt x="2412250" y="342464"/>
                      <a:pt x="2394110" y="342464"/>
                    </a:cubicBezTo>
                    <a:lnTo>
                      <a:pt x="32846" y="342464"/>
                    </a:lnTo>
                    <a:cubicBezTo>
                      <a:pt x="14706" y="342464"/>
                      <a:pt x="0" y="327759"/>
                      <a:pt x="0" y="309619"/>
                    </a:cubicBezTo>
                    <a:lnTo>
                      <a:pt x="0" y="32846"/>
                    </a:lnTo>
                    <a:cubicBezTo>
                      <a:pt x="0" y="14706"/>
                      <a:pt x="14706" y="0"/>
                      <a:pt x="32846" y="0"/>
                    </a:cubicBezTo>
                    <a:close/>
                  </a:path>
                </a:pathLst>
              </a:custGeom>
              <a:solidFill>
                <a:srgbClr val="FD9E8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80" name="Google Shape;80;p12"/>
              <p:cNvSpPr txBox="1"/>
              <p:nvPr/>
            </p:nvSpPr>
            <p:spPr>
              <a:xfrm>
                <a:off x="0" y="-38100"/>
                <a:ext cx="2426956" cy="3805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1" name="Google Shape;81;p12"/>
          <p:cNvGrpSpPr/>
          <p:nvPr/>
        </p:nvGrpSpPr>
        <p:grpSpPr>
          <a:xfrm>
            <a:off x="6222429" y="3274779"/>
            <a:ext cx="5145730" cy="1297919"/>
            <a:chOff x="0" y="-152945"/>
            <a:chExt cx="9742514" cy="2595839"/>
          </a:xfrm>
        </p:grpSpPr>
        <p:grpSp>
          <p:nvGrpSpPr>
            <p:cNvPr id="82" name="Google Shape;82;p12"/>
            <p:cNvGrpSpPr/>
            <p:nvPr/>
          </p:nvGrpSpPr>
          <p:grpSpPr>
            <a:xfrm>
              <a:off x="0" y="-152945"/>
              <a:ext cx="9742514" cy="2595839"/>
              <a:chOff x="0" y="-38100"/>
              <a:chExt cx="2426956" cy="646649"/>
            </a:xfrm>
          </p:grpSpPr>
          <p:sp>
            <p:nvSpPr>
              <p:cNvPr id="83" name="Google Shape;83;p12"/>
              <p:cNvSpPr/>
              <p:nvPr/>
            </p:nvSpPr>
            <p:spPr>
              <a:xfrm>
                <a:off x="0" y="0"/>
                <a:ext cx="2426956" cy="608549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608549" extrusionOk="0">
                    <a:moveTo>
                      <a:pt x="54036" y="0"/>
                    </a:moveTo>
                    <a:lnTo>
                      <a:pt x="2372920" y="0"/>
                    </a:lnTo>
                    <a:cubicBezTo>
                      <a:pt x="2402763" y="0"/>
                      <a:pt x="2426956" y="24193"/>
                      <a:pt x="2426956" y="54036"/>
                    </a:cubicBezTo>
                    <a:lnTo>
                      <a:pt x="2426956" y="554512"/>
                    </a:lnTo>
                    <a:cubicBezTo>
                      <a:pt x="2426956" y="584356"/>
                      <a:pt x="2402763" y="608549"/>
                      <a:pt x="2372920" y="608549"/>
                    </a:cubicBezTo>
                    <a:lnTo>
                      <a:pt x="54036" y="608549"/>
                    </a:lnTo>
                    <a:cubicBezTo>
                      <a:pt x="24193" y="608549"/>
                      <a:pt x="0" y="584356"/>
                      <a:pt x="0" y="554512"/>
                    </a:cubicBezTo>
                    <a:lnTo>
                      <a:pt x="0" y="54036"/>
                    </a:lnTo>
                    <a:cubicBezTo>
                      <a:pt x="0" y="24193"/>
                      <a:pt x="24193" y="0"/>
                      <a:pt x="54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84" name="Google Shape;84;p12"/>
              <p:cNvSpPr txBox="1"/>
              <p:nvPr/>
            </p:nvSpPr>
            <p:spPr>
              <a:xfrm>
                <a:off x="0" y="-38100"/>
                <a:ext cx="2426956" cy="646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Google Shape;85;p12"/>
            <p:cNvGrpSpPr/>
            <p:nvPr/>
          </p:nvGrpSpPr>
          <p:grpSpPr>
            <a:xfrm>
              <a:off x="0" y="-152945"/>
              <a:ext cx="9742514" cy="1527698"/>
              <a:chOff x="0" y="-38100"/>
              <a:chExt cx="2426956" cy="380564"/>
            </a:xfrm>
          </p:grpSpPr>
          <p:sp>
            <p:nvSpPr>
              <p:cNvPr id="86" name="Google Shape;86;p12"/>
              <p:cNvSpPr/>
              <p:nvPr/>
            </p:nvSpPr>
            <p:spPr>
              <a:xfrm>
                <a:off x="0" y="0"/>
                <a:ext cx="2426956" cy="342464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342464" extrusionOk="0">
                    <a:moveTo>
                      <a:pt x="32846" y="0"/>
                    </a:moveTo>
                    <a:lnTo>
                      <a:pt x="2394110" y="0"/>
                    </a:lnTo>
                    <a:cubicBezTo>
                      <a:pt x="2412250" y="0"/>
                      <a:pt x="2426956" y="14706"/>
                      <a:pt x="2426956" y="32846"/>
                    </a:cubicBezTo>
                    <a:lnTo>
                      <a:pt x="2426956" y="309619"/>
                    </a:lnTo>
                    <a:cubicBezTo>
                      <a:pt x="2426956" y="327759"/>
                      <a:pt x="2412250" y="342464"/>
                      <a:pt x="2394110" y="342464"/>
                    </a:cubicBezTo>
                    <a:lnTo>
                      <a:pt x="32846" y="342464"/>
                    </a:lnTo>
                    <a:cubicBezTo>
                      <a:pt x="14706" y="342464"/>
                      <a:pt x="0" y="327759"/>
                      <a:pt x="0" y="309619"/>
                    </a:cubicBezTo>
                    <a:lnTo>
                      <a:pt x="0" y="32846"/>
                    </a:lnTo>
                    <a:cubicBezTo>
                      <a:pt x="0" y="14706"/>
                      <a:pt x="14706" y="0"/>
                      <a:pt x="32846" y="0"/>
                    </a:cubicBez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87" name="Google Shape;87;p12"/>
              <p:cNvSpPr txBox="1"/>
              <p:nvPr/>
            </p:nvSpPr>
            <p:spPr>
              <a:xfrm>
                <a:off x="0" y="-38100"/>
                <a:ext cx="2426956" cy="3805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" name="Google Shape;88;p12"/>
          <p:cNvGrpSpPr/>
          <p:nvPr/>
        </p:nvGrpSpPr>
        <p:grpSpPr>
          <a:xfrm>
            <a:off x="6456396" y="4802881"/>
            <a:ext cx="4871257" cy="1297919"/>
            <a:chOff x="0" y="-152945"/>
            <a:chExt cx="9742514" cy="2595839"/>
          </a:xfrm>
        </p:grpSpPr>
        <p:grpSp>
          <p:nvGrpSpPr>
            <p:cNvPr id="89" name="Google Shape;89;p12"/>
            <p:cNvGrpSpPr/>
            <p:nvPr/>
          </p:nvGrpSpPr>
          <p:grpSpPr>
            <a:xfrm>
              <a:off x="0" y="-152945"/>
              <a:ext cx="9742514" cy="2595839"/>
              <a:chOff x="0" y="-38100"/>
              <a:chExt cx="2426956" cy="646649"/>
            </a:xfrm>
          </p:grpSpPr>
          <p:sp>
            <p:nvSpPr>
              <p:cNvPr id="90" name="Google Shape;90;p12"/>
              <p:cNvSpPr/>
              <p:nvPr/>
            </p:nvSpPr>
            <p:spPr>
              <a:xfrm>
                <a:off x="0" y="0"/>
                <a:ext cx="2426956" cy="608549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608549" extrusionOk="0">
                    <a:moveTo>
                      <a:pt x="54036" y="0"/>
                    </a:moveTo>
                    <a:lnTo>
                      <a:pt x="2372920" y="0"/>
                    </a:lnTo>
                    <a:cubicBezTo>
                      <a:pt x="2402763" y="0"/>
                      <a:pt x="2426956" y="24193"/>
                      <a:pt x="2426956" y="54036"/>
                    </a:cubicBezTo>
                    <a:lnTo>
                      <a:pt x="2426956" y="554512"/>
                    </a:lnTo>
                    <a:cubicBezTo>
                      <a:pt x="2426956" y="584356"/>
                      <a:pt x="2402763" y="608549"/>
                      <a:pt x="2372920" y="608549"/>
                    </a:cubicBezTo>
                    <a:lnTo>
                      <a:pt x="54036" y="608549"/>
                    </a:lnTo>
                    <a:cubicBezTo>
                      <a:pt x="24193" y="608549"/>
                      <a:pt x="0" y="584356"/>
                      <a:pt x="0" y="554512"/>
                    </a:cubicBezTo>
                    <a:lnTo>
                      <a:pt x="0" y="54036"/>
                    </a:lnTo>
                    <a:cubicBezTo>
                      <a:pt x="0" y="24193"/>
                      <a:pt x="24193" y="0"/>
                      <a:pt x="54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91" name="Google Shape;91;p12"/>
              <p:cNvSpPr txBox="1"/>
              <p:nvPr/>
            </p:nvSpPr>
            <p:spPr>
              <a:xfrm>
                <a:off x="0" y="-38100"/>
                <a:ext cx="2426956" cy="646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92;p12"/>
            <p:cNvGrpSpPr/>
            <p:nvPr/>
          </p:nvGrpSpPr>
          <p:grpSpPr>
            <a:xfrm>
              <a:off x="0" y="-152945"/>
              <a:ext cx="9742514" cy="1673798"/>
              <a:chOff x="0" y="-38100"/>
              <a:chExt cx="2426956" cy="416959"/>
            </a:xfrm>
          </p:grpSpPr>
          <p:sp>
            <p:nvSpPr>
              <p:cNvPr id="93" name="Google Shape;93;p12"/>
              <p:cNvSpPr/>
              <p:nvPr/>
            </p:nvSpPr>
            <p:spPr>
              <a:xfrm>
                <a:off x="0" y="0"/>
                <a:ext cx="2426956" cy="342464"/>
              </a:xfrm>
              <a:custGeom>
                <a:avLst/>
                <a:gdLst/>
                <a:ahLst/>
                <a:cxnLst/>
                <a:rect l="l" t="t" r="r" b="b"/>
                <a:pathLst>
                  <a:path w="2426956" h="342464" extrusionOk="0">
                    <a:moveTo>
                      <a:pt x="32846" y="0"/>
                    </a:moveTo>
                    <a:lnTo>
                      <a:pt x="2394110" y="0"/>
                    </a:lnTo>
                    <a:cubicBezTo>
                      <a:pt x="2412250" y="0"/>
                      <a:pt x="2426956" y="14706"/>
                      <a:pt x="2426956" y="32846"/>
                    </a:cubicBezTo>
                    <a:lnTo>
                      <a:pt x="2426956" y="309619"/>
                    </a:lnTo>
                    <a:cubicBezTo>
                      <a:pt x="2426956" y="327759"/>
                      <a:pt x="2412250" y="342464"/>
                      <a:pt x="2394110" y="342464"/>
                    </a:cubicBezTo>
                    <a:lnTo>
                      <a:pt x="32846" y="342464"/>
                    </a:lnTo>
                    <a:cubicBezTo>
                      <a:pt x="14706" y="342464"/>
                      <a:pt x="0" y="327759"/>
                      <a:pt x="0" y="309619"/>
                    </a:cubicBezTo>
                    <a:lnTo>
                      <a:pt x="0" y="32846"/>
                    </a:lnTo>
                    <a:cubicBezTo>
                      <a:pt x="0" y="14706"/>
                      <a:pt x="14706" y="0"/>
                      <a:pt x="32846" y="0"/>
                    </a:cubicBezTo>
                    <a:close/>
                  </a:path>
                </a:pathLst>
              </a:custGeom>
              <a:solidFill>
                <a:srgbClr val="E45E4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94" name="Google Shape;94;p12"/>
              <p:cNvSpPr txBox="1"/>
              <p:nvPr/>
            </p:nvSpPr>
            <p:spPr>
              <a:xfrm>
                <a:off x="0" y="-38100"/>
                <a:ext cx="2426956" cy="41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5" name="Google Shape;95;p12"/>
          <p:cNvGrpSpPr/>
          <p:nvPr/>
        </p:nvGrpSpPr>
        <p:grpSpPr>
          <a:xfrm>
            <a:off x="399003" y="1568755"/>
            <a:ext cx="1034317" cy="1034317"/>
            <a:chOff x="0" y="0"/>
            <a:chExt cx="2068634" cy="2068634"/>
          </a:xfrm>
        </p:grpSpPr>
        <p:grpSp>
          <p:nvGrpSpPr>
            <p:cNvPr id="96" name="Google Shape;96;p12"/>
            <p:cNvGrpSpPr/>
            <p:nvPr/>
          </p:nvGrpSpPr>
          <p:grpSpPr>
            <a:xfrm>
              <a:off x="0" y="0"/>
              <a:ext cx="2068634" cy="2068634"/>
              <a:chOff x="0" y="0"/>
              <a:chExt cx="812800" cy="812800"/>
            </a:xfrm>
          </p:grpSpPr>
          <p:sp>
            <p:nvSpPr>
              <p:cNvPr id="97" name="Google Shape;97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9BBBB"/>
              </a:solidFill>
              <a:ln w="4762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98" name="Google Shape;98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" name="Google Shape;99;p12"/>
            <p:cNvGrpSpPr/>
            <p:nvPr/>
          </p:nvGrpSpPr>
          <p:grpSpPr>
            <a:xfrm>
              <a:off x="197418" y="197418"/>
              <a:ext cx="1673798" cy="1673798"/>
              <a:chOff x="0" y="0"/>
              <a:chExt cx="812800" cy="812800"/>
            </a:xfrm>
          </p:grpSpPr>
          <p:sp>
            <p:nvSpPr>
              <p:cNvPr id="100" name="Google Shape;100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AF6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01" name="Google Shape;101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2" name="Google Shape;102;p12"/>
          <p:cNvGrpSpPr/>
          <p:nvPr/>
        </p:nvGrpSpPr>
        <p:grpSpPr>
          <a:xfrm>
            <a:off x="5887424" y="1602208"/>
            <a:ext cx="1034317" cy="1034317"/>
            <a:chOff x="0" y="0"/>
            <a:chExt cx="2068634" cy="2068634"/>
          </a:xfrm>
        </p:grpSpPr>
        <p:grpSp>
          <p:nvGrpSpPr>
            <p:cNvPr id="103" name="Google Shape;103;p12"/>
            <p:cNvGrpSpPr/>
            <p:nvPr/>
          </p:nvGrpSpPr>
          <p:grpSpPr>
            <a:xfrm>
              <a:off x="0" y="0"/>
              <a:ext cx="2068634" cy="2068634"/>
              <a:chOff x="0" y="0"/>
              <a:chExt cx="812800" cy="812800"/>
            </a:xfrm>
          </p:grpSpPr>
          <p:sp>
            <p:nvSpPr>
              <p:cNvPr id="104" name="Google Shape;104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9BBBB"/>
              </a:solidFill>
              <a:ln w="4762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05" name="Google Shape;105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" name="Google Shape;106;p12"/>
            <p:cNvGrpSpPr/>
            <p:nvPr/>
          </p:nvGrpSpPr>
          <p:grpSpPr>
            <a:xfrm>
              <a:off x="197418" y="197418"/>
              <a:ext cx="1673798" cy="1673798"/>
              <a:chOff x="0" y="0"/>
              <a:chExt cx="812800" cy="812800"/>
            </a:xfrm>
          </p:grpSpPr>
          <p:sp>
            <p:nvSpPr>
              <p:cNvPr id="107" name="Google Shape;107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9E8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08" name="Google Shape;108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9" name="Google Shape;109;p12"/>
          <p:cNvGrpSpPr/>
          <p:nvPr/>
        </p:nvGrpSpPr>
        <p:grpSpPr>
          <a:xfrm>
            <a:off x="5887424" y="3170887"/>
            <a:ext cx="1034317" cy="1034317"/>
            <a:chOff x="0" y="0"/>
            <a:chExt cx="2068634" cy="2068634"/>
          </a:xfrm>
        </p:grpSpPr>
        <p:grpSp>
          <p:nvGrpSpPr>
            <p:cNvPr id="110" name="Google Shape;110;p12"/>
            <p:cNvGrpSpPr/>
            <p:nvPr/>
          </p:nvGrpSpPr>
          <p:grpSpPr>
            <a:xfrm>
              <a:off x="0" y="0"/>
              <a:ext cx="2068634" cy="2068634"/>
              <a:chOff x="0" y="0"/>
              <a:chExt cx="812800" cy="812800"/>
            </a:xfrm>
          </p:grpSpPr>
          <p:sp>
            <p:nvSpPr>
              <p:cNvPr id="111" name="Google Shape;111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9BBBB"/>
              </a:solidFill>
              <a:ln w="4762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12" name="Google Shape;112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13;p12"/>
            <p:cNvGrpSpPr/>
            <p:nvPr/>
          </p:nvGrpSpPr>
          <p:grpSpPr>
            <a:xfrm>
              <a:off x="197418" y="197418"/>
              <a:ext cx="1673798" cy="1673798"/>
              <a:chOff x="0" y="0"/>
              <a:chExt cx="812800" cy="812800"/>
            </a:xfrm>
          </p:grpSpPr>
          <p:sp>
            <p:nvSpPr>
              <p:cNvPr id="114" name="Google Shape;114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15" name="Google Shape;115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6" name="Google Shape;116;p12"/>
          <p:cNvGrpSpPr/>
          <p:nvPr/>
        </p:nvGrpSpPr>
        <p:grpSpPr>
          <a:xfrm>
            <a:off x="5887424" y="4704172"/>
            <a:ext cx="1034317" cy="1034317"/>
            <a:chOff x="0" y="0"/>
            <a:chExt cx="2068634" cy="2068634"/>
          </a:xfrm>
        </p:grpSpPr>
        <p:grpSp>
          <p:nvGrpSpPr>
            <p:cNvPr id="117" name="Google Shape;117;p12"/>
            <p:cNvGrpSpPr/>
            <p:nvPr/>
          </p:nvGrpSpPr>
          <p:grpSpPr>
            <a:xfrm>
              <a:off x="0" y="0"/>
              <a:ext cx="2068634" cy="2068634"/>
              <a:chOff x="0" y="0"/>
              <a:chExt cx="812800" cy="812800"/>
            </a:xfrm>
          </p:grpSpPr>
          <p:sp>
            <p:nvSpPr>
              <p:cNvPr id="118" name="Google Shape;118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9BBBB"/>
              </a:solidFill>
              <a:ln w="4762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19" name="Google Shape;119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" name="Google Shape;120;p12"/>
            <p:cNvGrpSpPr/>
            <p:nvPr/>
          </p:nvGrpSpPr>
          <p:grpSpPr>
            <a:xfrm>
              <a:off x="197418" y="197418"/>
              <a:ext cx="1673798" cy="1673798"/>
              <a:chOff x="0" y="0"/>
              <a:chExt cx="812800" cy="812800"/>
            </a:xfrm>
          </p:grpSpPr>
          <p:sp>
            <p:nvSpPr>
              <p:cNvPr id="121" name="Google Shape;121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5E4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22" name="Google Shape;122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3" name="Google Shape;123;p12"/>
          <p:cNvGrpSpPr/>
          <p:nvPr/>
        </p:nvGrpSpPr>
        <p:grpSpPr>
          <a:xfrm>
            <a:off x="399003" y="3170887"/>
            <a:ext cx="1034317" cy="1034317"/>
            <a:chOff x="0" y="0"/>
            <a:chExt cx="2068634" cy="2068634"/>
          </a:xfrm>
        </p:grpSpPr>
        <p:grpSp>
          <p:nvGrpSpPr>
            <p:cNvPr id="124" name="Google Shape;124;p12"/>
            <p:cNvGrpSpPr/>
            <p:nvPr/>
          </p:nvGrpSpPr>
          <p:grpSpPr>
            <a:xfrm>
              <a:off x="0" y="0"/>
              <a:ext cx="2068634" cy="2068634"/>
              <a:chOff x="0" y="0"/>
              <a:chExt cx="812800" cy="812800"/>
            </a:xfrm>
          </p:grpSpPr>
          <p:sp>
            <p:nvSpPr>
              <p:cNvPr id="125" name="Google Shape;125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9BBBB"/>
              </a:solidFill>
              <a:ln w="4762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26" name="Google Shape;126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" name="Google Shape;127;p12"/>
            <p:cNvGrpSpPr/>
            <p:nvPr/>
          </p:nvGrpSpPr>
          <p:grpSpPr>
            <a:xfrm>
              <a:off x="197418" y="197418"/>
              <a:ext cx="1673798" cy="1673798"/>
              <a:chOff x="0" y="0"/>
              <a:chExt cx="812800" cy="812800"/>
            </a:xfrm>
          </p:grpSpPr>
          <p:sp>
            <p:nvSpPr>
              <p:cNvPr id="128" name="Google Shape;128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7C0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29" name="Google Shape;129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" name="Google Shape;130;p12"/>
          <p:cNvGrpSpPr/>
          <p:nvPr/>
        </p:nvGrpSpPr>
        <p:grpSpPr>
          <a:xfrm>
            <a:off x="423099" y="4684380"/>
            <a:ext cx="1034317" cy="1034317"/>
            <a:chOff x="0" y="0"/>
            <a:chExt cx="2068634" cy="2068634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131" name="Google Shape;131;p12"/>
            <p:cNvGrpSpPr/>
            <p:nvPr/>
          </p:nvGrpSpPr>
          <p:grpSpPr>
            <a:xfrm>
              <a:off x="0" y="0"/>
              <a:ext cx="2068634" cy="2068634"/>
              <a:chOff x="0" y="0"/>
              <a:chExt cx="812800" cy="812800"/>
            </a:xfrm>
            <a:grpFill/>
          </p:grpSpPr>
          <p:sp>
            <p:nvSpPr>
              <p:cNvPr id="132" name="Google Shape;132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  <a:ln w="4762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33" name="Google Shape;133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34;p12"/>
            <p:cNvGrpSpPr/>
            <p:nvPr/>
          </p:nvGrpSpPr>
          <p:grpSpPr>
            <a:xfrm>
              <a:off x="197418" y="197418"/>
              <a:ext cx="1673798" cy="1673798"/>
              <a:chOff x="0" y="0"/>
              <a:chExt cx="812800" cy="812800"/>
            </a:xfrm>
            <a:grpFill/>
          </p:grpSpPr>
          <p:sp>
            <p:nvSpPr>
              <p:cNvPr id="135" name="Google Shape;135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36" name="Google Shape;136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22817" tIns="22817" rIns="22817" bIns="22817" anchor="ctr" anchorCtr="0">
                <a:noAutofit/>
              </a:bodyPr>
              <a:lstStyle/>
              <a:p>
                <a:pPr algn="ctr">
                  <a:lnSpc>
                    <a:spcPct val="1571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9" name="Google Shape;139;p12"/>
          <p:cNvSpPr txBox="1"/>
          <p:nvPr/>
        </p:nvSpPr>
        <p:spPr>
          <a:xfrm>
            <a:off x="1753753" y="1841058"/>
            <a:ext cx="372404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Faculty &amp; Staff Development Programs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0" name="Google Shape;140;p12"/>
          <p:cNvSpPr txBox="1"/>
          <p:nvPr/>
        </p:nvSpPr>
        <p:spPr>
          <a:xfrm>
            <a:off x="1767337" y="3359727"/>
            <a:ext cx="369069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Rubik"/>
                <a:sym typeface="Rubik"/>
              </a:rPr>
              <a:t>Intensive Teaching Workshops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1" name="Google Shape;141;p12"/>
          <p:cNvSpPr txBox="1"/>
          <p:nvPr/>
        </p:nvSpPr>
        <p:spPr>
          <a:xfrm>
            <a:off x="1927679" y="4889118"/>
            <a:ext cx="3540605" cy="43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867" b="1" dirty="0">
                <a:latin typeface="Verdana" panose="020B0604030504040204" pitchFamily="34" charset="0"/>
                <a:ea typeface="Verdana" panose="020B0604030504040204" pitchFamily="34" charset="0"/>
                <a:cs typeface="Rubik"/>
                <a:sym typeface="Rubik"/>
              </a:rPr>
              <a:t>Sessions on </a:t>
            </a:r>
          </a:p>
          <a:p>
            <a:pPr algn="ctr"/>
            <a:r>
              <a:rPr lang="en-US" sz="1867" b="1" dirty="0">
                <a:latin typeface="Verdana" panose="020B0604030504040204" pitchFamily="34" charset="0"/>
                <a:ea typeface="Verdana" panose="020B0604030504040204" pitchFamily="34" charset="0"/>
                <a:cs typeface="Rubik"/>
                <a:sym typeface="Rubik"/>
              </a:rPr>
              <a:t>NEP- 2020/OBE</a:t>
            </a:r>
          </a:p>
        </p:txBody>
      </p:sp>
      <p:sp>
        <p:nvSpPr>
          <p:cNvPr id="142" name="Google Shape;142;p12"/>
          <p:cNvSpPr txBox="1"/>
          <p:nvPr/>
        </p:nvSpPr>
        <p:spPr>
          <a:xfrm>
            <a:off x="7242174" y="1917945"/>
            <a:ext cx="4003304" cy="40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867" b="1" dirty="0">
                <a:latin typeface="Verdana" panose="020B0604030504040204" pitchFamily="34" charset="0"/>
                <a:ea typeface="Verdana" panose="020B0604030504040204" pitchFamily="34" charset="0"/>
                <a:cs typeface="Rubik"/>
                <a:sym typeface="Rubik"/>
              </a:rPr>
              <a:t>Conferences/Memberships</a:t>
            </a:r>
            <a:r>
              <a:rPr lang="en-US" sz="1867" b="1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200" dirty="0"/>
          </a:p>
        </p:txBody>
      </p:sp>
      <p:sp>
        <p:nvSpPr>
          <p:cNvPr id="143" name="Google Shape;143;p12"/>
          <p:cNvSpPr txBox="1"/>
          <p:nvPr/>
        </p:nvSpPr>
        <p:spPr>
          <a:xfrm>
            <a:off x="7421668" y="3435613"/>
            <a:ext cx="3848199" cy="40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867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Rubik"/>
                <a:sym typeface="Rubik"/>
              </a:rPr>
              <a:t>Faculty/Staff Orientation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4" name="Google Shape;144;p12"/>
          <p:cNvSpPr txBox="1"/>
          <p:nvPr/>
        </p:nvSpPr>
        <p:spPr>
          <a:xfrm>
            <a:off x="7344336" y="4995976"/>
            <a:ext cx="3901142" cy="40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867" b="1" dirty="0">
                <a:latin typeface="Verdana" panose="020B0604030504040204" pitchFamily="34" charset="0"/>
                <a:ea typeface="Verdana" panose="020B0604030504040204" pitchFamily="34" charset="0"/>
                <a:sym typeface="Rubik"/>
              </a:rPr>
              <a:t>Certifications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1" name="Google Shape;15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906" y="3427037"/>
            <a:ext cx="498517" cy="55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183" y="1804033"/>
            <a:ext cx="579973" cy="5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366" y="4909574"/>
            <a:ext cx="388633" cy="53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7217" y="1906958"/>
            <a:ext cx="498517" cy="48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7142" y="3418676"/>
            <a:ext cx="471733" cy="53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39884" y="4974621"/>
            <a:ext cx="471733" cy="4792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57;p15">
            <a:extLst>
              <a:ext uri="{FF2B5EF4-FFF2-40B4-BE49-F238E27FC236}">
                <a16:creationId xmlns:a16="http://schemas.microsoft.com/office/drawing/2014/main" id="{F4773939-207D-D6C5-0402-18980F6E2BBF}"/>
              </a:ext>
            </a:extLst>
          </p:cNvPr>
          <p:cNvSpPr txBox="1"/>
          <p:nvPr/>
        </p:nvSpPr>
        <p:spPr>
          <a:xfrm>
            <a:off x="168668" y="249149"/>
            <a:ext cx="84476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Faculty &amp; Staff Development</a:t>
            </a:r>
            <a:endParaRPr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3A94D-4C41-B049-FCD6-E1E519A638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88" y="179732"/>
            <a:ext cx="2768321" cy="398568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0C646B3-806A-E261-DAB9-B9B466D7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5478" y="6260350"/>
            <a:ext cx="719658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>
                <a:latin typeface="+mj-lt"/>
                <a:ea typeface="Verdana" panose="020B0604030504040204" pitchFamily="34" charset="0"/>
              </a:rPr>
              <a:pPr algn="ctr"/>
              <a:t>52</a:t>
            </a:fld>
            <a:endParaRPr lang="en-IN" sz="1400" b="1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9C372-FE4C-9A3F-8F78-EA124038DD59}"/>
              </a:ext>
            </a:extLst>
          </p:cNvPr>
          <p:cNvSpPr txBox="1"/>
          <p:nvPr/>
        </p:nvSpPr>
        <p:spPr>
          <a:xfrm>
            <a:off x="1114999" y="2521784"/>
            <a:ext cx="4871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Attended FDP: 359 │Organized:09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06CBA-409D-9AD3-ECA7-97DC6706C0DA}"/>
              </a:ext>
            </a:extLst>
          </p:cNvPr>
          <p:cNvSpPr txBox="1"/>
          <p:nvPr/>
        </p:nvSpPr>
        <p:spPr>
          <a:xfrm>
            <a:off x="6581531" y="2528331"/>
            <a:ext cx="5072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Total Reimbursement: Rs. 615749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22E26-25B1-99BB-A198-5FC93AA83FA8}"/>
              </a:ext>
            </a:extLst>
          </p:cNvPr>
          <p:cNvSpPr txBox="1"/>
          <p:nvPr/>
        </p:nvSpPr>
        <p:spPr>
          <a:xfrm>
            <a:off x="1010056" y="4123151"/>
            <a:ext cx="4871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For all faculty members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752C7-7639-528E-C08B-32228D876403}"/>
              </a:ext>
            </a:extLst>
          </p:cNvPr>
          <p:cNvSpPr txBox="1"/>
          <p:nvPr/>
        </p:nvSpPr>
        <p:spPr>
          <a:xfrm>
            <a:off x="6539073" y="4164663"/>
            <a:ext cx="5180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Session on Code of Conduct/IPR/HR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0FF31-8CDC-83B0-0D66-C73ACDBC4D13}"/>
              </a:ext>
            </a:extLst>
          </p:cNvPr>
          <p:cNvSpPr txBox="1"/>
          <p:nvPr/>
        </p:nvSpPr>
        <p:spPr>
          <a:xfrm>
            <a:off x="1238440" y="5614828"/>
            <a:ext cx="4871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Session by VC/Dean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B135DF-6D9E-BDF3-73D2-A809F3ECBA7F}"/>
              </a:ext>
            </a:extLst>
          </p:cNvPr>
          <p:cNvSpPr txBox="1"/>
          <p:nvPr/>
        </p:nvSpPr>
        <p:spPr>
          <a:xfrm>
            <a:off x="6693636" y="5656044"/>
            <a:ext cx="4871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Encouragement for Certifications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B6AA95-06F7-F2BB-3F50-CA372B2B7AA8}"/>
              </a:ext>
            </a:extLst>
          </p:cNvPr>
          <p:cNvSpPr txBox="1"/>
          <p:nvPr/>
        </p:nvSpPr>
        <p:spPr>
          <a:xfrm>
            <a:off x="8859290" y="6199509"/>
            <a:ext cx="2321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hlinkClick r:id="rId11"/>
              </a:rPr>
              <a:t>Details</a:t>
            </a:r>
            <a:endParaRPr lang="en-US" sz="2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" y="0"/>
            <a:ext cx="12192000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80" y="165998"/>
            <a:ext cx="2867673" cy="412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443BC7-0A86-3E2B-4729-9A38DF0511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13" y="1776542"/>
            <a:ext cx="2911723" cy="1859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20B52-E056-8382-3F11-C6193600F8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147" b="23792"/>
          <a:stretch/>
        </p:blipFill>
        <p:spPr bwMode="auto">
          <a:xfrm>
            <a:off x="142366" y="1763821"/>
            <a:ext cx="2817378" cy="1861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63ACFA-16EC-42A9-7019-785BACBB39B4}"/>
              </a:ext>
            </a:extLst>
          </p:cNvPr>
          <p:cNvSpPr txBox="1"/>
          <p:nvPr/>
        </p:nvSpPr>
        <p:spPr>
          <a:xfrm>
            <a:off x="263352" y="695327"/>
            <a:ext cx="5735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dirty="0">
                <a:latin typeface="Verdana" panose="020B0604030504040204" pitchFamily="34" charset="0"/>
                <a:ea typeface="Verdana" panose="020B0604030504040204" pitchFamily="34" charset="0"/>
                <a:cs typeface="Cascadia Mono SemiBold" panose="020B0609020000020004" pitchFamily="49" charset="0"/>
              </a:rPr>
              <a:t>AWS (Cloud Practitioner)</a:t>
            </a:r>
          </a:p>
          <a:p>
            <a:r>
              <a:rPr lang="en-IN" sz="1600" b="1" dirty="0">
                <a:latin typeface="Verdana" panose="020B0604030504040204" pitchFamily="34" charset="0"/>
                <a:ea typeface="Verdana" panose="020B0604030504040204" pitchFamily="34" charset="0"/>
                <a:cs typeface="Cascadia Mono SemiBold" panose="020B0609020000020004" pitchFamily="49" charset="0"/>
              </a:rPr>
              <a:t>By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Cascadia Mono SemiBold" panose="020B0609020000020004" pitchFamily="49" charset="0"/>
              </a:rPr>
              <a:t>Ms.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Cascadia Mono SemiBold" panose="020B0609020000020004" pitchFamily="49" charset="0"/>
              </a:rPr>
              <a:t>Kamatchi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Cascadia Mono SemiBold" panose="020B0609020000020004" pitchFamily="49" charset="0"/>
              </a:rPr>
              <a:t> Devi, AWS Solutions Architect </a:t>
            </a:r>
          </a:p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Cascadia Mono SemiBold" panose="020B0609020000020004" pitchFamily="49" charset="0"/>
              </a:rPr>
              <a:t>(30 Jan 2023 to 3 Feb 2023)- </a:t>
            </a:r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scadia Mono SemiBold" panose="020B0609020000020004" pitchFamily="49" charset="0"/>
              </a:rPr>
              <a:t>51 Participants </a:t>
            </a:r>
            <a:endParaRPr lang="en-US" sz="16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Cascadia Mono SemiBold" panose="020B0609020000020004" pitchFamily="49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BCDDE1-ED5E-B87F-8BD2-03AEAA3361CD}"/>
              </a:ext>
            </a:extLst>
          </p:cNvPr>
          <p:cNvSpPr txBox="1">
            <a:spLocks/>
          </p:cNvSpPr>
          <p:nvPr/>
        </p:nvSpPr>
        <p:spPr>
          <a:xfrm>
            <a:off x="142366" y="156496"/>
            <a:ext cx="7969858" cy="412873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Faculty Development Programs Organized</a:t>
            </a:r>
            <a:b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IN" sz="27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C28705-CA91-4954-32C4-11F8787F821A}"/>
              </a:ext>
            </a:extLst>
          </p:cNvPr>
          <p:cNvSpPr txBox="1"/>
          <p:nvPr/>
        </p:nvSpPr>
        <p:spPr>
          <a:xfrm>
            <a:off x="135384" y="3722622"/>
            <a:ext cx="58637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dirty="0">
                <a:latin typeface="Verdana" panose="020B0604030504040204" pitchFamily="34" charset="0"/>
                <a:ea typeface="Verdana" panose="020B0604030504040204" pitchFamily="34" charset="0"/>
              </a:rPr>
              <a:t>Big Data Analytic</a:t>
            </a:r>
          </a:p>
          <a:p>
            <a:r>
              <a:rPr lang="en-IN" sz="1600" b="1" dirty="0">
                <a:latin typeface="Verdana" panose="020B0604030504040204" pitchFamily="34" charset="0"/>
                <a:ea typeface="Verdana" panose="020B0604030504040204" pitchFamily="34" charset="0"/>
              </a:rPr>
              <a:t>11</a:t>
            </a:r>
            <a:r>
              <a:rPr lang="en-IN" sz="16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IN" sz="1600" b="1" dirty="0">
                <a:latin typeface="Verdana" panose="020B0604030504040204" pitchFamily="34" charset="0"/>
                <a:ea typeface="Verdana" panose="020B0604030504040204" pitchFamily="34" charset="0"/>
              </a:rPr>
              <a:t> July, 2021 – 22 July , 2022- </a:t>
            </a:r>
            <a:r>
              <a:rPr lang="en-IN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 Participants</a:t>
            </a:r>
            <a:endParaRPr lang="en-US" sz="16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385B97-3B7C-2B4A-CFF5-CEF793D86863}"/>
              </a:ext>
            </a:extLst>
          </p:cNvPr>
          <p:cNvSpPr/>
          <p:nvPr/>
        </p:nvSpPr>
        <p:spPr>
          <a:xfrm>
            <a:off x="3154770" y="4742429"/>
            <a:ext cx="2941229" cy="132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Resource Persons</a:t>
            </a:r>
          </a:p>
          <a:p>
            <a:pPr marL="214308" indent="-214308" algn="just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1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Mr Sunil Kumar,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CDAC Noida</a:t>
            </a:r>
          </a:p>
          <a:p>
            <a:pPr marL="214308" indent="-214308" algn="just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Ms. </a:t>
            </a:r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Akansha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CDAC Noida</a:t>
            </a:r>
          </a:p>
          <a:p>
            <a:pPr marL="214308" indent="-214308" algn="just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Ms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Chandini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CDAC Noida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79922A-AD43-76B9-0735-6EBFB2733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66" y="4389199"/>
            <a:ext cx="3012404" cy="21975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E2E29-F4BA-9A89-4E71-57DCE132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00" y="6326877"/>
            <a:ext cx="583916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53</a:t>
            </a:fld>
            <a:endParaRPr lang="en-IN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DB4645-55C7-DCE7-7040-AA5DCFBF46A2}"/>
              </a:ext>
            </a:extLst>
          </p:cNvPr>
          <p:cNvSpPr txBox="1"/>
          <p:nvPr/>
        </p:nvSpPr>
        <p:spPr>
          <a:xfrm>
            <a:off x="6207891" y="629834"/>
            <a:ext cx="59295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Short Term Course cum Faculty Development Program on "Communication Technologies - Connectivity Evolutions“- May 27 to May 31, 2024 through NITTTR, Chandigarh- </a:t>
            </a:r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58 Participants</a:t>
            </a:r>
            <a:endParaRPr lang="en-US" sz="16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024936-FAD5-167A-8597-55EB66C9B7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45" y="1774992"/>
            <a:ext cx="2565633" cy="194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E8EA64-A2A6-92AA-9F3B-17A299BB67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078" y="1795577"/>
            <a:ext cx="3196922" cy="1927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group of people standing in front of computers&#10;&#10;Description automatically generated">
            <a:extLst>
              <a:ext uri="{FF2B5EF4-FFF2-40B4-BE49-F238E27FC236}">
                <a16:creationId xmlns:a16="http://schemas.microsoft.com/office/drawing/2014/main" id="{4D2C8B0A-38A9-F805-237F-EE577CAFE2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169" y="4389199"/>
            <a:ext cx="3274984" cy="21431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7EB51C-31F0-D959-5A0F-3625B20372ED}"/>
              </a:ext>
            </a:extLst>
          </p:cNvPr>
          <p:cNvSpPr txBox="1"/>
          <p:nvPr/>
        </p:nvSpPr>
        <p:spPr>
          <a:xfrm>
            <a:off x="6328249" y="3777515"/>
            <a:ext cx="58637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kern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FDP on blockchain and cyber security</a:t>
            </a:r>
          </a:p>
          <a:p>
            <a:r>
              <a:rPr lang="en-IN" sz="1600" b="1" kern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(22-26 July 2024)-</a:t>
            </a:r>
            <a:r>
              <a:rPr lang="en-IN" sz="1600" b="1" kern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27 Participants</a:t>
            </a:r>
            <a:endParaRPr lang="en-US" sz="16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6A2955-ED53-9A3C-C4A5-420518D810D4}"/>
              </a:ext>
            </a:extLst>
          </p:cNvPr>
          <p:cNvSpPr txBox="1"/>
          <p:nvPr/>
        </p:nvSpPr>
        <p:spPr>
          <a:xfrm>
            <a:off x="9753792" y="4739331"/>
            <a:ext cx="2406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Resource Persons: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Dr. Sumit Kumar Pandey, IIT Jammu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Dr.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Mohona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Ghosh, IGDTUW, Delhi </a:t>
            </a:r>
          </a:p>
        </p:txBody>
      </p:sp>
    </p:spTree>
    <p:extLst>
      <p:ext uri="{BB962C8B-B14F-4D97-AF65-F5344CB8AC3E}">
        <p14:creationId xmlns:p14="http://schemas.microsoft.com/office/powerpoint/2010/main" val="15421180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413" y="113982"/>
            <a:ext cx="2867673" cy="412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2326B-C0DE-4E22-B531-0F0197D9F90B}"/>
              </a:ext>
            </a:extLst>
          </p:cNvPr>
          <p:cNvSpPr txBox="1">
            <a:spLocks/>
          </p:cNvSpPr>
          <p:nvPr/>
        </p:nvSpPr>
        <p:spPr>
          <a:xfrm>
            <a:off x="0" y="170235"/>
            <a:ext cx="7176120" cy="446851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Faculty &amp; Staff Workshop Series</a:t>
            </a:r>
            <a:br>
              <a:rPr lang="en-US" sz="27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IN" sz="27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3FEC44-CB7C-66A7-EDB7-FA3718A99512}"/>
              </a:ext>
            </a:extLst>
          </p:cNvPr>
          <p:cNvSpPr txBox="1"/>
          <p:nvPr/>
        </p:nvSpPr>
        <p:spPr>
          <a:xfrm>
            <a:off x="1399175" y="692743"/>
            <a:ext cx="42375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“Empowering Research Excellence: Tools for Effective Scientific Writing” - May 11, 2024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B33B8-734C-068F-BED7-50146142BD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9"/>
          <a:stretch/>
        </p:blipFill>
        <p:spPr bwMode="auto">
          <a:xfrm>
            <a:off x="1055440" y="1708407"/>
            <a:ext cx="5096196" cy="232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60171-D6D5-D394-64C6-EE69F81129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3"/>
          <a:stretch/>
        </p:blipFill>
        <p:spPr bwMode="auto">
          <a:xfrm>
            <a:off x="1055440" y="4077073"/>
            <a:ext cx="5096196" cy="24613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DF1AB0-2F70-1C4D-9FC8-EACE69233127}"/>
              </a:ext>
            </a:extLst>
          </p:cNvPr>
          <p:cNvSpPr txBox="1"/>
          <p:nvPr/>
        </p:nvSpPr>
        <p:spPr>
          <a:xfrm>
            <a:off x="6555264" y="646328"/>
            <a:ext cx="44682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Workshop on Scientific Writing Using LATEX, Saturday”- 27th April 2024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BCCF3C-01AB-72BD-A8BF-6DEBA76917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0" b="11408"/>
          <a:stretch/>
        </p:blipFill>
        <p:spPr bwMode="auto">
          <a:xfrm>
            <a:off x="6247244" y="1708406"/>
            <a:ext cx="4817307" cy="229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DAE4A6-CD90-4165-DBA8-3CEF8DAAF2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2" t="40227" r="1332" b="19667"/>
          <a:stretch/>
        </p:blipFill>
        <p:spPr bwMode="auto">
          <a:xfrm>
            <a:off x="6151636" y="4030675"/>
            <a:ext cx="4925035" cy="25077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2E6119-6FDF-753F-70E0-4F342D5D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616" y="6310314"/>
            <a:ext cx="443470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54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2648528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F8088-FEAB-F73E-D011-3A990D5F5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6C7D7E-CB7D-B927-2F27-5A297C035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A4797-AE06-866F-50C3-30D905475A0A}"/>
              </a:ext>
            </a:extLst>
          </p:cNvPr>
          <p:cNvSpPr txBox="1">
            <a:spLocks/>
          </p:cNvSpPr>
          <p:nvPr/>
        </p:nvSpPr>
        <p:spPr>
          <a:xfrm>
            <a:off x="27277" y="126454"/>
            <a:ext cx="6932819" cy="446851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Faculty Awards &amp; Recognitions</a:t>
            </a:r>
            <a:endParaRPr lang="en-IN" sz="27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E67336-868B-9E4E-9227-33A680FBFF91}"/>
              </a:ext>
            </a:extLst>
          </p:cNvPr>
          <p:cNvSpPr txBox="1"/>
          <p:nvPr/>
        </p:nvSpPr>
        <p:spPr>
          <a:xfrm>
            <a:off x="56040" y="3525057"/>
            <a:ext cx="338644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Best Paper Award at the 5th International Conference on Science &amp; Technology Metrics (#STMet 2024), held at Tien Giang University, My Tho, Vietnam</a:t>
            </a:r>
          </a:p>
        </p:txBody>
      </p:sp>
      <p:pic>
        <p:nvPicPr>
          <p:cNvPr id="19" name="Picture 18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17B34690-0EA9-D0E9-E2A5-ACB52840F6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" y="1340768"/>
            <a:ext cx="3428237" cy="21554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8B78CC-8913-221D-402E-4F0AB3398777}"/>
              </a:ext>
            </a:extLst>
          </p:cNvPr>
          <p:cNvSpPr txBox="1"/>
          <p:nvPr/>
        </p:nvSpPr>
        <p:spPr>
          <a:xfrm>
            <a:off x="335360" y="694437"/>
            <a:ext cx="2880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8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Solanki Gupta</a:t>
            </a:r>
          </a:p>
          <a:p>
            <a:pPr algn="ctr" fontAlgn="base"/>
            <a:r>
              <a:rPr lang="en-US" sz="18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Assistant Professor</a:t>
            </a:r>
          </a:p>
        </p:txBody>
      </p:sp>
      <p:pic>
        <p:nvPicPr>
          <p:cNvPr id="28" name="Picture 27" descr="A certificate with a red ribbon and text&#10;&#10;Description automatically generated with medium confidence">
            <a:extLst>
              <a:ext uri="{FF2B5EF4-FFF2-40B4-BE49-F238E27FC236}">
                <a16:creationId xmlns:a16="http://schemas.microsoft.com/office/drawing/2014/main" id="{CA6DAE3F-77C9-5CA9-0D30-1CD36F346A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88" y="716436"/>
            <a:ext cx="2583165" cy="2743580"/>
          </a:xfrm>
          <a:prstGeom prst="rect">
            <a:avLst/>
          </a:prstGeom>
        </p:spPr>
      </p:pic>
      <p:pic>
        <p:nvPicPr>
          <p:cNvPr id="30" name="Picture 29" descr="A person with glasses and a blue shirt&#10;&#10;Description automatically generated">
            <a:extLst>
              <a:ext uri="{FF2B5EF4-FFF2-40B4-BE49-F238E27FC236}">
                <a16:creationId xmlns:a16="http://schemas.microsoft.com/office/drawing/2014/main" id="{F88E6E74-016B-2873-9B53-F34C2BE184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33" y="688207"/>
            <a:ext cx="3364566" cy="18211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53070DC-2B60-C997-96A2-1AAF9FFD6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093" y="718397"/>
            <a:ext cx="2436430" cy="27435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F9278B-2694-1AA2-B4C8-CF2863EA4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8377" y="2537556"/>
            <a:ext cx="3367063" cy="18682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DB29A6C-9E30-5B39-0AD8-B0B3EF6E14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2818" y="3396724"/>
            <a:ext cx="2427524" cy="186821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331C816-8767-CE54-2A54-9BC4BDDC6F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1920" y="4432809"/>
            <a:ext cx="3367061" cy="20579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5EA8422-4FC6-0A1F-102E-C02090AB9B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98" y="4656522"/>
            <a:ext cx="3428237" cy="2075024"/>
          </a:xfrm>
          <a:prstGeom prst="rect">
            <a:avLst/>
          </a:prstGeom>
        </p:spPr>
      </p:pic>
      <p:pic>
        <p:nvPicPr>
          <p:cNvPr id="46" name="Picture 45" descr="A group of men holding a plaque&#10;&#10;Description automatically generated">
            <a:extLst>
              <a:ext uri="{FF2B5EF4-FFF2-40B4-BE49-F238E27FC236}">
                <a16:creationId xmlns:a16="http://schemas.microsoft.com/office/drawing/2014/main" id="{57391DDE-C392-D45B-36FD-43C32DF447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66" y="3488245"/>
            <a:ext cx="2577628" cy="1717345"/>
          </a:xfrm>
          <a:prstGeom prst="rect">
            <a:avLst/>
          </a:prstGeom>
        </p:spPr>
      </p:pic>
      <p:pic>
        <p:nvPicPr>
          <p:cNvPr id="48" name="Picture 47" descr="A group of people holding a certificate&#10;&#10;Description automatically generated">
            <a:extLst>
              <a:ext uri="{FF2B5EF4-FFF2-40B4-BE49-F238E27FC236}">
                <a16:creationId xmlns:a16="http://schemas.microsoft.com/office/drawing/2014/main" id="{C4074C6A-3F66-851C-E61C-22DDEDD3A8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60" y="5245021"/>
            <a:ext cx="2422081" cy="1486525"/>
          </a:xfrm>
          <a:prstGeom prst="rect">
            <a:avLst/>
          </a:prstGeom>
        </p:spPr>
      </p:pic>
      <p:pic>
        <p:nvPicPr>
          <p:cNvPr id="50" name="Picture 49" descr="A group of people holding a plaque&#10;&#10;Description automatically generated">
            <a:extLst>
              <a:ext uri="{FF2B5EF4-FFF2-40B4-BE49-F238E27FC236}">
                <a16:creationId xmlns:a16="http://schemas.microsoft.com/office/drawing/2014/main" id="{5BCE6AFD-DEAE-D0B9-35B9-30DF1CF4E4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22" y="5192169"/>
            <a:ext cx="2577627" cy="14865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033E7-A7E2-263C-B875-7378E7D3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60" y="6447872"/>
            <a:ext cx="828405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55</a:t>
            </a:fld>
            <a:endParaRPr lang="en-IN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C65AB-DF48-0C4A-4EFE-7C73E8CA97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96595"/>
            <a:ext cx="2585964" cy="3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9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1A228-D089-F05E-4963-F2D2BCD1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424A284-21C4-9CA0-8AD3-C85D439A9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B7370E-30C4-8018-DA6D-CD58F339F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88" y="179732"/>
            <a:ext cx="2768321" cy="398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E8C364-36F2-3EF2-51B3-3E0D96E3A047}"/>
              </a:ext>
            </a:extLst>
          </p:cNvPr>
          <p:cNvSpPr txBox="1"/>
          <p:nvPr/>
        </p:nvSpPr>
        <p:spPr>
          <a:xfrm>
            <a:off x="172565" y="125494"/>
            <a:ext cx="6535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Best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9721DD-7CC7-BB45-4B40-B397F4BDF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313143"/>
            <a:ext cx="753833" cy="365125"/>
          </a:xfrm>
        </p:spPr>
        <p:txBody>
          <a:bodyPr/>
          <a:lstStyle/>
          <a:p>
            <a:fld id="{C421C46D-3F04-4F73-BF36-E6D9DA5AE143}" type="slidenum">
              <a:rPr lang="en-IN" sz="1400" b="1" smtClean="0"/>
              <a:t>56</a:t>
            </a:fld>
            <a:endParaRPr lang="en-IN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D6070-CCD5-E325-9CDE-D17A1C211F6A}"/>
              </a:ext>
            </a:extLst>
          </p:cNvPr>
          <p:cNvSpPr txBox="1"/>
          <p:nvPr/>
        </p:nvSpPr>
        <p:spPr>
          <a:xfrm>
            <a:off x="172565" y="595541"/>
            <a:ext cx="7204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Holistic Sustainable Learning through Social Connect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1B765FA-1BD2-A9F9-D00B-F6511CAD0B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991018"/>
              </p:ext>
            </p:extLst>
          </p:nvPr>
        </p:nvGraphicFramePr>
        <p:xfrm>
          <a:off x="131552" y="3832726"/>
          <a:ext cx="11725088" cy="302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4F4A5F-0091-9152-0CF0-DB385675DC9F}"/>
              </a:ext>
            </a:extLst>
          </p:cNvPr>
          <p:cNvSpPr txBox="1"/>
          <p:nvPr/>
        </p:nvSpPr>
        <p:spPr>
          <a:xfrm>
            <a:off x="10102944" y="707233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Details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38FD9D5-60A8-8057-3B9C-E41E96F3A3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8385618"/>
              </p:ext>
            </p:extLst>
          </p:nvPr>
        </p:nvGraphicFramePr>
        <p:xfrm>
          <a:off x="448381" y="964873"/>
          <a:ext cx="11053236" cy="2960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782C233-BA3D-3A2D-E145-77AD764CB762}"/>
              </a:ext>
            </a:extLst>
          </p:cNvPr>
          <p:cNvSpPr txBox="1"/>
          <p:nvPr/>
        </p:nvSpPr>
        <p:spPr>
          <a:xfrm>
            <a:off x="10160561" y="3973459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5028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8D230-1E4C-8D62-5F50-93EC8E6D9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087DAE-C3F8-5520-8C94-95CADFD48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4F5D0E-A25A-E619-6E6B-D85D7D7BD3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075" y="164318"/>
            <a:ext cx="2867673" cy="412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29AE1-5A07-A3E5-3040-219E5831510E}"/>
              </a:ext>
            </a:extLst>
          </p:cNvPr>
          <p:cNvSpPr txBox="1"/>
          <p:nvPr/>
        </p:nvSpPr>
        <p:spPr>
          <a:xfrm>
            <a:off x="155651" y="164318"/>
            <a:ext cx="41222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Best Practices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6B3E99-96EA-CB0F-68FA-77988BAF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607" y="6328557"/>
            <a:ext cx="455733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57</a:t>
            </a:fld>
            <a:endParaRPr lang="en-IN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E2EE8-3C23-EC8D-9B28-7899B9E41A2C}"/>
              </a:ext>
            </a:extLst>
          </p:cNvPr>
          <p:cNvSpPr txBox="1"/>
          <p:nvPr/>
        </p:nvSpPr>
        <p:spPr>
          <a:xfrm>
            <a:off x="176252" y="796144"/>
            <a:ext cx="116083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2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Nurturing Eco-Conscious Behavior: Taking steps towards Environment Sustainability</a:t>
            </a:r>
            <a:endParaRPr lang="en-US" sz="2800" b="1" i="0" dirty="0">
              <a:solidFill>
                <a:srgbClr val="0070C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F6458-926E-6065-98E0-431CBB2C4C9D}"/>
              </a:ext>
            </a:extLst>
          </p:cNvPr>
          <p:cNvSpPr txBox="1"/>
          <p:nvPr/>
        </p:nvSpPr>
        <p:spPr>
          <a:xfrm>
            <a:off x="153390" y="1959096"/>
            <a:ext cx="572658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Course on Environmental Studies &amp; Disaster Management (</a:t>
            </a:r>
            <a:r>
              <a:rPr lang="en-US" sz="2000" b="1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2 credit</a:t>
            </a:r>
            <a:r>
              <a:rPr lang="en-US" sz="20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) </a:t>
            </a:r>
          </a:p>
          <a:p>
            <a:pPr marL="285750" indent="-285750" algn="just" fontAlgn="base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VACs (</a:t>
            </a:r>
            <a:r>
              <a:rPr lang="en-US" sz="2000" b="1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2 credits</a:t>
            </a:r>
            <a:r>
              <a:rPr lang="en-US" sz="20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) offered on:  Renewable Energy Systems, Automation and Industry 4.0, Sustainable Development, Practical Robotics and UAV Applications, Applied Automotive Engineering: Hands-On Practices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etc</a:t>
            </a:r>
            <a:endParaRPr lang="en-US" sz="2000" b="1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285750" indent="-285750" algn="just" fontAlgn="base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hlinkClick r:id="rId5"/>
              </a:rPr>
              <a:t>E-Waste Management </a:t>
            </a:r>
            <a:r>
              <a:rPr lang="en-US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Project by Dr. Rishabh Arora</a:t>
            </a:r>
            <a:endParaRPr lang="en-US" sz="2000" b="1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285750" indent="-285750" algn="just" fontAlgn="base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Activities on Environment Sustainability in mapped in School Activity Calander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32AD5E6-C696-A08B-DFC5-37EEDA4886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9913606"/>
              </p:ext>
            </p:extLst>
          </p:nvPr>
        </p:nvGraphicFramePr>
        <p:xfrm>
          <a:off x="6137300" y="1797302"/>
          <a:ext cx="5726585" cy="4151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92879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12192000" cy="6865321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412" y="144709"/>
            <a:ext cx="2867673" cy="4128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F19518-91FF-41B3-8F55-4A697B70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0132" y="6320997"/>
            <a:ext cx="517848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58</a:t>
            </a:fld>
            <a:endParaRPr lang="en-IN" sz="1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04D9B-26E9-89CD-0A1A-4485B3B83D69}"/>
              </a:ext>
            </a:extLst>
          </p:cNvPr>
          <p:cNvSpPr txBox="1"/>
          <p:nvPr/>
        </p:nvSpPr>
        <p:spPr>
          <a:xfrm>
            <a:off x="165236" y="94090"/>
            <a:ext cx="41222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Distinctiveness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68F509-BEC4-EAD7-EAC7-9C29E87AF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743108"/>
              </p:ext>
            </p:extLst>
          </p:nvPr>
        </p:nvGraphicFramePr>
        <p:xfrm>
          <a:off x="165236" y="1523270"/>
          <a:ext cx="1184531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1628">
                  <a:extLst>
                    <a:ext uri="{9D8B030D-6E8A-4147-A177-3AD203B41FA5}">
                      <a16:colId xmlns:a16="http://schemas.microsoft.com/office/drawing/2014/main" val="3667989877"/>
                    </a:ext>
                  </a:extLst>
                </a:gridCol>
                <a:gridCol w="6363688">
                  <a:extLst>
                    <a:ext uri="{9D8B030D-6E8A-4147-A177-3AD203B41FA5}">
                      <a16:colId xmlns:a16="http://schemas.microsoft.com/office/drawing/2014/main" val="1523805366"/>
                    </a:ext>
                  </a:extLst>
                </a:gridCol>
              </a:tblGrid>
              <a:tr h="496855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INDUSTRY-DRIVEN CURRICULUM &amp; TRAINING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15-20% Courses by Industry Experts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Curriculum by Industry Experts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Full-Semester Engagement of Industry Expert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Industry Certifications &amp; Internships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Industry Collaborators: IBM, EC Council,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Nasscom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 Samatrix, Imagin-XP,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Xebia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 C-DAC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etc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Focus on Diverse Industry Domains: AI &amp; ML, Cyber Security, Data Science, UI &amp; UX, Full Stack, Cloud Computing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etc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PROJECT-BASED &amp; INNOVATIVE LEARNING</a:t>
                      </a: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Projects &amp; Internships in all years of study (15% Credits)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Project based lab assignments (4-5 Mini Projects)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Projects through COE: Robotics , AI &amp; ML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Industry based &amp; Real-world Projects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Mindbenders/RoboRush: Innovative Project Competitions.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Hackathon: innovative &amp; real-world problem solving.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Recognition &amp; awards to winners in project competitions</a:t>
                      </a:r>
                      <a:endParaRPr lang="en-US" sz="2400" dirty="0"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2437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281B74F-1E4D-EED0-AB90-091865F32DE5}"/>
              </a:ext>
            </a:extLst>
          </p:cNvPr>
          <p:cNvSpPr txBox="1"/>
          <p:nvPr/>
        </p:nvSpPr>
        <p:spPr>
          <a:xfrm>
            <a:off x="128333" y="694247"/>
            <a:ext cx="118952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Enhancing Education through Industry-Driven Curriculum, Project-Based &amp; Innovative Learning.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7E674-FC05-4B15-A2B8-5127C3D10D2D}"/>
              </a:ext>
            </a:extLst>
          </p:cNvPr>
          <p:cNvSpPr txBox="1"/>
          <p:nvPr/>
        </p:nvSpPr>
        <p:spPr>
          <a:xfrm>
            <a:off x="10459063" y="6244098"/>
            <a:ext cx="1215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841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DCF503B-3177-04AE-82EC-25D7BAA72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12192000" cy="6865321"/>
          </a:xfrm>
          <a:prstGeom prst="rect">
            <a:avLst/>
          </a:prstGeom>
        </p:spPr>
      </p:pic>
      <p:grpSp>
        <p:nvGrpSpPr>
          <p:cNvPr id="175" name="Google Shape;175;p8"/>
          <p:cNvGrpSpPr/>
          <p:nvPr/>
        </p:nvGrpSpPr>
        <p:grpSpPr>
          <a:xfrm>
            <a:off x="376727" y="3582749"/>
            <a:ext cx="2374251" cy="866554"/>
            <a:chOff x="-6252" y="-47625"/>
            <a:chExt cx="815873" cy="342340"/>
          </a:xfrm>
        </p:grpSpPr>
        <p:sp>
          <p:nvSpPr>
            <p:cNvPr id="176" name="Google Shape;176;p8"/>
            <p:cNvSpPr/>
            <p:nvPr/>
          </p:nvSpPr>
          <p:spPr>
            <a:xfrm>
              <a:off x="0" y="0"/>
              <a:ext cx="809621" cy="294715"/>
            </a:xfrm>
            <a:custGeom>
              <a:avLst/>
              <a:gdLst/>
              <a:ahLst/>
              <a:cxnLst/>
              <a:rect l="l" t="t" r="r" b="b"/>
              <a:pathLst>
                <a:path w="809621" h="294715" extrusionOk="0">
                  <a:moveTo>
                    <a:pt x="0" y="0"/>
                  </a:moveTo>
                  <a:lnTo>
                    <a:pt x="809621" y="0"/>
                  </a:lnTo>
                  <a:lnTo>
                    <a:pt x="809621" y="294715"/>
                  </a:lnTo>
                  <a:lnTo>
                    <a:pt x="0" y="294715"/>
                  </a:lnTo>
                  <a:close/>
                </a:path>
              </a:pathLst>
            </a:custGeom>
            <a:solidFill>
              <a:srgbClr val="FAB044"/>
            </a:solidFill>
            <a:ln>
              <a:noFill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7" name="Google Shape;177;p8"/>
            <p:cNvSpPr txBox="1"/>
            <p:nvPr/>
          </p:nvSpPr>
          <p:spPr>
            <a:xfrm>
              <a:off x="-6252" y="-47625"/>
              <a:ext cx="815873" cy="342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3" tIns="169333" rIns="169333" bIns="169333" anchor="ctr" anchorCtr="0">
              <a:noAutofit/>
            </a:bodyPr>
            <a:lstStyle/>
            <a:p>
              <a:pPr algn="ctr">
                <a:lnSpc>
                  <a:spcPct val="130010"/>
                </a:lnSpc>
              </a:pPr>
              <a:r>
                <a:rPr lang="en-US" sz="1999" b="1" dirty="0">
                  <a:latin typeface="Verdana" panose="020B0604030504040204" pitchFamily="34" charset="0"/>
                  <a:ea typeface="Verdana" panose="020B0604030504040204" pitchFamily="34" charset="0"/>
                  <a:cs typeface="Poppins"/>
                  <a:sym typeface="Poppins"/>
                </a:rPr>
                <a:t>2025</a:t>
              </a:r>
              <a:endParaRPr sz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78" name="Google Shape;178;p8"/>
          <p:cNvGrpSpPr/>
          <p:nvPr/>
        </p:nvGrpSpPr>
        <p:grpSpPr>
          <a:xfrm>
            <a:off x="2903277" y="3510748"/>
            <a:ext cx="2049367" cy="866554"/>
            <a:chOff x="0" y="-47625"/>
            <a:chExt cx="809621" cy="34234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79" name="Google Shape;179;p8"/>
            <p:cNvSpPr/>
            <p:nvPr/>
          </p:nvSpPr>
          <p:spPr>
            <a:xfrm>
              <a:off x="0" y="0"/>
              <a:ext cx="809621" cy="294715"/>
            </a:xfrm>
            <a:custGeom>
              <a:avLst/>
              <a:gdLst/>
              <a:ahLst/>
              <a:cxnLst/>
              <a:rect l="l" t="t" r="r" b="b"/>
              <a:pathLst>
                <a:path w="809621" h="294715" extrusionOk="0">
                  <a:moveTo>
                    <a:pt x="0" y="0"/>
                  </a:moveTo>
                  <a:lnTo>
                    <a:pt x="809621" y="0"/>
                  </a:lnTo>
                  <a:lnTo>
                    <a:pt x="809621" y="294715"/>
                  </a:lnTo>
                  <a:lnTo>
                    <a:pt x="0" y="2947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0" name="Google Shape;180;p8"/>
            <p:cNvSpPr txBox="1"/>
            <p:nvPr/>
          </p:nvSpPr>
          <p:spPr>
            <a:xfrm>
              <a:off x="0" y="-47625"/>
              <a:ext cx="809621" cy="34234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69333" tIns="169333" rIns="169333" bIns="169333" anchor="ctr" anchorCtr="0">
              <a:noAutofit/>
            </a:bodyPr>
            <a:lstStyle/>
            <a:p>
              <a:pPr algn="ctr">
                <a:lnSpc>
                  <a:spcPct val="130010"/>
                </a:lnSpc>
              </a:pPr>
              <a:r>
                <a:rPr lang="en-US" sz="1999" b="1" dirty="0">
                  <a:latin typeface="Verdana" panose="020B0604030504040204" pitchFamily="34" charset="0"/>
                  <a:ea typeface="Verdana" panose="020B0604030504040204" pitchFamily="34" charset="0"/>
                  <a:cs typeface="Poppins"/>
                  <a:sym typeface="Poppins"/>
                </a:rPr>
                <a:t>2026</a:t>
              </a:r>
              <a:endParaRPr sz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81" name="Google Shape;181;p8"/>
          <p:cNvGrpSpPr/>
          <p:nvPr/>
        </p:nvGrpSpPr>
        <p:grpSpPr>
          <a:xfrm>
            <a:off x="5078168" y="3529030"/>
            <a:ext cx="2049367" cy="866554"/>
            <a:chOff x="0" y="-47625"/>
            <a:chExt cx="809621" cy="342340"/>
          </a:xfrm>
        </p:grpSpPr>
        <p:sp>
          <p:nvSpPr>
            <p:cNvPr id="182" name="Google Shape;182;p8"/>
            <p:cNvSpPr/>
            <p:nvPr/>
          </p:nvSpPr>
          <p:spPr>
            <a:xfrm>
              <a:off x="0" y="0"/>
              <a:ext cx="809621" cy="294715"/>
            </a:xfrm>
            <a:custGeom>
              <a:avLst/>
              <a:gdLst/>
              <a:ahLst/>
              <a:cxnLst/>
              <a:rect l="l" t="t" r="r" b="b"/>
              <a:pathLst>
                <a:path w="809621" h="294715" extrusionOk="0">
                  <a:moveTo>
                    <a:pt x="0" y="0"/>
                  </a:moveTo>
                  <a:lnTo>
                    <a:pt x="809621" y="0"/>
                  </a:lnTo>
                  <a:lnTo>
                    <a:pt x="809621" y="294715"/>
                  </a:lnTo>
                  <a:lnTo>
                    <a:pt x="0" y="294715"/>
                  </a:lnTo>
                  <a:close/>
                </a:path>
              </a:pathLst>
            </a:custGeom>
            <a:solidFill>
              <a:srgbClr val="FF66C4"/>
            </a:solidFill>
            <a:ln>
              <a:noFill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3" name="Google Shape;183;p8"/>
            <p:cNvSpPr txBox="1"/>
            <p:nvPr/>
          </p:nvSpPr>
          <p:spPr>
            <a:xfrm>
              <a:off x="0" y="-47625"/>
              <a:ext cx="809621" cy="342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3" tIns="169333" rIns="169333" bIns="169333" anchor="ctr" anchorCtr="0">
              <a:noAutofit/>
            </a:bodyPr>
            <a:lstStyle/>
            <a:p>
              <a:pPr algn="ctr">
                <a:lnSpc>
                  <a:spcPct val="130010"/>
                </a:lnSpc>
              </a:pPr>
              <a:r>
                <a:rPr lang="en-US" sz="1999" b="1" dirty="0">
                  <a:latin typeface="Verdana" panose="020B0604030504040204" pitchFamily="34" charset="0"/>
                  <a:ea typeface="Verdana" panose="020B0604030504040204" pitchFamily="34" charset="0"/>
                  <a:cs typeface="Poppins"/>
                  <a:sym typeface="Poppins"/>
                </a:rPr>
                <a:t>2027</a:t>
              </a:r>
              <a:endParaRPr sz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84" name="Google Shape;184;p8"/>
          <p:cNvGrpSpPr/>
          <p:nvPr/>
        </p:nvGrpSpPr>
        <p:grpSpPr>
          <a:xfrm>
            <a:off x="7258079" y="3547349"/>
            <a:ext cx="2049367" cy="866554"/>
            <a:chOff x="0" y="-47625"/>
            <a:chExt cx="809621" cy="342340"/>
          </a:xfrm>
          <a:solidFill>
            <a:srgbClr val="99CCFF"/>
          </a:solidFill>
        </p:grpSpPr>
        <p:sp>
          <p:nvSpPr>
            <p:cNvPr id="185" name="Google Shape;185;p8"/>
            <p:cNvSpPr/>
            <p:nvPr/>
          </p:nvSpPr>
          <p:spPr>
            <a:xfrm>
              <a:off x="0" y="0"/>
              <a:ext cx="809621" cy="294715"/>
            </a:xfrm>
            <a:custGeom>
              <a:avLst/>
              <a:gdLst/>
              <a:ahLst/>
              <a:cxnLst/>
              <a:rect l="l" t="t" r="r" b="b"/>
              <a:pathLst>
                <a:path w="809621" h="294715" extrusionOk="0">
                  <a:moveTo>
                    <a:pt x="0" y="0"/>
                  </a:moveTo>
                  <a:lnTo>
                    <a:pt x="809621" y="0"/>
                  </a:lnTo>
                  <a:lnTo>
                    <a:pt x="809621" y="294715"/>
                  </a:lnTo>
                  <a:lnTo>
                    <a:pt x="0" y="2947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6" name="Google Shape;186;p8"/>
            <p:cNvSpPr txBox="1"/>
            <p:nvPr/>
          </p:nvSpPr>
          <p:spPr>
            <a:xfrm>
              <a:off x="0" y="-47625"/>
              <a:ext cx="809621" cy="34234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69333" tIns="169333" rIns="169333" bIns="169333" anchor="ctr" anchorCtr="0">
              <a:noAutofit/>
            </a:bodyPr>
            <a:lstStyle/>
            <a:p>
              <a:pPr algn="ctr">
                <a:lnSpc>
                  <a:spcPct val="130010"/>
                </a:lnSpc>
              </a:pPr>
              <a:r>
                <a:rPr lang="en-US" sz="1999" b="1" dirty="0">
                  <a:latin typeface="Verdana" panose="020B0604030504040204" pitchFamily="34" charset="0"/>
                  <a:ea typeface="Verdana" panose="020B0604030504040204" pitchFamily="34" charset="0"/>
                  <a:cs typeface="Poppins"/>
                  <a:sym typeface="Poppins"/>
                </a:rPr>
                <a:t>2028</a:t>
              </a:r>
              <a:endParaRPr sz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87" name="Google Shape;187;p8"/>
          <p:cNvGrpSpPr/>
          <p:nvPr/>
        </p:nvGrpSpPr>
        <p:grpSpPr>
          <a:xfrm>
            <a:off x="9456847" y="3577455"/>
            <a:ext cx="2340232" cy="866554"/>
            <a:chOff x="0" y="-47625"/>
            <a:chExt cx="809621" cy="342340"/>
          </a:xfrm>
        </p:grpSpPr>
        <p:sp>
          <p:nvSpPr>
            <p:cNvPr id="188" name="Google Shape;188;p8"/>
            <p:cNvSpPr/>
            <p:nvPr/>
          </p:nvSpPr>
          <p:spPr>
            <a:xfrm>
              <a:off x="0" y="0"/>
              <a:ext cx="809621" cy="294715"/>
            </a:xfrm>
            <a:custGeom>
              <a:avLst/>
              <a:gdLst/>
              <a:ahLst/>
              <a:cxnLst/>
              <a:rect l="l" t="t" r="r" b="b"/>
              <a:pathLst>
                <a:path w="809621" h="294715" extrusionOk="0">
                  <a:moveTo>
                    <a:pt x="0" y="0"/>
                  </a:moveTo>
                  <a:lnTo>
                    <a:pt x="809621" y="0"/>
                  </a:lnTo>
                  <a:lnTo>
                    <a:pt x="809621" y="294715"/>
                  </a:lnTo>
                  <a:lnTo>
                    <a:pt x="0" y="294715"/>
                  </a:ln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9" name="Google Shape;189;p8"/>
            <p:cNvSpPr txBox="1"/>
            <p:nvPr/>
          </p:nvSpPr>
          <p:spPr>
            <a:xfrm>
              <a:off x="0" y="-47625"/>
              <a:ext cx="809621" cy="342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3" tIns="169333" rIns="169333" bIns="169333" anchor="ctr" anchorCtr="0">
              <a:noAutofit/>
            </a:bodyPr>
            <a:lstStyle/>
            <a:p>
              <a:pPr algn="ctr">
                <a:lnSpc>
                  <a:spcPct val="130010"/>
                </a:lnSpc>
              </a:pPr>
              <a:r>
                <a:rPr lang="en-US" sz="2000" b="1" dirty="0">
                  <a:latin typeface="Verdana" panose="020B0604030504040204" pitchFamily="34" charset="0"/>
                  <a:ea typeface="Verdana" panose="020B0604030504040204" pitchFamily="34" charset="0"/>
                  <a:cs typeface="Poppins"/>
                  <a:sym typeface="Poppins"/>
                </a:rPr>
                <a:t>2029</a:t>
              </a:r>
              <a:endParaRPr sz="2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190" name="Google Shape;190;p8"/>
          <p:cNvCxnSpPr/>
          <p:nvPr/>
        </p:nvCxnSpPr>
        <p:spPr>
          <a:xfrm>
            <a:off x="2739814" y="4067725"/>
            <a:ext cx="139455" cy="0"/>
          </a:xfrm>
          <a:prstGeom prst="straightConnector1">
            <a:avLst/>
          </a:prstGeom>
          <a:noFill/>
          <a:ln w="57150" cap="flat" cmpd="sng">
            <a:solidFill>
              <a:srgbClr val="FAB04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1" name="Google Shape;191;p8"/>
          <p:cNvCxnSpPr>
            <a:cxnSpLocks/>
          </p:cNvCxnSpPr>
          <p:nvPr/>
        </p:nvCxnSpPr>
        <p:spPr>
          <a:xfrm>
            <a:off x="4939775" y="4061589"/>
            <a:ext cx="139455" cy="0"/>
          </a:xfrm>
          <a:prstGeom prst="straightConnector1">
            <a:avLst/>
          </a:prstGeom>
          <a:noFill/>
          <a:ln w="57150" cap="flat" cmpd="sng">
            <a:solidFill>
              <a:srgbClr val="F66C3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" name="Google Shape;192;p8"/>
          <p:cNvCxnSpPr/>
          <p:nvPr/>
        </p:nvCxnSpPr>
        <p:spPr>
          <a:xfrm>
            <a:off x="7128583" y="4083891"/>
            <a:ext cx="139455" cy="0"/>
          </a:xfrm>
          <a:prstGeom prst="straightConnector1">
            <a:avLst/>
          </a:prstGeom>
          <a:noFill/>
          <a:ln w="57150" cap="flat" cmpd="sng">
            <a:solidFill>
              <a:srgbClr val="FF66C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8"/>
          <p:cNvCxnSpPr/>
          <p:nvPr/>
        </p:nvCxnSpPr>
        <p:spPr>
          <a:xfrm>
            <a:off x="9317392" y="4106192"/>
            <a:ext cx="139455" cy="0"/>
          </a:xfrm>
          <a:prstGeom prst="straightConnector1">
            <a:avLst/>
          </a:prstGeom>
          <a:noFill/>
          <a:ln w="57150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94" name="Google Shape;194;p8"/>
          <p:cNvGrpSpPr/>
          <p:nvPr/>
        </p:nvGrpSpPr>
        <p:grpSpPr>
          <a:xfrm>
            <a:off x="376741" y="4293096"/>
            <a:ext cx="2394987" cy="2016221"/>
            <a:chOff x="0" y="-47625"/>
            <a:chExt cx="809621" cy="571704"/>
          </a:xfrm>
        </p:grpSpPr>
        <p:sp>
          <p:nvSpPr>
            <p:cNvPr id="195" name="Google Shape;195;p8"/>
            <p:cNvSpPr/>
            <p:nvPr/>
          </p:nvSpPr>
          <p:spPr>
            <a:xfrm>
              <a:off x="0" y="0"/>
              <a:ext cx="809621" cy="524079"/>
            </a:xfrm>
            <a:custGeom>
              <a:avLst/>
              <a:gdLst/>
              <a:ahLst/>
              <a:cxnLst/>
              <a:rect l="l" t="t" r="r" b="b"/>
              <a:pathLst>
                <a:path w="809621" h="524079" extrusionOk="0">
                  <a:moveTo>
                    <a:pt x="0" y="0"/>
                  </a:moveTo>
                  <a:lnTo>
                    <a:pt x="809621" y="0"/>
                  </a:lnTo>
                  <a:lnTo>
                    <a:pt x="809621" y="524079"/>
                  </a:lnTo>
                  <a:lnTo>
                    <a:pt x="0" y="524079"/>
                  </a:lnTo>
                  <a:close/>
                </a:path>
              </a:pathLst>
            </a:custGeom>
            <a:solidFill>
              <a:srgbClr val="FAB044">
                <a:alpha val="49803"/>
              </a:srgbClr>
            </a:solidFill>
            <a:ln>
              <a:noFill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6" name="Google Shape;196;p8"/>
            <p:cNvSpPr txBox="1"/>
            <p:nvPr/>
          </p:nvSpPr>
          <p:spPr>
            <a:xfrm>
              <a:off x="0" y="-47625"/>
              <a:ext cx="809621" cy="5717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3" tIns="169333" rIns="169333" bIns="169333" anchor="ctr" anchorCtr="0">
              <a:noAutofit/>
            </a:bodyPr>
            <a:lstStyle/>
            <a:p>
              <a:pPr algn="ctr">
                <a:lnSpc>
                  <a:spcPct val="21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8"/>
          <p:cNvSpPr txBox="1"/>
          <p:nvPr/>
        </p:nvSpPr>
        <p:spPr>
          <a:xfrm>
            <a:off x="531736" y="4580582"/>
            <a:ext cx="2084995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Launch of New Specializations in Robotics &amp; AI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etc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98" name="Google Shape;198;p8"/>
          <p:cNvGrpSpPr/>
          <p:nvPr/>
        </p:nvGrpSpPr>
        <p:grpSpPr>
          <a:xfrm>
            <a:off x="5056043" y="4437065"/>
            <a:ext cx="2049353" cy="1872252"/>
            <a:chOff x="0" y="-33903"/>
            <a:chExt cx="809621" cy="524079"/>
          </a:xfrm>
        </p:grpSpPr>
        <p:sp>
          <p:nvSpPr>
            <p:cNvPr id="199" name="Google Shape;199;p8"/>
            <p:cNvSpPr/>
            <p:nvPr/>
          </p:nvSpPr>
          <p:spPr>
            <a:xfrm>
              <a:off x="0" y="-33903"/>
              <a:ext cx="809621" cy="524079"/>
            </a:xfrm>
            <a:custGeom>
              <a:avLst/>
              <a:gdLst/>
              <a:ahLst/>
              <a:cxnLst/>
              <a:rect l="l" t="t" r="r" b="b"/>
              <a:pathLst>
                <a:path w="809621" h="524079" extrusionOk="0">
                  <a:moveTo>
                    <a:pt x="0" y="0"/>
                  </a:moveTo>
                  <a:lnTo>
                    <a:pt x="809621" y="0"/>
                  </a:lnTo>
                  <a:lnTo>
                    <a:pt x="809621" y="524079"/>
                  </a:lnTo>
                  <a:lnTo>
                    <a:pt x="0" y="524079"/>
                  </a:lnTo>
                  <a:close/>
                </a:path>
              </a:pathLst>
            </a:custGeom>
            <a:solidFill>
              <a:srgbClr val="FF66C4">
                <a:alpha val="49803"/>
              </a:srgbClr>
            </a:solidFill>
            <a:ln>
              <a:noFill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0" name="Google Shape;200;p8"/>
            <p:cNvSpPr txBox="1"/>
            <p:nvPr/>
          </p:nvSpPr>
          <p:spPr>
            <a:xfrm>
              <a:off x="0" y="57681"/>
              <a:ext cx="809621" cy="4324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3" tIns="169333" rIns="169333" bIns="169333" anchor="ctr" anchorCtr="0">
              <a:noAutofit/>
            </a:bodyPr>
            <a:lstStyle/>
            <a:p>
              <a:pPr algn="ctr">
                <a:lnSpc>
                  <a:spcPct val="21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8"/>
          <p:cNvGrpSpPr/>
          <p:nvPr/>
        </p:nvGrpSpPr>
        <p:grpSpPr>
          <a:xfrm>
            <a:off x="9446242" y="4342266"/>
            <a:ext cx="2350837" cy="1967047"/>
            <a:chOff x="0" y="-47625"/>
            <a:chExt cx="809621" cy="571704"/>
          </a:xfrm>
        </p:grpSpPr>
        <p:sp>
          <p:nvSpPr>
            <p:cNvPr id="203" name="Google Shape;203;p8"/>
            <p:cNvSpPr/>
            <p:nvPr/>
          </p:nvSpPr>
          <p:spPr>
            <a:xfrm>
              <a:off x="0" y="0"/>
              <a:ext cx="809621" cy="524079"/>
            </a:xfrm>
            <a:custGeom>
              <a:avLst/>
              <a:gdLst/>
              <a:ahLst/>
              <a:cxnLst/>
              <a:rect l="l" t="t" r="r" b="b"/>
              <a:pathLst>
                <a:path w="809621" h="524079" extrusionOk="0">
                  <a:moveTo>
                    <a:pt x="0" y="0"/>
                  </a:moveTo>
                  <a:lnTo>
                    <a:pt x="809621" y="0"/>
                  </a:lnTo>
                  <a:lnTo>
                    <a:pt x="809621" y="524079"/>
                  </a:lnTo>
                  <a:lnTo>
                    <a:pt x="0" y="524079"/>
                  </a:lnTo>
                  <a:close/>
                </a:path>
              </a:pathLst>
            </a:custGeom>
            <a:solidFill>
              <a:srgbClr val="5271FF">
                <a:alpha val="49803"/>
              </a:srgbClr>
            </a:solidFill>
            <a:ln>
              <a:noFill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4" name="Google Shape;204;p8"/>
            <p:cNvSpPr txBox="1"/>
            <p:nvPr/>
          </p:nvSpPr>
          <p:spPr>
            <a:xfrm>
              <a:off x="0" y="-47625"/>
              <a:ext cx="809621" cy="5717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3" tIns="169333" rIns="169333" bIns="169333" anchor="ctr" anchorCtr="0">
              <a:noAutofit/>
            </a:bodyPr>
            <a:lstStyle/>
            <a:p>
              <a:pPr algn="ctr">
                <a:lnSpc>
                  <a:spcPct val="21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8"/>
          <p:cNvGrpSpPr/>
          <p:nvPr/>
        </p:nvGrpSpPr>
        <p:grpSpPr>
          <a:xfrm>
            <a:off x="2911731" y="1556793"/>
            <a:ext cx="2049353" cy="2027685"/>
            <a:chOff x="0" y="-47625"/>
            <a:chExt cx="809621" cy="571704"/>
          </a:xfrm>
          <a:solidFill>
            <a:srgbClr val="92D050"/>
          </a:solidFill>
        </p:grpSpPr>
        <p:sp>
          <p:nvSpPr>
            <p:cNvPr id="207" name="Google Shape;207;p8"/>
            <p:cNvSpPr/>
            <p:nvPr/>
          </p:nvSpPr>
          <p:spPr>
            <a:xfrm>
              <a:off x="0" y="0"/>
              <a:ext cx="809621" cy="524079"/>
            </a:xfrm>
            <a:custGeom>
              <a:avLst/>
              <a:gdLst/>
              <a:ahLst/>
              <a:cxnLst/>
              <a:rect l="l" t="t" r="r" b="b"/>
              <a:pathLst>
                <a:path w="809621" h="524079" extrusionOk="0">
                  <a:moveTo>
                    <a:pt x="0" y="0"/>
                  </a:moveTo>
                  <a:lnTo>
                    <a:pt x="809621" y="0"/>
                  </a:lnTo>
                  <a:lnTo>
                    <a:pt x="809621" y="524079"/>
                  </a:lnTo>
                  <a:lnTo>
                    <a:pt x="0" y="5240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8" name="Google Shape;208;p8"/>
            <p:cNvSpPr txBox="1"/>
            <p:nvPr/>
          </p:nvSpPr>
          <p:spPr>
            <a:xfrm>
              <a:off x="0" y="-47625"/>
              <a:ext cx="809621" cy="57170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69333" tIns="169333" rIns="169333" bIns="169333" anchor="ctr" anchorCtr="0">
              <a:noAutofit/>
            </a:bodyPr>
            <a:lstStyle/>
            <a:p>
              <a:pPr algn="ctr">
                <a:lnSpc>
                  <a:spcPct val="21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8"/>
          <p:cNvSpPr txBox="1"/>
          <p:nvPr/>
        </p:nvSpPr>
        <p:spPr>
          <a:xfrm>
            <a:off x="2988844" y="1915876"/>
            <a:ext cx="1872208" cy="159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AICTE Approval for </a:t>
            </a:r>
            <a:r>
              <a:rPr lang="en-US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B.Tech</a:t>
            </a: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 Programs</a:t>
            </a:r>
          </a:p>
          <a:p>
            <a:pPr algn="ctr"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.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1" name="Google Shape;211;p8"/>
          <p:cNvSpPr/>
          <p:nvPr/>
        </p:nvSpPr>
        <p:spPr>
          <a:xfrm>
            <a:off x="7267524" y="1476029"/>
            <a:ext cx="2049353" cy="2038714"/>
          </a:xfrm>
          <a:custGeom>
            <a:avLst/>
            <a:gdLst/>
            <a:ahLst/>
            <a:cxnLst/>
            <a:rect l="l" t="t" r="r" b="b"/>
            <a:pathLst>
              <a:path w="809621" h="524079" extrusionOk="0">
                <a:moveTo>
                  <a:pt x="0" y="0"/>
                </a:moveTo>
                <a:lnTo>
                  <a:pt x="809621" y="0"/>
                </a:lnTo>
                <a:lnTo>
                  <a:pt x="809621" y="524079"/>
                </a:lnTo>
                <a:lnTo>
                  <a:pt x="0" y="52407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214" name="Google Shape;214;p8"/>
          <p:cNvSpPr txBox="1"/>
          <p:nvPr/>
        </p:nvSpPr>
        <p:spPr>
          <a:xfrm>
            <a:off x="191344" y="260709"/>
            <a:ext cx="957706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SOET Vision 2029: A 5-Year Strategic Roadmap</a:t>
            </a:r>
            <a:endParaRPr sz="28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Google Shape;209;p8">
            <a:extLst>
              <a:ext uri="{FF2B5EF4-FFF2-40B4-BE49-F238E27FC236}">
                <a16:creationId xmlns:a16="http://schemas.microsoft.com/office/drawing/2014/main" id="{FE36129C-4DF5-C968-6FC5-1B1CEF2C14AD}"/>
              </a:ext>
            </a:extLst>
          </p:cNvPr>
          <p:cNvSpPr txBox="1"/>
          <p:nvPr/>
        </p:nvSpPr>
        <p:spPr>
          <a:xfrm>
            <a:off x="5123179" y="4571267"/>
            <a:ext cx="1872208" cy="159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NBA Accreditation for </a:t>
            </a:r>
            <a:r>
              <a:rPr lang="en-US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B.Tech</a:t>
            </a: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 Programs</a:t>
            </a:r>
          </a:p>
          <a:p>
            <a:pPr algn="ctr"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.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Google Shape;209;p8">
            <a:extLst>
              <a:ext uri="{FF2B5EF4-FFF2-40B4-BE49-F238E27FC236}">
                <a16:creationId xmlns:a16="http://schemas.microsoft.com/office/drawing/2014/main" id="{5205AFEB-F982-9FE7-5778-C8F48153D173}"/>
              </a:ext>
            </a:extLst>
          </p:cNvPr>
          <p:cNvSpPr txBox="1"/>
          <p:nvPr/>
        </p:nvSpPr>
        <p:spPr>
          <a:xfrm>
            <a:off x="7346658" y="1887520"/>
            <a:ext cx="1872208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NIRF Top 100 Ranking for School of Engineering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.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Google Shape;209;p8">
            <a:extLst>
              <a:ext uri="{FF2B5EF4-FFF2-40B4-BE49-F238E27FC236}">
                <a16:creationId xmlns:a16="http://schemas.microsoft.com/office/drawing/2014/main" id="{C97F21BD-6B56-4A72-15E9-DD28E6C77501}"/>
              </a:ext>
            </a:extLst>
          </p:cNvPr>
          <p:cNvSpPr txBox="1"/>
          <p:nvPr/>
        </p:nvSpPr>
        <p:spPr>
          <a:xfrm>
            <a:off x="9490527" y="4546507"/>
            <a:ext cx="2262265" cy="159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International Faculty &amp; Students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. </a:t>
            </a: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Student Exchange.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372495-3523-B6B4-8EC6-6FD9A99E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772" y="6388615"/>
            <a:ext cx="805880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59</a:t>
            </a:fld>
            <a:endParaRPr lang="en-IN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DA91C-A924-577A-0E66-E2EEF7E496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7" y="144709"/>
            <a:ext cx="1955637" cy="2815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73"/>
            <a:ext cx="12191999" cy="68853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15" y="150454"/>
            <a:ext cx="2867673" cy="412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E3FBCA-A2FB-FC64-25AD-D9509B3FB0DA}"/>
              </a:ext>
            </a:extLst>
          </p:cNvPr>
          <p:cNvSpPr txBox="1"/>
          <p:nvPr/>
        </p:nvSpPr>
        <p:spPr>
          <a:xfrm>
            <a:off x="58713" y="200105"/>
            <a:ext cx="4655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rgbClr val="C00000"/>
                </a:solidFill>
              </a:rPr>
              <a:t>Student’s Profile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FD7B4-3AFF-E43E-4DB4-3CD3CB9E2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599" y="6398664"/>
            <a:ext cx="600705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6</a:t>
            </a:fld>
            <a:endParaRPr lang="en-IN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941D-DF93-5767-BBE2-24116CC60B1E}"/>
              </a:ext>
            </a:extLst>
          </p:cNvPr>
          <p:cNvSpPr txBox="1"/>
          <p:nvPr/>
        </p:nvSpPr>
        <p:spPr>
          <a:xfrm>
            <a:off x="8264197" y="712210"/>
            <a:ext cx="384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Total Students: 2798</a:t>
            </a:r>
          </a:p>
        </p:txBody>
      </p:sp>
      <p:sp>
        <p:nvSpPr>
          <p:cNvPr id="20" name="Rectangle 19">
            <a:hlinkClick r:id="rId5"/>
            <a:extLst>
              <a:ext uri="{FF2B5EF4-FFF2-40B4-BE49-F238E27FC236}">
                <a16:creationId xmlns:a16="http://schemas.microsoft.com/office/drawing/2014/main" id="{C96F8D8E-01E7-B30A-D165-74FBE1C81A44}"/>
              </a:ext>
            </a:extLst>
          </p:cNvPr>
          <p:cNvSpPr/>
          <p:nvPr/>
        </p:nvSpPr>
        <p:spPr>
          <a:xfrm>
            <a:off x="9907891" y="4991780"/>
            <a:ext cx="2205023" cy="735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Teacher-Student Ratio</a:t>
            </a:r>
          </a:p>
        </p:txBody>
      </p:sp>
      <p:sp>
        <p:nvSpPr>
          <p:cNvPr id="21" name="Rectangle 20">
            <a:hlinkClick r:id="rId6"/>
            <a:extLst>
              <a:ext uri="{FF2B5EF4-FFF2-40B4-BE49-F238E27FC236}">
                <a16:creationId xmlns:a16="http://schemas.microsoft.com/office/drawing/2014/main" id="{E9D8A737-B24B-F20F-DB22-9F1002FFD80F}"/>
              </a:ext>
            </a:extLst>
          </p:cNvPr>
          <p:cNvSpPr/>
          <p:nvPr/>
        </p:nvSpPr>
        <p:spPr>
          <a:xfrm>
            <a:off x="9898628" y="4281149"/>
            <a:ext cx="2214286" cy="735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Student Diversity</a:t>
            </a:r>
          </a:p>
        </p:txBody>
      </p:sp>
      <p:sp>
        <p:nvSpPr>
          <p:cNvPr id="23" name="Rectangle 22">
            <a:hlinkClick r:id="rId7"/>
            <a:extLst>
              <a:ext uri="{FF2B5EF4-FFF2-40B4-BE49-F238E27FC236}">
                <a16:creationId xmlns:a16="http://schemas.microsoft.com/office/drawing/2014/main" id="{747E3211-1DC7-2E87-C066-D35F6798D977}"/>
              </a:ext>
            </a:extLst>
          </p:cNvPr>
          <p:cNvSpPr/>
          <p:nvPr/>
        </p:nvSpPr>
        <p:spPr>
          <a:xfrm>
            <a:off x="9907891" y="5706566"/>
            <a:ext cx="2214286" cy="735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Scholarship</a:t>
            </a:r>
          </a:p>
        </p:txBody>
      </p:sp>
      <p:sp>
        <p:nvSpPr>
          <p:cNvPr id="2" name="Rectangle 1">
            <a:hlinkClick r:id="rId8"/>
            <a:extLst>
              <a:ext uri="{FF2B5EF4-FFF2-40B4-BE49-F238E27FC236}">
                <a16:creationId xmlns:a16="http://schemas.microsoft.com/office/drawing/2014/main" id="{B8BD825F-3036-026E-59B4-53C4B386A819}"/>
              </a:ext>
            </a:extLst>
          </p:cNvPr>
          <p:cNvSpPr/>
          <p:nvPr/>
        </p:nvSpPr>
        <p:spPr>
          <a:xfrm>
            <a:off x="9907891" y="3522077"/>
            <a:ext cx="2214286" cy="735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Sanctioned Intake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CB1C13A-CFCE-5E75-DEF4-C4F0BA0065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104075"/>
              </p:ext>
            </p:extLst>
          </p:nvPr>
        </p:nvGraphicFramePr>
        <p:xfrm>
          <a:off x="191344" y="3765156"/>
          <a:ext cx="9577064" cy="2922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847B9A3-6D8C-89B0-F685-E1DE7C4CEA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537041"/>
              </p:ext>
            </p:extLst>
          </p:nvPr>
        </p:nvGraphicFramePr>
        <p:xfrm>
          <a:off x="191344" y="712210"/>
          <a:ext cx="11737304" cy="2856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7693434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782A1-7CDB-1F3F-4814-AA3C0F4A2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F8B2CB-77D3-5EBB-ACB1-9FBDDF7EF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F8893-537E-0160-CA09-138103AA9237}"/>
              </a:ext>
            </a:extLst>
          </p:cNvPr>
          <p:cNvSpPr txBox="1"/>
          <p:nvPr/>
        </p:nvSpPr>
        <p:spPr>
          <a:xfrm>
            <a:off x="191344" y="2237513"/>
            <a:ext cx="11809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60AA"/>
                </a:solidFill>
                <a:latin typeface="Garamond" pitchFamily="18" charset="0"/>
              </a:rPr>
              <a:t>THANK</a:t>
            </a:r>
            <a:r>
              <a:rPr lang="en-US" sz="7200" dirty="0">
                <a:latin typeface="Garamond" pitchFamily="18" charset="0"/>
              </a:rPr>
              <a:t> </a:t>
            </a:r>
            <a:r>
              <a:rPr lang="en-US" sz="7200" dirty="0">
                <a:solidFill>
                  <a:srgbClr val="E31E24"/>
                </a:solidFill>
                <a:latin typeface="Garamond" pitchFamily="18" charset="0"/>
              </a:rPr>
              <a:t>YOU</a:t>
            </a:r>
            <a:endParaRPr lang="en-IN" sz="7200" dirty="0">
              <a:latin typeface="Garamond" pitchFamily="18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28172C0-C6F4-92FE-AF7B-31E046BE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3" y="6277891"/>
            <a:ext cx="661765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60</a:t>
            </a:fld>
            <a:endParaRPr lang="en-IN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931F3-0B4F-032C-2AF1-B8A513546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412" y="144709"/>
            <a:ext cx="2867673" cy="4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53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1B502-E572-FB6D-1532-252974AC9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720345-526E-49DC-EF3A-2FF67AD2D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4C0FED-EEF1-5E17-E3C9-1CB0D3DD79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24" y="136518"/>
            <a:ext cx="2867673" cy="412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E66268-D7E7-4FA1-AD3B-509017C6CC6E}"/>
              </a:ext>
            </a:extLst>
          </p:cNvPr>
          <p:cNvSpPr txBox="1"/>
          <p:nvPr/>
        </p:nvSpPr>
        <p:spPr>
          <a:xfrm>
            <a:off x="191344" y="2425873"/>
            <a:ext cx="11809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Curricular Aspects (Assessment Period)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003D2-3ECD-AA16-0494-1A96C4064D13}"/>
              </a:ext>
            </a:extLst>
          </p:cNvPr>
          <p:cNvSpPr txBox="1"/>
          <p:nvPr/>
        </p:nvSpPr>
        <p:spPr>
          <a:xfrm>
            <a:off x="119337" y="1290469"/>
            <a:ext cx="1193436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School of Engineering &amp;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80672-5D7F-5940-1A8E-13B4FC2C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1410" y="6266929"/>
            <a:ext cx="567238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7</a:t>
            </a:fld>
            <a:endParaRPr lang="en-IN" sz="1400" b="1" dirty="0"/>
          </a:p>
        </p:txBody>
      </p:sp>
      <p:pic>
        <p:nvPicPr>
          <p:cNvPr id="1026" name="Picture 2" descr="Anjaneya University : Bachelor of Education Studies at Anjaneya ...">
            <a:extLst>
              <a:ext uri="{FF2B5EF4-FFF2-40B4-BE49-F238E27FC236}">
                <a16:creationId xmlns:a16="http://schemas.microsoft.com/office/drawing/2014/main" id="{49FEAD98-F6DD-79A7-C13D-0C22EC73A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3262712"/>
            <a:ext cx="1172710" cy="175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5C0AFE-0821-0F05-C266-391841E21A2C}"/>
              </a:ext>
            </a:extLst>
          </p:cNvPr>
          <p:cNvSpPr txBox="1"/>
          <p:nvPr/>
        </p:nvSpPr>
        <p:spPr>
          <a:xfrm>
            <a:off x="191344" y="5805264"/>
            <a:ext cx="117373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"Curriculum should teach students how to think, not what to think."</a:t>
            </a:r>
            <a:r>
              <a:rPr lang="en-US" sz="2400" dirty="0"/>
              <a:t> – </a:t>
            </a:r>
            <a:r>
              <a:rPr lang="en-US" sz="2400" i="1" dirty="0"/>
              <a:t>Margaret Mead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5112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C1920-BC3A-F5F2-EAE2-F68043A53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04A9014C-D6E3-73A8-A0BF-EE2B64CCAF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26" y="54444"/>
            <a:ext cx="2745538" cy="39528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DF027BD-80A7-EFD0-207B-1ADBCF556834}"/>
              </a:ext>
            </a:extLst>
          </p:cNvPr>
          <p:cNvSpPr txBox="1"/>
          <p:nvPr/>
        </p:nvSpPr>
        <p:spPr>
          <a:xfrm>
            <a:off x="62336" y="-27806"/>
            <a:ext cx="9274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Curriculum Design &amp; Development Process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5A2F97D-4F9B-854C-DF51-8E43932BA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866381"/>
              </p:ext>
            </p:extLst>
          </p:nvPr>
        </p:nvGraphicFramePr>
        <p:xfrm>
          <a:off x="407368" y="692696"/>
          <a:ext cx="1094521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60AF43-A268-8E47-A2D5-DB9CD7B290FC}"/>
              </a:ext>
            </a:extLst>
          </p:cNvPr>
          <p:cNvSpPr txBox="1"/>
          <p:nvPr/>
        </p:nvSpPr>
        <p:spPr>
          <a:xfrm>
            <a:off x="8404854" y="699945"/>
            <a:ext cx="1985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Parents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4338D-46E9-2257-1E3D-780E4265BA1B}"/>
              </a:ext>
            </a:extLst>
          </p:cNvPr>
          <p:cNvSpPr txBox="1"/>
          <p:nvPr/>
        </p:nvSpPr>
        <p:spPr>
          <a:xfrm>
            <a:off x="1847528" y="1088059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Faculty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5E0FDA-6B9D-6D5E-C5AB-549C0A43A289}"/>
              </a:ext>
            </a:extLst>
          </p:cNvPr>
          <p:cNvSpPr txBox="1"/>
          <p:nvPr/>
        </p:nvSpPr>
        <p:spPr>
          <a:xfrm>
            <a:off x="8391430" y="1081604"/>
            <a:ext cx="3713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Industry Experts &amp; Alumni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17AC8C-4D7B-C44A-F6CB-01F98BD0A959}"/>
              </a:ext>
            </a:extLst>
          </p:cNvPr>
          <p:cNvSpPr txBox="1"/>
          <p:nvPr/>
        </p:nvSpPr>
        <p:spPr>
          <a:xfrm>
            <a:off x="1847528" y="699945"/>
            <a:ext cx="1985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Employers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F19C17-2E50-AFAA-374E-A57223B2C44D}"/>
              </a:ext>
            </a:extLst>
          </p:cNvPr>
          <p:cNvSpPr txBox="1"/>
          <p:nvPr/>
        </p:nvSpPr>
        <p:spPr>
          <a:xfrm>
            <a:off x="8391430" y="1457391"/>
            <a:ext cx="1985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Students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C245BB-6864-F3DD-EE62-C764101613B8}"/>
              </a:ext>
            </a:extLst>
          </p:cNvPr>
          <p:cNvCxnSpPr>
            <a:cxnSpLocks/>
          </p:cNvCxnSpPr>
          <p:nvPr/>
        </p:nvCxnSpPr>
        <p:spPr>
          <a:xfrm>
            <a:off x="3431704" y="884611"/>
            <a:ext cx="720080" cy="0"/>
          </a:xfrm>
          <a:prstGeom prst="straightConnector1">
            <a:avLst/>
          </a:prstGeom>
          <a:ln w="25400"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8AC1C4-D377-3629-E35E-2252A9112149}"/>
              </a:ext>
            </a:extLst>
          </p:cNvPr>
          <p:cNvCxnSpPr>
            <a:cxnSpLocks/>
          </p:cNvCxnSpPr>
          <p:nvPr/>
        </p:nvCxnSpPr>
        <p:spPr>
          <a:xfrm>
            <a:off x="3143672" y="1266270"/>
            <a:ext cx="1008112" cy="6455"/>
          </a:xfrm>
          <a:prstGeom prst="straightConnector1">
            <a:avLst/>
          </a:prstGeom>
          <a:ln w="25400"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AF5EF7-46DF-8AE5-9DF5-E82F79C07CDA}"/>
              </a:ext>
            </a:extLst>
          </p:cNvPr>
          <p:cNvCxnSpPr>
            <a:cxnSpLocks/>
          </p:cNvCxnSpPr>
          <p:nvPr/>
        </p:nvCxnSpPr>
        <p:spPr>
          <a:xfrm flipH="1">
            <a:off x="7464152" y="884611"/>
            <a:ext cx="927278" cy="0"/>
          </a:xfrm>
          <a:prstGeom prst="straightConnector1">
            <a:avLst/>
          </a:prstGeom>
          <a:ln w="25400"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EC54194-3D07-5AE7-1D19-269F8D2095D7}"/>
              </a:ext>
            </a:extLst>
          </p:cNvPr>
          <p:cNvCxnSpPr>
            <a:cxnSpLocks/>
          </p:cNvCxnSpPr>
          <p:nvPr/>
        </p:nvCxnSpPr>
        <p:spPr>
          <a:xfrm flipH="1">
            <a:off x="7464152" y="1266270"/>
            <a:ext cx="999286" cy="6455"/>
          </a:xfrm>
          <a:prstGeom prst="straightConnector1">
            <a:avLst/>
          </a:prstGeom>
          <a:ln w="25400"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15C2AF5-330A-ACD1-ADE5-51F879A5FD28}"/>
              </a:ext>
            </a:extLst>
          </p:cNvPr>
          <p:cNvCxnSpPr>
            <a:cxnSpLocks/>
          </p:cNvCxnSpPr>
          <p:nvPr/>
        </p:nvCxnSpPr>
        <p:spPr>
          <a:xfrm flipH="1">
            <a:off x="7464152" y="1632588"/>
            <a:ext cx="940702" cy="9469"/>
          </a:xfrm>
          <a:prstGeom prst="straightConnector1">
            <a:avLst/>
          </a:prstGeom>
          <a:ln w="25400"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E84DA1C-4038-0FFA-0C8A-48EE044E7E11}"/>
              </a:ext>
            </a:extLst>
          </p:cNvPr>
          <p:cNvSpPr txBox="1"/>
          <p:nvPr/>
        </p:nvSpPr>
        <p:spPr>
          <a:xfrm>
            <a:off x="10200456" y="2725617"/>
            <a:ext cx="2112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Benchmarking</a:t>
            </a:r>
            <a:endParaRPr lang="en-US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F3EAEA7-4991-008F-6755-E20BF2181C89}"/>
              </a:ext>
            </a:extLst>
          </p:cNvPr>
          <p:cNvCxnSpPr>
            <a:cxnSpLocks/>
          </p:cNvCxnSpPr>
          <p:nvPr/>
        </p:nvCxnSpPr>
        <p:spPr>
          <a:xfrm flipH="1">
            <a:off x="10003781" y="2910283"/>
            <a:ext cx="273849" cy="14661"/>
          </a:xfrm>
          <a:prstGeom prst="straightConnector1">
            <a:avLst/>
          </a:prstGeom>
          <a:ln w="25400"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BCF449F-1292-FB62-1290-BE177C0E2215}"/>
              </a:ext>
            </a:extLst>
          </p:cNvPr>
          <p:cNvSpPr txBox="1"/>
          <p:nvPr/>
        </p:nvSpPr>
        <p:spPr>
          <a:xfrm>
            <a:off x="62336" y="5152667"/>
            <a:ext cx="3405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Alumni Feedback Analysis</a:t>
            </a:r>
            <a:endParaRPr lang="en-US" sz="1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87BF75-A017-F3D8-1504-5420C0AF674C}"/>
              </a:ext>
            </a:extLst>
          </p:cNvPr>
          <p:cNvSpPr txBox="1"/>
          <p:nvPr/>
        </p:nvSpPr>
        <p:spPr>
          <a:xfrm>
            <a:off x="62336" y="5572590"/>
            <a:ext cx="35651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Employer Feedback Analysis</a:t>
            </a:r>
            <a:endParaRPr lang="en-US" sz="1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85AB82C-7108-E9F2-669B-C93871F7DB13}"/>
              </a:ext>
            </a:extLst>
          </p:cNvPr>
          <p:cNvSpPr txBox="1"/>
          <p:nvPr/>
        </p:nvSpPr>
        <p:spPr>
          <a:xfrm>
            <a:off x="9604767" y="5544547"/>
            <a:ext cx="2304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Sample Feedback Report of SOET</a:t>
            </a:r>
            <a:endParaRPr lang="en-US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1E9989-5872-1D64-5D0C-FEC82FF6AE16}"/>
              </a:ext>
            </a:extLst>
          </p:cNvPr>
          <p:cNvSpPr txBox="1"/>
          <p:nvPr/>
        </p:nvSpPr>
        <p:spPr>
          <a:xfrm>
            <a:off x="9604767" y="6217076"/>
            <a:ext cx="2304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Sample Action Taken Report</a:t>
            </a:r>
            <a:endParaRPr lang="en-US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377A53-294F-82C2-ED04-6F495E1A655E}"/>
              </a:ext>
            </a:extLst>
          </p:cNvPr>
          <p:cNvSpPr txBox="1"/>
          <p:nvPr/>
        </p:nvSpPr>
        <p:spPr>
          <a:xfrm>
            <a:off x="10500745" y="3112019"/>
            <a:ext cx="1283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2"/>
              </a:rPr>
              <a:t>Sample Survey</a:t>
            </a: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4FD2CD-22AF-69C2-DF4E-B0CD8CE0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1437" y="6447648"/>
            <a:ext cx="1081655" cy="365125"/>
          </a:xfrm>
        </p:spPr>
        <p:txBody>
          <a:bodyPr/>
          <a:lstStyle/>
          <a:p>
            <a:fld id="{C421C46D-3F04-4F73-BF36-E6D9DA5AE143}" type="slidenum">
              <a:rPr lang="en-IN" sz="1400" b="1" smtClean="0"/>
              <a:t>8</a:t>
            </a:fld>
            <a:endParaRPr lang="en-IN" sz="1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E359-7768-5148-0BE4-608F55644545}"/>
              </a:ext>
            </a:extLst>
          </p:cNvPr>
          <p:cNvSpPr txBox="1"/>
          <p:nvPr/>
        </p:nvSpPr>
        <p:spPr>
          <a:xfrm>
            <a:off x="62336" y="6010392"/>
            <a:ext cx="37694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3"/>
              </a:rPr>
              <a:t>Alumni Feedback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7932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B43F4-6E99-5050-21DE-2B3CC5FA3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7D2B9E96-6734-3CF5-595F-9996590D604D}"/>
              </a:ext>
            </a:extLst>
          </p:cNvPr>
          <p:cNvSpPr txBox="1"/>
          <p:nvPr/>
        </p:nvSpPr>
        <p:spPr>
          <a:xfrm>
            <a:off x="191344" y="-7676"/>
            <a:ext cx="914501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Relevance to Local, Regional, National &amp; Global Development in Curriculum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27CAA5-1BBA-E269-3F3C-EB00E1BC5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02" y="31573"/>
            <a:ext cx="2711882" cy="390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E2356C-45E1-1000-7C51-BB597E703D5E}"/>
              </a:ext>
            </a:extLst>
          </p:cNvPr>
          <p:cNvSpPr txBox="1"/>
          <p:nvPr/>
        </p:nvSpPr>
        <p:spPr>
          <a:xfrm>
            <a:off x="119336" y="1124744"/>
            <a:ext cx="11881320" cy="1794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Curriculum are mapped with aspects including </a:t>
            </a:r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Local,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Regional, National &amp; Global Development.    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SAMPLE MAPPING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These aspects are reflected in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Program Outcomes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Course Outcomes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Majority Courses caters to Global needs.</a:t>
            </a: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Examples of Courses catering Local &amp; Regional​ Needs: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C8E375-23C7-9A01-1EEF-185A6F3C175D}"/>
              </a:ext>
            </a:extLst>
          </p:cNvPr>
          <p:cNvSpPr txBox="1"/>
          <p:nvPr/>
        </p:nvSpPr>
        <p:spPr>
          <a:xfrm>
            <a:off x="71446" y="2967538"/>
            <a:ext cx="6111499" cy="3516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Entrepreneurship Development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Workshop Practices</a:t>
            </a:r>
          </a:p>
          <a:p>
            <a:pPr marL="800100" lvl="1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Minor /Major Projects/Summer Internships/Practical Training I, II, III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Community Service</a:t>
            </a:r>
          </a:p>
          <a:p>
            <a:pPr marL="800100" lvl="1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Disaster Management/Renewable Energy Systems/Environmental pollution &amp; control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Web Technologies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 Analysis and Data Visualization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AA07C1-1BC3-A9DD-CAC1-DF5304CBA0E9}"/>
              </a:ext>
            </a:extLst>
          </p:cNvPr>
          <p:cNvSpPr txBox="1"/>
          <p:nvPr/>
        </p:nvSpPr>
        <p:spPr>
          <a:xfrm>
            <a:off x="5925717" y="2943811"/>
            <a:ext cx="6111500" cy="3862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Practical Robotics and UAV Applications (VAC)/ Introduction to Automation, Robotics and Drones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Applied Automotive Engineering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Cyber Crime with for Social Media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Applied Generative AI: Practical Tools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Employability Skills I,II,III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3D Printing Technology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Inspections and Quality Control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Mobile Application Development</a:t>
            </a:r>
          </a:p>
          <a:p>
            <a:pPr marL="800100" lvl="1" indent="-342900" algn="just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Machine Learning/Programming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ADBFFC-B9F8-D9B6-1753-FE47E097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1620" y="6441025"/>
            <a:ext cx="661864" cy="365125"/>
          </a:xfrm>
        </p:spPr>
        <p:txBody>
          <a:bodyPr/>
          <a:lstStyle/>
          <a:p>
            <a:pPr algn="ctr"/>
            <a:fld id="{C421C46D-3F04-4F73-BF36-E6D9DA5AE143}" type="slidenum">
              <a:rPr lang="en-IN" sz="1400" b="1" smtClean="0"/>
              <a:pPr algn="ctr"/>
              <a:t>9</a:t>
            </a:fld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3834224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32606</TotalTime>
  <Words>4520</Words>
  <Application>Microsoft Office PowerPoint</Application>
  <PresentationFormat>Widescreen</PresentationFormat>
  <Paragraphs>949</Paragraphs>
  <Slides>60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Aptos</vt:lpstr>
      <vt:lpstr>Aptos Display</vt:lpstr>
      <vt:lpstr>Arial</vt:lpstr>
      <vt:lpstr>Calibri</vt:lpstr>
      <vt:lpstr>Cambria</vt:lpstr>
      <vt:lpstr>Courier New</vt:lpstr>
      <vt:lpstr>DM Sans</vt:lpstr>
      <vt:lpstr>DM Sans Bold</vt:lpstr>
      <vt:lpstr>Garamond</vt:lpstr>
      <vt:lpstr>Rubik</vt:lpstr>
      <vt:lpstr>Times New Roman</vt:lpstr>
      <vt:lpstr>Ubuntu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Programs Offered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Resources: Lab Facilities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 Alumni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conference on  “Design and Applications of Multifunctional Materials, Interfaces, and Composites (DAM2IC-22)” June 4-6,2022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WEBDEV</dc:creator>
  <cp:lastModifiedBy>DEAN SOET</cp:lastModifiedBy>
  <cp:revision>942</cp:revision>
  <cp:lastPrinted>2025-06-15T06:13:02Z</cp:lastPrinted>
  <dcterms:created xsi:type="dcterms:W3CDTF">2020-01-16T09:05:56Z</dcterms:created>
  <dcterms:modified xsi:type="dcterms:W3CDTF">2025-06-15T12:29:58Z</dcterms:modified>
</cp:coreProperties>
</file>