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</p:sldIdLst>
  <p:sldSz cx="7559675" cy="10439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484" y="834"/>
      </p:cViewPr>
      <p:guideLst>
        <p:guide orient="horz" pos="328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13C585-62B8-51AF-5B29-A559F41B2C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708486"/>
            <a:ext cx="5669756" cy="3634458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2B8BEA8-122F-F757-FAAB-071C7F0377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483102"/>
            <a:ext cx="5669756" cy="2520438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E2E071-F864-E1DB-46EF-9D54148E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96DF-246B-4998-896A-88E388F8558E}" type="datetimeFigureOut">
              <a:rPr lang="en-IN" smtClean="0"/>
              <a:t>07-03-2025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E4F8548-379D-15E8-0A8C-56F3B563E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653D5E-4D66-6093-D589-447A77506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9824-09A4-4464-B640-48271C11A7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4565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AF9224-935E-4D07-05B6-053D6F14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3D842C4-E6C4-740D-A017-9FFFC8C1C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AB3C29-4031-355C-2E44-F84DA7B62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96DF-246B-4998-896A-88E388F8558E}" type="datetimeFigureOut">
              <a:rPr lang="en-IN" smtClean="0"/>
              <a:t>07-03-2025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442076-8E23-CB02-B5F1-0A23EA26A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6BDAB9E-235F-7BEA-C8C9-836FF2631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9824-09A4-4464-B640-48271C11A7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771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C80B6B0-2FEF-08CB-52B2-62EED5CAE1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55801"/>
            <a:ext cx="1630055" cy="88469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7332B47-8756-D40C-C584-D4087CF1B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55801"/>
            <a:ext cx="4795669" cy="88469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6450FA7-2972-6F11-0E7E-358E11B0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96DF-246B-4998-896A-88E388F8558E}" type="datetimeFigureOut">
              <a:rPr lang="en-IN" smtClean="0"/>
              <a:t>07-03-2025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21747F8-8A60-F48B-735A-37CFF7A18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F78C5E-A708-78B8-E294-1198261C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9824-09A4-4464-B640-48271C11A7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165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520038-DE74-750F-69A9-D4479DE12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14C8D9-EDCC-99F3-40B6-D69D5F2607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5AE7ECB-9D26-69E4-DC5C-066630271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96DF-246B-4998-896A-88E388F8558E}" type="datetimeFigureOut">
              <a:rPr lang="en-IN" smtClean="0"/>
              <a:t>07-03-2025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A46D6A-F462-6D60-F472-6DAA77E7A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145C74-6870-A9A8-A761-E97FF35D6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9824-09A4-4464-B640-48271C11A7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241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853ABF-489E-C1CD-1155-3082E8479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602602"/>
            <a:ext cx="6520220" cy="4342500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FE60CF-86A6-C158-CFB7-947F4FCF0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6986183"/>
            <a:ext cx="6520220" cy="2283618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80E5DC5-C4F1-AA25-9215-2B4723F84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96DF-246B-4998-896A-88E388F8558E}" type="datetimeFigureOut">
              <a:rPr lang="en-IN" smtClean="0"/>
              <a:t>07-03-2025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DCE33C3-C27D-6874-935F-9AE82EBE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69ECCD7-1FFB-4333-CB05-3AD66FA04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9824-09A4-4464-B640-48271C11A7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8860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70D3F1-0268-C213-20BB-A1A84C67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869863-1B69-5DFC-88E9-78B04DB86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779007"/>
            <a:ext cx="3212862" cy="6623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A81A8D4-ADA3-ABA7-1836-AB1B895DA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779007"/>
            <a:ext cx="3212862" cy="66237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734C7D5-742C-BDC3-F06C-A6D1647D7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96DF-246B-4998-896A-88E388F8558E}" type="datetimeFigureOut">
              <a:rPr lang="en-IN" smtClean="0"/>
              <a:t>07-03-2025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BE9FF5B-7CD5-A73B-72AB-0DA4C152A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A42D287-4A4A-86AC-7198-56F061F23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9824-09A4-4464-B640-48271C11A7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25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5B8D6C-106A-3707-D9E4-484BDC303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55802"/>
            <a:ext cx="6520220" cy="20178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CE8F3D6-7FED-A8C3-A5EC-6F26B9D79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559104"/>
            <a:ext cx="3198097" cy="1254177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552FF3A-8557-8EA0-6415-018392B3CF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813281"/>
            <a:ext cx="3198097" cy="560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0073AF3-A7A1-04E4-F4E2-41A6EB6A9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559104"/>
            <a:ext cx="3213847" cy="1254177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3C083C0-390A-3C1E-4BB1-DC719219C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813281"/>
            <a:ext cx="3213847" cy="5608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93BF1436-26FF-B366-0272-31CCD2982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96DF-246B-4998-896A-88E388F8558E}" type="datetimeFigureOut">
              <a:rPr lang="en-IN" smtClean="0"/>
              <a:t>07-03-2025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FFBC5BA-AFE4-C533-4AF3-C95A6E02F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7F90750-8223-ECF9-01BA-398E78D3A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9824-09A4-4464-B640-48271C11A7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8823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1FC5B50-AB40-FE9D-E137-BC15BD3F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E9FC7EB-4D47-E868-834F-62D1F074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96DF-246B-4998-896A-88E388F8558E}" type="datetimeFigureOut">
              <a:rPr lang="en-IN" smtClean="0"/>
              <a:t>07-03-2025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303CEC8-768E-0C7E-2EB2-913974934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EA2136-238B-E356-DCBF-89EBC5341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9824-09A4-4464-B640-48271C11A7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737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82C460B-FB91-4E11-2E9E-A578F03DF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96DF-246B-4998-896A-88E388F8558E}" type="datetimeFigureOut">
              <a:rPr lang="en-IN" smtClean="0"/>
              <a:t>07-03-2025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F7E55B1-2593-1EBE-DAC8-8EA833E62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618CC4F-3464-E4F4-4EFD-B6AB0EB9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9824-09A4-4464-B640-48271C11A7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018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F6CA5E-FCDA-4CD4-F708-0C85F3DB7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5F929C6-D03C-6D76-44F3-FB8EEE12A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503081"/>
            <a:ext cx="3827085" cy="7418740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2768378-755D-A49F-0B21-A9866F2D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A7CA74A-D436-1832-8B64-241F6948D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96DF-246B-4998-896A-88E388F8558E}" type="datetimeFigureOut">
              <a:rPr lang="en-IN" smtClean="0"/>
              <a:t>07-03-2025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849D8D-CADC-4CAA-64BC-0D784FB80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ECCD322-813B-158C-91D1-DCF7315A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9824-09A4-4464-B640-48271C11A7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7140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CB9D9B5-CD6B-1159-B1B4-6E623CF1E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695960"/>
            <a:ext cx="2438192" cy="2435860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487E3B7-2A28-1E25-8918-A2381EE0C1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503081"/>
            <a:ext cx="3827085" cy="7418740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5D74382-6ACB-6F4D-2A80-FCD14B0F4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131820"/>
            <a:ext cx="2438192" cy="5802084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9146863-0ECE-7248-4F32-3A6AF94F2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196DF-246B-4998-896A-88E388F8558E}" type="datetimeFigureOut">
              <a:rPr lang="en-IN" smtClean="0"/>
              <a:t>07-03-2025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4D1EE6B-F004-10C1-C941-A7F2737BF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C428BCE-14C9-3B03-CC76-EA705915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39824-09A4-4464-B640-48271C11A7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8052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670FF73-A7F5-B590-F164-92FDAE1A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55802"/>
            <a:ext cx="6520220" cy="2017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5FBD9FA-4C52-46EB-75AC-26561F46E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779007"/>
            <a:ext cx="6520220" cy="66237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AEAE94B-DD50-4092-6C90-B33FAD0260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675778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96DF-246B-4998-896A-88E388F8558E}" type="datetimeFigureOut">
              <a:rPr lang="en-IN" smtClean="0"/>
              <a:t>07-03-2025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74512C-384E-E975-FFA5-2767D8492B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675778"/>
            <a:ext cx="2551390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1107E2-6862-71D5-3C93-0A003720C1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675778"/>
            <a:ext cx="1700927" cy="55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39824-09A4-4464-B640-48271C11A7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308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1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">
            <a:extLst>
              <a:ext uri="{FF2B5EF4-FFF2-40B4-BE49-F238E27FC236}">
                <a16:creationId xmlns="" xmlns:a16="http://schemas.microsoft.com/office/drawing/2014/main" id="{BBBFCA9F-1FD8-3F19-3CCF-42C0F5EEE973}"/>
              </a:ext>
            </a:extLst>
          </p:cNvPr>
          <p:cNvSpPr/>
          <p:nvPr/>
        </p:nvSpPr>
        <p:spPr>
          <a:xfrm>
            <a:off x="-1" y="1930424"/>
            <a:ext cx="7559676" cy="5920798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/>
            </a:blip>
            <a:stretch>
              <a:fillRect l="-25046" t="-38465" r="-25046" b="-13787"/>
            </a:stretch>
          </a:blipFill>
        </p:spPr>
      </p:sp>
      <p:pic>
        <p:nvPicPr>
          <p:cNvPr id="14" name="Picture 7" descr="C:\Users\sanar\Downloads\IIID_Logo_Delhi (1).jpg">
            <a:extLst>
              <a:ext uri="{FF2B5EF4-FFF2-40B4-BE49-F238E27FC236}">
                <a16:creationId xmlns="" xmlns:a16="http://schemas.microsoft.com/office/drawing/2014/main" id="{B9E63661-98A8-1BCB-A0FD-815F4F321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474" y="7986845"/>
            <a:ext cx="1250165" cy="1212281"/>
          </a:xfrm>
          <a:prstGeom prst="rect">
            <a:avLst/>
          </a:prstGeom>
          <a:noFill/>
        </p:spPr>
      </p:pic>
      <p:pic>
        <p:nvPicPr>
          <p:cNvPr id="9" name="Picture 3" descr="C:\Users\sanar\Downloads\download.jpg">
            <a:extLst>
              <a:ext uri="{FF2B5EF4-FFF2-40B4-BE49-F238E27FC236}">
                <a16:creationId xmlns="" xmlns:a16="http://schemas.microsoft.com/office/drawing/2014/main" id="{73CA5830-9BDF-501C-0D4D-EA9AB5C3E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t="14815" b="33333"/>
          <a:stretch>
            <a:fillRect/>
          </a:stretch>
        </p:blipFill>
        <p:spPr bwMode="auto">
          <a:xfrm>
            <a:off x="0" y="8054266"/>
            <a:ext cx="1605280" cy="891805"/>
          </a:xfrm>
          <a:prstGeom prst="rect">
            <a:avLst/>
          </a:prstGeom>
          <a:noFill/>
        </p:spPr>
      </p:pic>
      <p:pic>
        <p:nvPicPr>
          <p:cNvPr id="10" name="Picture 2" descr="C:\Users\sanar\Downloads\download (1).png">
            <a:extLst>
              <a:ext uri="{FF2B5EF4-FFF2-40B4-BE49-F238E27FC236}">
                <a16:creationId xmlns="" xmlns:a16="http://schemas.microsoft.com/office/drawing/2014/main" id="{1B11C323-8B2B-E198-9004-269D8969C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6914" b="25487"/>
          <a:stretch/>
        </p:blipFill>
        <p:spPr bwMode="auto">
          <a:xfrm>
            <a:off x="111404" y="9197751"/>
            <a:ext cx="2823487" cy="892183"/>
          </a:xfrm>
          <a:prstGeom prst="rect">
            <a:avLst/>
          </a:prstGeom>
          <a:noFill/>
        </p:spPr>
      </p:pic>
      <p:pic>
        <p:nvPicPr>
          <p:cNvPr id="11" name="Picture 4" descr="C:\Users\sanar\Downloads\IIA Logo updated.png">
            <a:extLst>
              <a:ext uri="{FF2B5EF4-FFF2-40B4-BE49-F238E27FC236}">
                <a16:creationId xmlns="" xmlns:a16="http://schemas.microsoft.com/office/drawing/2014/main" id="{DE06B711-0B18-BB2A-6340-A3208AD58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16527" y="8071811"/>
            <a:ext cx="1115293" cy="1115293"/>
          </a:xfrm>
          <a:prstGeom prst="rect">
            <a:avLst/>
          </a:prstGeom>
          <a:noFill/>
        </p:spPr>
      </p:pic>
      <p:pic>
        <p:nvPicPr>
          <p:cNvPr id="12" name="Picture 5" descr="C:\Users\sanar\Downloads\Studio Tvastra Logo (1).png">
            <a:extLst>
              <a:ext uri="{FF2B5EF4-FFF2-40B4-BE49-F238E27FC236}">
                <a16:creationId xmlns="" xmlns:a16="http://schemas.microsoft.com/office/drawing/2014/main" id="{DD7435B5-AB9A-D038-8C9D-D85886D2B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13708" y="8045974"/>
            <a:ext cx="1115293" cy="1115293"/>
          </a:xfrm>
          <a:prstGeom prst="rect">
            <a:avLst/>
          </a:prstGeom>
          <a:noFill/>
        </p:spPr>
      </p:pic>
      <p:pic>
        <p:nvPicPr>
          <p:cNvPr id="13" name="Picture 6" descr="C:\Users\sanar\Downloads\UF_Signature.jpg">
            <a:extLst>
              <a:ext uri="{FF2B5EF4-FFF2-40B4-BE49-F238E27FC236}">
                <a16:creationId xmlns="" xmlns:a16="http://schemas.microsoft.com/office/drawing/2014/main" id="{7412C5BD-FBC5-48C6-7F7D-E1DE37FCE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02265" y="9501409"/>
            <a:ext cx="2526736" cy="588525"/>
          </a:xfrm>
          <a:prstGeom prst="rect">
            <a:avLst/>
          </a:prstGeom>
          <a:noFill/>
        </p:spPr>
      </p:pic>
      <p:pic>
        <p:nvPicPr>
          <p:cNvPr id="15" name="Picture 8" descr="C:\Users\sanar\Downloads\WhatsApp Image 2025-03-05 at 3.22.15 PM.jpeg">
            <a:extLst>
              <a:ext uri="{FF2B5EF4-FFF2-40B4-BE49-F238E27FC236}">
                <a16:creationId xmlns="" xmlns:a16="http://schemas.microsoft.com/office/drawing/2014/main" id="{39BCE28F-D668-D7CC-EF74-2EA62ECD6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35790" y="8163519"/>
            <a:ext cx="1896004" cy="781653"/>
          </a:xfrm>
          <a:prstGeom prst="rect">
            <a:avLst/>
          </a:prstGeom>
          <a:noFill/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5811B73-DDC6-8FAE-D106-F382DD27497C}"/>
              </a:ext>
            </a:extLst>
          </p:cNvPr>
          <p:cNvSpPr txBox="1"/>
          <p:nvPr/>
        </p:nvSpPr>
        <p:spPr>
          <a:xfrm>
            <a:off x="1733422" y="1322594"/>
            <a:ext cx="4399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ARCHITECTURE AND DESIGN</a:t>
            </a:r>
          </a:p>
        </p:txBody>
      </p:sp>
      <p:sp>
        <p:nvSpPr>
          <p:cNvPr id="29" name="Freeform 4">
            <a:extLst>
              <a:ext uri="{FF2B5EF4-FFF2-40B4-BE49-F238E27FC236}">
                <a16:creationId xmlns="" xmlns:a16="http://schemas.microsoft.com/office/drawing/2014/main" id="{C0F5C526-A8A5-1CC5-38E8-0EB34071A2CC}"/>
              </a:ext>
            </a:extLst>
          </p:cNvPr>
          <p:cNvSpPr/>
          <p:nvPr/>
        </p:nvSpPr>
        <p:spPr>
          <a:xfrm flipV="1">
            <a:off x="-487619" y="2121927"/>
            <a:ext cx="2655602" cy="3022022"/>
          </a:xfrm>
          <a:custGeom>
            <a:avLst/>
            <a:gdLst/>
            <a:ahLst/>
            <a:cxnLst/>
            <a:rect l="l" t="t" r="r" b="b"/>
            <a:pathLst>
              <a:path w="3613671" h="4112285">
                <a:moveTo>
                  <a:pt x="0" y="4112286"/>
                </a:moveTo>
                <a:lnTo>
                  <a:pt x="3613671" y="4112286"/>
                </a:lnTo>
                <a:lnTo>
                  <a:pt x="3613671" y="0"/>
                </a:lnTo>
                <a:lnTo>
                  <a:pt x="0" y="0"/>
                </a:lnTo>
                <a:lnTo>
                  <a:pt x="0" y="4112286"/>
                </a:lnTo>
                <a:close/>
              </a:path>
            </a:pathLst>
          </a:custGeom>
          <a:blipFill>
            <a:blip r:embed="rId10">
              <a:alphaModFix amt="43000"/>
            </a:blip>
            <a:stretch>
              <a:fillRect/>
            </a:stretch>
          </a:blipFill>
        </p:spPr>
      </p:sp>
      <p:pic>
        <p:nvPicPr>
          <p:cNvPr id="26" name="Graphic 25">
            <a:extLst>
              <a:ext uri="{FF2B5EF4-FFF2-40B4-BE49-F238E27FC236}">
                <a16:creationId xmlns="" xmlns:a16="http://schemas.microsoft.com/office/drawing/2014/main" id="{E9351551-8D89-C8D6-2E15-6CC5F7B6FA3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0182" y="268753"/>
            <a:ext cx="5879309" cy="109360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98AFDA8-742D-6EC4-BCE4-037905105622}"/>
              </a:ext>
            </a:extLst>
          </p:cNvPr>
          <p:cNvSpPr txBox="1"/>
          <p:nvPr/>
        </p:nvSpPr>
        <p:spPr>
          <a:xfrm>
            <a:off x="287292" y="3612353"/>
            <a:ext cx="7016620" cy="404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dirty="0">
                <a:solidFill>
                  <a:schemeClr val="bg1"/>
                </a:solidFill>
                <a:latin typeface="Bodoni MT Black" pitchFamily="18" charset="0"/>
                <a:ea typeface="Garet"/>
                <a:cs typeface="Garet"/>
                <a:sym typeface="Garet"/>
              </a:rPr>
              <a:t>D</a:t>
            </a:r>
            <a:r>
              <a:rPr lang="en-IN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Bodoni MT Black" pitchFamily="18" charset="0"/>
                <a:ea typeface="Garet"/>
                <a:cs typeface="Garet"/>
                <a:sym typeface="Garet"/>
              </a:rPr>
              <a:t>eveloping </a:t>
            </a:r>
            <a:r>
              <a:rPr lang="en-IN" sz="2800" dirty="0">
                <a:solidFill>
                  <a:schemeClr val="bg1"/>
                </a:solidFill>
                <a:latin typeface="Bodoni MT Black" pitchFamily="18" charset="0"/>
                <a:ea typeface="Garet"/>
                <a:cs typeface="Garet"/>
                <a:sym typeface="Garet"/>
              </a:rPr>
              <a:t>E</a:t>
            </a:r>
            <a:r>
              <a:rPr lang="en-IN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Bodoni MT Black" pitchFamily="18" charset="0"/>
                <a:ea typeface="Garet"/>
                <a:cs typeface="Garet"/>
                <a:sym typeface="Garet"/>
              </a:rPr>
              <a:t>fficient and </a:t>
            </a:r>
            <a:r>
              <a:rPr lang="en-IN" sz="2800" dirty="0">
                <a:solidFill>
                  <a:schemeClr val="bg1"/>
                </a:solidFill>
                <a:latin typeface="Bodoni MT Black" pitchFamily="18" charset="0"/>
                <a:ea typeface="Garet"/>
                <a:cs typeface="Garet"/>
                <a:sym typeface="Garet"/>
              </a:rPr>
              <a:t>S</a:t>
            </a:r>
            <a:r>
              <a:rPr lang="en-IN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Bodoni MT Black" pitchFamily="18" charset="0"/>
                <a:ea typeface="Garet"/>
                <a:cs typeface="Garet"/>
                <a:sym typeface="Garet"/>
              </a:rPr>
              <a:t>ustainable </a:t>
            </a:r>
            <a:r>
              <a:rPr lang="en-IN" sz="2800" dirty="0">
                <a:solidFill>
                  <a:schemeClr val="bg1"/>
                </a:solidFill>
                <a:latin typeface="Bodoni MT Black" pitchFamily="18" charset="0"/>
                <a:ea typeface="Garet"/>
                <a:cs typeface="Garet"/>
                <a:sym typeface="Garet"/>
              </a:rPr>
              <a:t>I</a:t>
            </a:r>
            <a:r>
              <a:rPr lang="en-IN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Bodoni MT Black" pitchFamily="18" charset="0"/>
                <a:ea typeface="Garet"/>
                <a:cs typeface="Garet"/>
                <a:sym typeface="Garet"/>
              </a:rPr>
              <a:t>nnovations for </a:t>
            </a:r>
            <a:r>
              <a:rPr lang="en-IN" sz="2800" dirty="0">
                <a:solidFill>
                  <a:schemeClr val="bg1"/>
                </a:solidFill>
                <a:latin typeface="Bodoni MT Black" pitchFamily="18" charset="0"/>
                <a:ea typeface="Garet"/>
                <a:cs typeface="Garet"/>
                <a:sym typeface="Garet"/>
              </a:rPr>
              <a:t>G</a:t>
            </a:r>
            <a:r>
              <a:rPr lang="en-IN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Bodoni MT Black" pitchFamily="18" charset="0"/>
                <a:ea typeface="Garet"/>
                <a:cs typeface="Garet"/>
                <a:sym typeface="Garet"/>
              </a:rPr>
              <a:t>lobal </a:t>
            </a:r>
            <a:r>
              <a:rPr lang="en-IN" sz="2800" dirty="0">
                <a:solidFill>
                  <a:schemeClr val="bg1"/>
                </a:solidFill>
                <a:latin typeface="Bodoni MT Black" pitchFamily="18" charset="0"/>
                <a:ea typeface="Garet"/>
                <a:cs typeface="Garet"/>
                <a:sym typeface="Garet"/>
              </a:rPr>
              <a:t>N</a:t>
            </a:r>
            <a:r>
              <a:rPr lang="en-IN" sz="2800" dirty="0">
                <a:solidFill>
                  <a:schemeClr val="accent3">
                    <a:lumMod val="40000"/>
                    <a:lumOff val="60000"/>
                  </a:schemeClr>
                </a:solidFill>
                <a:latin typeface="Bodoni MT Black" pitchFamily="18" charset="0"/>
                <a:ea typeface="Garet"/>
                <a:cs typeface="Garet"/>
                <a:sym typeface="Garet"/>
              </a:rPr>
              <a:t>eeds</a:t>
            </a:r>
          </a:p>
          <a:p>
            <a:pPr algn="ctr">
              <a:lnSpc>
                <a:spcPct val="150000"/>
              </a:lnSpc>
            </a:pPr>
            <a:endParaRPr lang="en-IN" sz="20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21st &amp; 22nd March, 2025</a:t>
            </a:r>
          </a:p>
          <a:p>
            <a:pPr algn="ctr">
              <a:lnSpc>
                <a:spcPct val="150000"/>
              </a:lnSpc>
            </a:pPr>
            <a:endParaRPr lang="en-IN" sz="16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IN" sz="2000" dirty="0">
                <a:solidFill>
                  <a:schemeClr val="bg1"/>
                </a:solidFill>
                <a:latin typeface="Bahnschrift" panose="020B0502040204020203" pitchFamily="34" charset="0"/>
              </a:rPr>
              <a:t>at</a:t>
            </a:r>
          </a:p>
          <a:p>
            <a:pPr algn="ctr">
              <a:lnSpc>
                <a:spcPct val="150000"/>
              </a:lnSpc>
            </a:pPr>
            <a:endParaRPr lang="en-IN" sz="1600" dirty="0">
              <a:solidFill>
                <a:schemeClr val="bg1"/>
              </a:solidFill>
              <a:latin typeface="Bahnschrift" panose="020B0502040204020203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Knowledge Centre HO, M3M Broadway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Bahnschrift" panose="020B0502040204020203" pitchFamily="34" charset="0"/>
                <a:cs typeface="Arial" pitchFamily="34" charset="0"/>
              </a:rPr>
              <a:t> Sector 70, Gurugram</a:t>
            </a:r>
            <a:endParaRPr lang="en-US" dirty="0"/>
          </a:p>
        </p:txBody>
      </p:sp>
      <p:sp>
        <p:nvSpPr>
          <p:cNvPr id="16" name="TextBox 11">
            <a:extLst>
              <a:ext uri="{FF2B5EF4-FFF2-40B4-BE49-F238E27FC236}">
                <a16:creationId xmlns="" xmlns:a16="http://schemas.microsoft.com/office/drawing/2014/main" id="{9581574D-B16C-731B-2A0B-BA24175E6DBD}"/>
              </a:ext>
            </a:extLst>
          </p:cNvPr>
          <p:cNvSpPr txBox="1"/>
          <p:nvPr/>
        </p:nvSpPr>
        <p:spPr>
          <a:xfrm>
            <a:off x="-276345" y="2313251"/>
            <a:ext cx="8143896" cy="11446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4"/>
              </a:lnSpc>
            </a:pPr>
            <a:r>
              <a:rPr lang="en-IN" sz="6000" dirty="0">
                <a:solidFill>
                  <a:srgbClr val="E7FFAB"/>
                </a:solidFill>
                <a:latin typeface="Bodoni MT Black" pitchFamily="18" charset="0"/>
                <a:ea typeface="Garet"/>
                <a:cs typeface="Garet"/>
                <a:sym typeface="Garet"/>
              </a:rPr>
              <a:t>DESIGN 2030</a:t>
            </a:r>
            <a:endParaRPr lang="en-US" sz="8000" dirty="0">
              <a:solidFill>
                <a:srgbClr val="E7FFAB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9704FA6B-DA5F-EDBB-4822-F8EF5FA66C3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462" y="9219752"/>
            <a:ext cx="1496660" cy="106111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37CAC76-C089-6CA3-03C3-933A6E2E86E2}"/>
              </a:ext>
            </a:extLst>
          </p:cNvPr>
          <p:cNvSpPr txBox="1"/>
          <p:nvPr/>
        </p:nvSpPr>
        <p:spPr>
          <a:xfrm>
            <a:off x="1" y="2016841"/>
            <a:ext cx="75596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800" dirty="0">
                <a:solidFill>
                  <a:schemeClr val="bg1"/>
                </a:solidFill>
                <a:latin typeface="Bodoni MT Black" panose="02070A03080606020203" pitchFamily="18" charset="0"/>
                <a:ea typeface="Garet"/>
                <a:cs typeface="Garet"/>
                <a:sym typeface="Garet"/>
              </a:rPr>
              <a:t>International Multidisciplinary Conference</a:t>
            </a:r>
            <a:endParaRPr lang="en-IN" sz="1800" dirty="0">
              <a:solidFill>
                <a:schemeClr val="accent3">
                  <a:lumMod val="40000"/>
                  <a:lumOff val="60000"/>
                </a:schemeClr>
              </a:solidFill>
              <a:latin typeface="Bodoni MT Black" panose="02070A03080606020203" pitchFamily="18" charset="0"/>
              <a:ea typeface="Garet"/>
              <a:cs typeface="Garet"/>
              <a:sym typeface="Garet"/>
            </a:endParaRPr>
          </a:p>
        </p:txBody>
      </p:sp>
    </p:spTree>
    <p:extLst>
      <p:ext uri="{BB962C8B-B14F-4D97-AF65-F5344CB8AC3E}">
        <p14:creationId xmlns:p14="http://schemas.microsoft.com/office/powerpoint/2010/main" val="292927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2E3567B-3BC4-1B50-6016-9CC8BC217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0C806018-040C-18F0-1AAD-D1C460B9BDF5}"/>
              </a:ext>
            </a:extLst>
          </p:cNvPr>
          <p:cNvSpPr/>
          <p:nvPr/>
        </p:nvSpPr>
        <p:spPr>
          <a:xfrm>
            <a:off x="485767" y="1505052"/>
            <a:ext cx="6743708" cy="45001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D60D7904-5106-CF71-F59F-A0D4530B8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684722"/>
              </p:ext>
            </p:extLst>
          </p:nvPr>
        </p:nvGraphicFramePr>
        <p:xfrm>
          <a:off x="423864" y="2112106"/>
          <a:ext cx="6805611" cy="235511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833248">
                  <a:extLst>
                    <a:ext uri="{9D8B030D-6E8A-4147-A177-3AD203B41FA5}">
                      <a16:colId xmlns="" xmlns:a16="http://schemas.microsoft.com/office/drawing/2014/main" val="466707933"/>
                    </a:ext>
                  </a:extLst>
                </a:gridCol>
                <a:gridCol w="4972363">
                  <a:extLst>
                    <a:ext uri="{9D8B030D-6E8A-4147-A177-3AD203B41FA5}">
                      <a16:colId xmlns="" xmlns:a16="http://schemas.microsoft.com/office/drawing/2014/main" val="2982632259"/>
                    </a:ext>
                  </a:extLst>
                </a:gridCol>
              </a:tblGrid>
              <a:tr h="433164">
                <a:tc gridSpan="2"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RESEARCH SESSION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8660742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Bahnschrift" panose="020B0502040204020203" pitchFamily="34" charset="0"/>
                        </a:rPr>
                        <a:t>10:00 AM onwards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Bahnschrift" panose="020B0502040204020203" pitchFamily="34" charset="0"/>
                        </a:rPr>
                        <a:t>Registration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35721567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Bahnschrift" panose="020B0502040204020203" pitchFamily="34" charset="0"/>
                        </a:rPr>
                        <a:t>10:30 AM – 11:00 AM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 smtClean="0">
                          <a:latin typeface="Bahnschrift" panose="020B0502040204020203" pitchFamily="34" charset="0"/>
                        </a:rPr>
                        <a:t>Hi-Tea </a:t>
                      </a:r>
                      <a:r>
                        <a:rPr lang="en-IN" sz="1200" dirty="0">
                          <a:latin typeface="Bahnschrift" panose="020B0502040204020203" pitchFamily="34" charset="0"/>
                        </a:rPr>
                        <a:t>&amp; Networking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1369094"/>
                  </a:ext>
                </a:extLst>
              </a:tr>
              <a:tr h="478078"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Bahnschrift" panose="020B0502040204020203" pitchFamily="34" charset="0"/>
                        </a:rPr>
                        <a:t>11:00 AM - </a:t>
                      </a:r>
                      <a:r>
                        <a:rPr lang="en-IN" sz="1200" dirty="0" smtClean="0">
                          <a:latin typeface="Bahnschrift" panose="020B0502040204020203" pitchFamily="34" charset="0"/>
                        </a:rPr>
                        <a:t>11:15 </a:t>
                      </a:r>
                      <a:r>
                        <a:rPr lang="en-IN" sz="1200" dirty="0">
                          <a:latin typeface="Bahnschrift" panose="020B0502040204020203" pitchFamily="34" charset="0"/>
                        </a:rPr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Bahnschrift" panose="020B0502040204020203" pitchFamily="34" charset="0"/>
                        </a:rPr>
                        <a:t>Welcome Address &amp;</a:t>
                      </a:r>
                    </a:p>
                    <a:p>
                      <a:r>
                        <a:rPr lang="en-US" sz="1200" dirty="0">
                          <a:latin typeface="Bahnschrift" panose="020B0502040204020203" pitchFamily="34" charset="0"/>
                        </a:rPr>
                        <a:t>Introduction to the Conference Tracks</a:t>
                      </a:r>
                      <a:endParaRPr lang="en-IN" sz="12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8557988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Bahnschrift" panose="020B0502040204020203" pitchFamily="34" charset="0"/>
                        </a:rPr>
                        <a:t>11:15 AM - </a:t>
                      </a:r>
                      <a:r>
                        <a:rPr lang="en-IN" sz="1200" dirty="0" smtClean="0">
                          <a:latin typeface="Bahnschrift" panose="020B0502040204020203" pitchFamily="34" charset="0"/>
                        </a:rPr>
                        <a:t>11:30 </a:t>
                      </a:r>
                      <a:r>
                        <a:rPr lang="en-IN" sz="1200" dirty="0">
                          <a:latin typeface="Bahnschrift" panose="020B0502040204020203" pitchFamily="34" charset="0"/>
                        </a:rPr>
                        <a:t>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Bahnschrift" panose="020B0502040204020203" pitchFamily="34" charset="0"/>
                        </a:rPr>
                        <a:t>Lamp Lighting </a:t>
                      </a:r>
                      <a:r>
                        <a:rPr lang="en-IN" sz="1200" dirty="0" smtClean="0">
                          <a:latin typeface="Bahnschrift" panose="020B0502040204020203" pitchFamily="34" charset="0"/>
                        </a:rPr>
                        <a:t>Ceremony</a:t>
                      </a:r>
                      <a:endParaRPr lang="en-IN" sz="12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39175718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Bahnschrift" panose="020B0502040204020203" pitchFamily="34" charset="0"/>
                        </a:rPr>
                        <a:t>11:30 AM – 01:00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Bahnschrift" panose="020B0502040204020203" pitchFamily="34" charset="0"/>
                        </a:rPr>
                        <a:t>TECHNICAL SESSIONS 1 </a:t>
                      </a:r>
                      <a:r>
                        <a:rPr lang="en-IN" sz="1200" dirty="0" smtClean="0">
                          <a:latin typeface="Bahnschrift" panose="020B0502040204020203" pitchFamily="34" charset="0"/>
                        </a:rPr>
                        <a:t>,</a:t>
                      </a:r>
                      <a:r>
                        <a:rPr lang="en-IN" sz="1200" baseline="0" dirty="0" smtClean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N" sz="1200" dirty="0" smtClean="0">
                          <a:latin typeface="Bahnschrift" panose="020B0502040204020203" pitchFamily="34" charset="0"/>
                        </a:rPr>
                        <a:t>2 &amp;</a:t>
                      </a:r>
                      <a:r>
                        <a:rPr lang="en-IN" sz="1200" baseline="0" dirty="0" smtClean="0">
                          <a:latin typeface="Bahnschrift" panose="020B0502040204020203" pitchFamily="34" charset="0"/>
                        </a:rPr>
                        <a:t> 3</a:t>
                      </a:r>
                      <a:endParaRPr lang="en-IN" sz="12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5739454"/>
                  </a:ext>
                </a:extLst>
              </a:tr>
              <a:tr h="288775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Bahnschrift" panose="020B0502040204020203" pitchFamily="34" charset="0"/>
                        </a:rPr>
                        <a:t>01:00 PM – 02:00 PM</a:t>
                      </a:r>
                      <a:endParaRPr lang="en-IN" sz="1200" dirty="0">
                        <a:latin typeface="Bahnschrift" panose="020B0502040204020203" pitchFamily="34" charset="0"/>
                      </a:endParaRP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200" dirty="0">
                          <a:latin typeface="Bahnschrift" panose="020B0502040204020203" pitchFamily="34" charset="0"/>
                        </a:rPr>
                        <a:t>LUNCH</a:t>
                      </a:r>
                    </a:p>
                  </a:txBody>
                  <a:tcPr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93381699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="" xmlns:a16="http://schemas.microsoft.com/office/drawing/2014/main" id="{EB4FA48B-4024-C20A-0E3A-E05CFB38F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840496"/>
              </p:ext>
            </p:extLst>
          </p:nvPr>
        </p:nvGraphicFramePr>
        <p:xfrm>
          <a:off x="404814" y="4605763"/>
          <a:ext cx="6819899" cy="409056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28476">
                  <a:extLst>
                    <a:ext uri="{9D8B030D-6E8A-4147-A177-3AD203B41FA5}">
                      <a16:colId xmlns="" xmlns:a16="http://schemas.microsoft.com/office/drawing/2014/main" val="466707933"/>
                    </a:ext>
                  </a:extLst>
                </a:gridCol>
                <a:gridCol w="4891423">
                  <a:extLst>
                    <a:ext uri="{9D8B030D-6E8A-4147-A177-3AD203B41FA5}">
                      <a16:colId xmlns="" xmlns:a16="http://schemas.microsoft.com/office/drawing/2014/main" val="2982632259"/>
                    </a:ext>
                  </a:extLst>
                </a:gridCol>
              </a:tblGrid>
              <a:tr h="398956">
                <a:tc gridSpan="2"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KNOWLEDGE SESSION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8660742"/>
                  </a:ext>
                </a:extLst>
              </a:tr>
              <a:tr h="299217">
                <a:tc>
                  <a:txBody>
                    <a:bodyPr/>
                    <a:lstStyle/>
                    <a:p>
                      <a:r>
                        <a:rPr lang="en-IN" sz="1200" b="0" dirty="0">
                          <a:latin typeface="Bahnschrift" panose="020B0502040204020203" pitchFamily="34" charset="0"/>
                        </a:rPr>
                        <a:t>02:00 PM - 02:05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Welcoming of Guests and Inaugural Ceremony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628285137"/>
                  </a:ext>
                </a:extLst>
              </a:tr>
              <a:tr h="384956">
                <a:tc>
                  <a:txBody>
                    <a:bodyPr/>
                    <a:lstStyle/>
                    <a:p>
                      <a:r>
                        <a:rPr lang="en-IN" sz="1200" b="0" dirty="0">
                          <a:latin typeface="Bahnschrift" panose="020B0502040204020203" pitchFamily="34" charset="0"/>
                        </a:rPr>
                        <a:t>02:05 </a:t>
                      </a:r>
                      <a:r>
                        <a:rPr lang="en-IN" sz="1200" b="0" dirty="0" smtClean="0">
                          <a:latin typeface="Bahnschrift" panose="020B0502040204020203" pitchFamily="34" charset="0"/>
                        </a:rPr>
                        <a:t>PM - 02:15 </a:t>
                      </a:r>
                      <a:r>
                        <a:rPr lang="en-IN" sz="1200" b="0" dirty="0">
                          <a:latin typeface="Bahnschrift" panose="020B0502040204020203" pitchFamily="34" charset="0"/>
                        </a:rPr>
                        <a:t>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Inaugural Speech by Vice Chancellor, KR Mangalam University 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–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Prof. Dr. Raghuvir Singh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135721567"/>
                  </a:ext>
                </a:extLst>
              </a:tr>
              <a:tr h="299217">
                <a:tc>
                  <a:txBody>
                    <a:bodyPr/>
                    <a:lstStyle/>
                    <a:p>
                      <a:r>
                        <a:rPr lang="en-IN" sz="1200" b="0" dirty="0">
                          <a:latin typeface="Bahnschrift" panose="020B0502040204020203" pitchFamily="34" charset="0"/>
                        </a:rPr>
                        <a:t>02:15 PM - 02:30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Address by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COA Delhi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Vice-President – Ar. Gajanand Ram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991369094"/>
                  </a:ext>
                </a:extLst>
              </a:tr>
              <a:tr h="299217">
                <a:tc>
                  <a:txBody>
                    <a:bodyPr/>
                    <a:lstStyle/>
                    <a:p>
                      <a:r>
                        <a:rPr lang="en-IN" sz="1200" b="0" dirty="0">
                          <a:latin typeface="Bahnschrift" panose="020B0502040204020203" pitchFamily="34" charset="0"/>
                        </a:rPr>
                        <a:t>02:30 PM - </a:t>
                      </a:r>
                      <a:r>
                        <a:rPr lang="en-IN" sz="1200" b="0" dirty="0" smtClean="0">
                          <a:latin typeface="Bahnschrift" panose="020B0502040204020203" pitchFamily="34" charset="0"/>
                        </a:rPr>
                        <a:t>02:45 </a:t>
                      </a:r>
                      <a:r>
                        <a:rPr lang="en-IN" sz="1200" b="0" dirty="0">
                          <a:latin typeface="Bahnschrift" panose="020B0502040204020203" pitchFamily="34" charset="0"/>
                        </a:rPr>
                        <a:t>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Address by 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IIA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Haryana Chapter Chairman – Ar. Vivek </a:t>
                      </a:r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Logani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921677558"/>
                  </a:ext>
                </a:extLst>
              </a:tr>
              <a:tr h="299217">
                <a:tc>
                  <a:txBody>
                    <a:bodyPr/>
                    <a:lstStyle/>
                    <a:p>
                      <a:r>
                        <a:rPr lang="en-IN" sz="1200" b="0" dirty="0" smtClean="0">
                          <a:latin typeface="Bahnschrift" panose="020B0502040204020203" pitchFamily="34" charset="0"/>
                        </a:rPr>
                        <a:t>02:45 PM – 03:00 PM</a:t>
                      </a:r>
                      <a:endParaRPr lang="en-IN" sz="1200" b="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Address by IIID Delhi</a:t>
                      </a:r>
                      <a:r>
                        <a:rPr lang="en-US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Regional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Chapter Chairman – Mr.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Rishu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Anand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</a:tr>
              <a:tr h="299217">
                <a:tc>
                  <a:txBody>
                    <a:bodyPr/>
                    <a:lstStyle/>
                    <a:p>
                      <a:r>
                        <a:rPr lang="en-IN" sz="1200" b="0" dirty="0">
                          <a:latin typeface="Bahnschrift" panose="020B0502040204020203" pitchFamily="34" charset="0"/>
                        </a:rPr>
                        <a:t>03:00 PM – 04:15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Expert Talks 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238557988"/>
                  </a:ext>
                </a:extLst>
              </a:tr>
              <a:tr h="299217">
                <a:tc>
                  <a:txBody>
                    <a:bodyPr/>
                    <a:lstStyle/>
                    <a:p>
                      <a:endParaRPr lang="en-IN" sz="1200" b="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Ar.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Ankon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N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Mitra</a:t>
                      </a:r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N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Director, </a:t>
                      </a:r>
                      <a:r>
                        <a:rPr lang="en-IN" sz="900" b="0" i="1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Hexagramm</a:t>
                      </a:r>
                      <a:r>
                        <a:rPr lang="en-IN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Infrastructure Private Limited, New Delhi</a:t>
                      </a:r>
                      <a:endParaRPr lang="en-IN" sz="9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798341245"/>
                  </a:ext>
                </a:extLst>
              </a:tr>
              <a:tr h="299217">
                <a:tc>
                  <a:txBody>
                    <a:bodyPr/>
                    <a:lstStyle/>
                    <a:p>
                      <a:endParaRPr lang="en-IN" sz="1200" b="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Ar. Sanjay </a:t>
                      </a:r>
                      <a:r>
                        <a:rPr lang="en-IN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Soni</a:t>
                      </a:r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,</a:t>
                      </a:r>
                      <a:r>
                        <a:rPr lang="en-I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N" sz="900" b="0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Chief Knowledge Director, Incredible Design, New Delhi</a:t>
                      </a:r>
                      <a:endParaRPr lang="en-IN" sz="9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839175718"/>
                  </a:ext>
                </a:extLst>
              </a:tr>
              <a:tr h="299217">
                <a:tc>
                  <a:txBody>
                    <a:bodyPr/>
                    <a:lstStyle/>
                    <a:p>
                      <a:endParaRPr lang="en-IN" sz="1200" b="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Artist Gopal </a:t>
                      </a:r>
                      <a:r>
                        <a:rPr lang="en-IN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Namjoshi</a:t>
                      </a:r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,</a:t>
                      </a:r>
                      <a:r>
                        <a:rPr lang="en-I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IN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Gopal </a:t>
                      </a:r>
                      <a:r>
                        <a:rPr lang="en-IN" sz="9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Namjoshi</a:t>
                      </a:r>
                      <a:r>
                        <a:rPr lang="en-IN" sz="900" b="0" i="1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Studio, </a:t>
                      </a:r>
                      <a:r>
                        <a:rPr lang="en-IN" sz="900" b="0" i="1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Gurugram</a:t>
                      </a:r>
                      <a:endParaRPr lang="en-IN" sz="1200" b="0" i="1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224035478"/>
                  </a:ext>
                </a:extLst>
              </a:tr>
              <a:tr h="299217">
                <a:tc>
                  <a:txBody>
                    <a:bodyPr/>
                    <a:lstStyle/>
                    <a:p>
                      <a:pPr algn="l"/>
                      <a:r>
                        <a:rPr lang="en-IN" sz="1200" b="0" dirty="0">
                          <a:latin typeface="Bahnschrift" panose="020B0502040204020203" pitchFamily="34" charset="0"/>
                        </a:rPr>
                        <a:t>04:15 PM - 04:25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Presentation - Knowledge Centre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071549443"/>
                  </a:ext>
                </a:extLst>
              </a:tr>
              <a:tr h="384956">
                <a:tc>
                  <a:txBody>
                    <a:bodyPr/>
                    <a:lstStyle/>
                    <a:p>
                      <a:pPr algn="l"/>
                      <a:r>
                        <a:rPr lang="en-IN" sz="1200" b="0" dirty="0">
                          <a:latin typeface="Bahnschrift" panose="020B0502040204020203" pitchFamily="34" charset="0"/>
                        </a:rPr>
                        <a:t>04:30 PM - </a:t>
                      </a:r>
                      <a:r>
                        <a:rPr lang="en-IN" sz="1200" b="0" dirty="0" smtClean="0">
                          <a:latin typeface="Bahnschrift" panose="020B0502040204020203" pitchFamily="34" charset="0"/>
                        </a:rPr>
                        <a:t>05:00 </a:t>
                      </a:r>
                      <a:r>
                        <a:rPr lang="en-IN" sz="1200" b="0" dirty="0">
                          <a:latin typeface="Bahnschrift" panose="020B0502040204020203" pitchFamily="34" charset="0"/>
                        </a:rPr>
                        <a:t>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Inauguration of </a:t>
                      </a:r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Exhibition </a:t>
                      </a:r>
                    </a:p>
                    <a:p>
                      <a:pPr algn="l" fontAlgn="ctr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‘</a:t>
                      </a:r>
                      <a:r>
                        <a:rPr lang="en-IN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RASA - R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emembrance</a:t>
                      </a:r>
                      <a:r>
                        <a:rPr lang="en-IN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, A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rt</a:t>
                      </a:r>
                      <a:r>
                        <a:rPr lang="en-IN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, S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pace</a:t>
                      </a:r>
                      <a:r>
                        <a:rPr lang="en-IN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, A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rchitecture</a:t>
                      </a:r>
                      <a:r>
                        <a:rPr lang="en-IN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’</a:t>
                      </a:r>
                      <a:endParaRPr lang="en-IN" sz="1200" b="1" i="0" u="none" strike="noStrike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215081339"/>
                  </a:ext>
                </a:extLst>
              </a:tr>
              <a:tr h="228745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 05:00 PM - 05:30 PM</a:t>
                      </a:r>
                    </a:p>
                  </a:txBody>
                  <a:tcPr marL="7620" marR="7620" marT="7620" marB="0" anchor="ctr">
                    <a:solidFill>
                      <a:srgbClr val="C00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Hi-Tea &amp; Networking</a:t>
                      </a:r>
                    </a:p>
                  </a:txBody>
                  <a:tcPr marL="7620" marR="7620" marT="7620" marB="0" anchor="ctr">
                    <a:solidFill>
                      <a:srgbClr val="C00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93369346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7F26264-A291-46B2-5FFE-50FC61B26A5A}"/>
              </a:ext>
            </a:extLst>
          </p:cNvPr>
          <p:cNvSpPr txBox="1"/>
          <p:nvPr/>
        </p:nvSpPr>
        <p:spPr>
          <a:xfrm>
            <a:off x="1335063" y="1505052"/>
            <a:ext cx="516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Bahnschrift" panose="020B0502040204020203" pitchFamily="34" charset="0"/>
              </a:rPr>
              <a:t>March 21st, 2025</a:t>
            </a:r>
          </a:p>
          <a:p>
            <a:r>
              <a:rPr lang="en-US" sz="1200" dirty="0">
                <a:solidFill>
                  <a:schemeClr val="bg1"/>
                </a:solidFill>
                <a:latin typeface="Bahnschrift" panose="020B0502040204020203" pitchFamily="34" charset="0"/>
              </a:rPr>
              <a:t>Venue: Knowledge Centre HO, M3M Broadway, Sector 70, Gurugram</a:t>
            </a:r>
            <a:endParaRPr lang="en-IN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EBD495B2-1E49-6ADA-5394-E64979E347C0}"/>
              </a:ext>
            </a:extLst>
          </p:cNvPr>
          <p:cNvSpPr/>
          <p:nvPr/>
        </p:nvSpPr>
        <p:spPr>
          <a:xfrm>
            <a:off x="409575" y="1505052"/>
            <a:ext cx="822317" cy="45001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Bahnschrift" panose="020B0502040204020203" pitchFamily="34" charset="0"/>
              </a:rPr>
              <a:t>DAY 1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="" xmlns:a16="http://schemas.microsoft.com/office/drawing/2014/main" id="{E52F50C9-1C38-9D7C-1D20-A26197823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7550" y="270833"/>
            <a:ext cx="3768297" cy="700939"/>
          </a:xfrm>
          <a:prstGeom prst="rect">
            <a:avLst/>
          </a:prstGeom>
        </p:spPr>
      </p:pic>
      <p:graphicFrame>
        <p:nvGraphicFramePr>
          <p:cNvPr id="35" name="Table 34">
            <a:extLst>
              <a:ext uri="{FF2B5EF4-FFF2-40B4-BE49-F238E27FC236}">
                <a16:creationId xmlns="" xmlns:a16="http://schemas.microsoft.com/office/drawing/2014/main" id="{EDFCAD81-58BD-50D7-C72A-348D2FCCD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171603"/>
              </p:ext>
            </p:extLst>
          </p:nvPr>
        </p:nvGraphicFramePr>
        <p:xfrm>
          <a:off x="414338" y="8834498"/>
          <a:ext cx="6800850" cy="874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905000">
                  <a:extLst>
                    <a:ext uri="{9D8B030D-6E8A-4147-A177-3AD203B41FA5}">
                      <a16:colId xmlns="" xmlns:a16="http://schemas.microsoft.com/office/drawing/2014/main" val="466707933"/>
                    </a:ext>
                  </a:extLst>
                </a:gridCol>
                <a:gridCol w="4895850">
                  <a:extLst>
                    <a:ext uri="{9D8B030D-6E8A-4147-A177-3AD203B41FA5}">
                      <a16:colId xmlns="" xmlns:a16="http://schemas.microsoft.com/office/drawing/2014/main" val="298263225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CULTURAL EVENING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866074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 05:30 PM – 06:00 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Insta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Talk by Design Influencers</a:t>
                      </a:r>
                      <a:endParaRPr lang="en-I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325542608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 06:00 PM – 07:00 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Cultural Program - FASHION SHOW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414415296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8FE0747-DBC7-74D3-D0CB-4383DD254712}"/>
              </a:ext>
            </a:extLst>
          </p:cNvPr>
          <p:cNvSpPr txBox="1"/>
          <p:nvPr/>
        </p:nvSpPr>
        <p:spPr>
          <a:xfrm>
            <a:off x="1733422" y="1017794"/>
            <a:ext cx="4399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ARCHITECTURE AND DESIGN</a:t>
            </a:r>
          </a:p>
        </p:txBody>
      </p:sp>
    </p:spTree>
    <p:extLst>
      <p:ext uri="{BB962C8B-B14F-4D97-AF65-F5344CB8AC3E}">
        <p14:creationId xmlns:p14="http://schemas.microsoft.com/office/powerpoint/2010/main" val="204917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89CE723B-F4DF-799F-B273-838110DE9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="" xmlns:a16="http://schemas.microsoft.com/office/drawing/2014/main" id="{EE526B8F-2A24-11D5-B248-FE4332A62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130018"/>
              </p:ext>
            </p:extLst>
          </p:nvPr>
        </p:nvGraphicFramePr>
        <p:xfrm>
          <a:off x="428626" y="2163312"/>
          <a:ext cx="6777038" cy="1566066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94585">
                  <a:extLst>
                    <a:ext uri="{9D8B030D-6E8A-4147-A177-3AD203B41FA5}">
                      <a16:colId xmlns="" xmlns:a16="http://schemas.microsoft.com/office/drawing/2014/main" val="466707933"/>
                    </a:ext>
                  </a:extLst>
                </a:gridCol>
                <a:gridCol w="4982453">
                  <a:extLst>
                    <a:ext uri="{9D8B030D-6E8A-4147-A177-3AD203B41FA5}">
                      <a16:colId xmlns="" xmlns:a16="http://schemas.microsoft.com/office/drawing/2014/main" val="2982632259"/>
                    </a:ext>
                  </a:extLst>
                </a:gridCol>
              </a:tblGrid>
              <a:tr h="414066">
                <a:tc gridSpan="2">
                  <a:txBody>
                    <a:bodyPr/>
                    <a:lstStyle/>
                    <a:p>
                      <a:pPr algn="ctr"/>
                      <a:r>
                        <a:rPr lang="en-IN" sz="1800" b="1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RESEARCH SESSIONS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866074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10:00 AM onwards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 Registration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213572156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10:15 AM - 10:30 AM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Bahnschrift" panose="020B0502040204020203" pitchFamily="34" charset="0"/>
                        </a:rPr>
                        <a:t>Introduction to the Conference Tracks</a:t>
                      </a:r>
                      <a:endParaRPr lang="en-IN" sz="12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9136909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11:00 AM - 11:30 AM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latin typeface="Bahnschrift" panose="020B0502040204020203" pitchFamily="34" charset="0"/>
                        </a:rPr>
                        <a:t>Tea &amp; Networking</a:t>
                      </a:r>
                    </a:p>
                  </a:txBody>
                  <a:tcPr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7746455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latin typeface="Bahnschrift" panose="020B0502040204020203" pitchFamily="34" charset="0"/>
                        </a:rPr>
                        <a:t>11:30 AM – 01:00 PM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latin typeface="Bahnschrift" panose="020B0502040204020203" pitchFamily="34" charset="0"/>
                        </a:rPr>
                        <a:t>TECHNICAL SESSIONS 1 &amp; </a:t>
                      </a:r>
                      <a:r>
                        <a:rPr lang="en-IN" sz="1200" dirty="0" smtClean="0">
                          <a:latin typeface="Bahnschrift" panose="020B0502040204020203" pitchFamily="34" charset="0"/>
                        </a:rPr>
                        <a:t>2 </a:t>
                      </a:r>
                      <a:r>
                        <a:rPr lang="en-IN" sz="1000" dirty="0" smtClean="0">
                          <a:latin typeface="Bahnschrift" panose="020B0502040204020203" pitchFamily="34" charset="0"/>
                        </a:rPr>
                        <a:t>(Contd.)</a:t>
                      </a:r>
                      <a:endParaRPr lang="en-IN" sz="1000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73180261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="" xmlns:a16="http://schemas.microsoft.com/office/drawing/2014/main" id="{95111EF1-FD4E-77BB-EEE1-E65AF7363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026610"/>
              </p:ext>
            </p:extLst>
          </p:nvPr>
        </p:nvGraphicFramePr>
        <p:xfrm>
          <a:off x="419099" y="3915259"/>
          <a:ext cx="6791325" cy="45670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1793435">
                  <a:extLst>
                    <a:ext uri="{9D8B030D-6E8A-4147-A177-3AD203B41FA5}">
                      <a16:colId xmlns="" xmlns:a16="http://schemas.microsoft.com/office/drawing/2014/main" val="2561502448"/>
                    </a:ext>
                  </a:extLst>
                </a:gridCol>
                <a:gridCol w="4997890">
                  <a:extLst>
                    <a:ext uri="{9D8B030D-6E8A-4147-A177-3AD203B41FA5}">
                      <a16:colId xmlns="" xmlns:a16="http://schemas.microsoft.com/office/drawing/2014/main" val="59407101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rgbClr val="C00000"/>
                          </a:solidFill>
                          <a:latin typeface="Bahnschrift" panose="020B0502040204020203" pitchFamily="34" charset="0"/>
                        </a:rPr>
                        <a:t>KNOWLEDGE SESSIONS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4985298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11:30 AM - 12:30 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b="1" dirty="0">
                          <a:latin typeface="Bahnschrift" panose="020B0502040204020203" pitchFamily="34" charset="0"/>
                        </a:rPr>
                        <a:t>Panel Discussion - </a:t>
                      </a:r>
                      <a:r>
                        <a:rPr lang="en-US" sz="1200" b="1" dirty="0"/>
                        <a:t>Architectural Toolkit for 2050: Designing Sustainable and Service-Intensive Built Environments </a:t>
                      </a:r>
                      <a:endParaRPr lang="en-IN" sz="1200" b="1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857949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Bahnschrift" panose="020B0502040204020203" pitchFamily="34" charset="0"/>
                        </a:rPr>
                        <a:t>Ar. Sanjay </a:t>
                      </a:r>
                      <a:r>
                        <a:rPr lang="en-US" sz="1200" b="0" dirty="0" smtClean="0">
                          <a:latin typeface="Bahnschrift" panose="020B0502040204020203" pitchFamily="34" charset="0"/>
                        </a:rPr>
                        <a:t>Prakash,</a:t>
                      </a:r>
                      <a:r>
                        <a:rPr lang="en-US" sz="1200" b="0" baseline="0" dirty="0" smtClean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900" b="0" i="1" baseline="0" dirty="0" smtClean="0">
                          <a:latin typeface="Bahnschrift" panose="020B0502040204020203" pitchFamily="34" charset="0"/>
                        </a:rPr>
                        <a:t>Principal Consultant, </a:t>
                      </a:r>
                      <a:r>
                        <a:rPr lang="en-US" sz="900" b="0" i="1" baseline="0" dirty="0" err="1" smtClean="0">
                          <a:latin typeface="Bahnschrift" panose="020B0502040204020203" pitchFamily="34" charset="0"/>
                        </a:rPr>
                        <a:t>SHiFt</a:t>
                      </a:r>
                      <a:r>
                        <a:rPr lang="en-US" sz="900" b="0" i="1" baseline="0" dirty="0" smtClean="0">
                          <a:latin typeface="Bahnschrift" panose="020B0502040204020203" pitchFamily="34" charset="0"/>
                        </a:rPr>
                        <a:t>: Studio for Habitat Futures, New Delhi</a:t>
                      </a:r>
                      <a:endParaRPr lang="en-IN" sz="900" b="0" i="1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284078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Bahnschrift" panose="020B0502040204020203" pitchFamily="34" charset="0"/>
                        </a:rPr>
                        <a:t>Ar. Charanjit S. </a:t>
                      </a:r>
                      <a:r>
                        <a:rPr lang="en-US" sz="1200" b="0" dirty="0" smtClean="0">
                          <a:latin typeface="Bahnschrift" panose="020B0502040204020203" pitchFamily="34" charset="0"/>
                        </a:rPr>
                        <a:t>Shah, </a:t>
                      </a:r>
                      <a:r>
                        <a:rPr lang="en-US" sz="900" b="0" i="1" dirty="0" smtClean="0">
                          <a:latin typeface="Bahnschrift" panose="020B0502040204020203" pitchFamily="34" charset="0"/>
                        </a:rPr>
                        <a:t>Founding Principal, Creative Group, </a:t>
                      </a:r>
                      <a:r>
                        <a:rPr lang="en-US" sz="900" b="0" i="1" baseline="0" dirty="0" smtClean="0">
                          <a:latin typeface="Bahnschrift" panose="020B0502040204020203" pitchFamily="34" charset="0"/>
                        </a:rPr>
                        <a:t>New Delhi</a:t>
                      </a:r>
                      <a:endParaRPr lang="en-IN" sz="900" b="0" i="1" dirty="0" smtClean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306115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>
                          <a:latin typeface="Bahnschrift" panose="020B0502040204020203" pitchFamily="34" charset="0"/>
                        </a:rPr>
                        <a:t>Ar. </a:t>
                      </a:r>
                      <a:r>
                        <a:rPr lang="en-US" sz="1200" b="0" dirty="0" err="1">
                          <a:latin typeface="Bahnschrift" panose="020B0502040204020203" pitchFamily="34" charset="0"/>
                        </a:rPr>
                        <a:t>Tanmay</a:t>
                      </a:r>
                      <a:r>
                        <a:rPr lang="en-US" sz="1200" b="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latin typeface="Bahnschrift" panose="020B0502040204020203" pitchFamily="34" charset="0"/>
                        </a:rPr>
                        <a:t>Tathagat</a:t>
                      </a:r>
                      <a:r>
                        <a:rPr lang="en-US" sz="1200" b="0" dirty="0" smtClean="0">
                          <a:latin typeface="Bahnschrift" panose="020B0502040204020203" pitchFamily="34" charset="0"/>
                        </a:rPr>
                        <a:t>, </a:t>
                      </a:r>
                      <a:r>
                        <a:rPr lang="en-US" sz="900" b="0" i="1" dirty="0" smtClean="0">
                          <a:latin typeface="Bahnschrift" panose="020B0502040204020203" pitchFamily="34" charset="0"/>
                        </a:rPr>
                        <a:t>Director, Environmental Design Solutions, </a:t>
                      </a:r>
                      <a:r>
                        <a:rPr lang="en-US" sz="900" b="0" i="1" baseline="0" dirty="0" smtClean="0">
                          <a:latin typeface="Bahnschrift" panose="020B0502040204020203" pitchFamily="34" charset="0"/>
                        </a:rPr>
                        <a:t>New Delhi</a:t>
                      </a:r>
                      <a:endParaRPr lang="en-IN" sz="900" b="0" i="1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4482517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Bahnschrift" panose="020B0502040204020203" pitchFamily="34" charset="0"/>
                        </a:rPr>
                        <a:t>Ar. Vijay </a:t>
                      </a:r>
                      <a:r>
                        <a:rPr lang="en-US" sz="1200" b="0" dirty="0" smtClean="0">
                          <a:latin typeface="Bahnschrift" panose="020B0502040204020203" pitchFamily="34" charset="0"/>
                        </a:rPr>
                        <a:t>Garg, </a:t>
                      </a:r>
                      <a:r>
                        <a:rPr lang="en-US" sz="900" b="0" i="1" dirty="0" smtClean="0">
                          <a:latin typeface="Bahnschrift" panose="020B0502040204020203" pitchFamily="34" charset="0"/>
                        </a:rPr>
                        <a:t>Chairman SEAC Delhi, Dept. of Environment, </a:t>
                      </a:r>
                      <a:r>
                        <a:rPr lang="en-US" sz="900" b="0" i="1" dirty="0" err="1" smtClean="0">
                          <a:latin typeface="Bahnschrift" panose="020B0502040204020203" pitchFamily="34" charset="0"/>
                        </a:rPr>
                        <a:t>Govt</a:t>
                      </a:r>
                      <a:r>
                        <a:rPr lang="en-US" sz="900" b="0" i="1" dirty="0" smtClean="0">
                          <a:latin typeface="Bahnschrift" panose="020B0502040204020203" pitchFamily="34" charset="0"/>
                        </a:rPr>
                        <a:t> of NCT Delhi,</a:t>
                      </a:r>
                      <a:r>
                        <a:rPr lang="en-US" sz="900" b="0" i="1" baseline="0" dirty="0" smtClean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900" b="0" i="1" dirty="0" smtClean="0">
                          <a:latin typeface="Bahnschrift" panose="020B0502040204020203" pitchFamily="34" charset="0"/>
                        </a:rPr>
                        <a:t>Former Acting President CoA and Vice President COA</a:t>
                      </a:r>
                      <a:endParaRPr lang="en-IN" sz="900" b="0" i="1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87696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Bahnschrift" panose="020B0502040204020203" pitchFamily="34" charset="0"/>
                        </a:rPr>
                        <a:t>Prof. Dr. </a:t>
                      </a:r>
                      <a:r>
                        <a:rPr lang="en-US" sz="1200" b="0" dirty="0" err="1">
                          <a:latin typeface="Bahnschrift" panose="020B0502040204020203" pitchFamily="34" charset="0"/>
                        </a:rPr>
                        <a:t>Tanaya</a:t>
                      </a:r>
                      <a:r>
                        <a:rPr lang="en-US" sz="1200" b="0" dirty="0">
                          <a:latin typeface="Bahnschrift" panose="020B0502040204020203" pitchFamily="34" charset="0"/>
                        </a:rPr>
                        <a:t> </a:t>
                      </a:r>
                      <a:r>
                        <a:rPr lang="en-US" sz="1200" b="0" dirty="0" err="1" smtClean="0">
                          <a:latin typeface="Bahnschrift" panose="020B0502040204020203" pitchFamily="34" charset="0"/>
                        </a:rPr>
                        <a:t>Verma</a:t>
                      </a:r>
                      <a:r>
                        <a:rPr lang="en-US" sz="1200" b="0" dirty="0" smtClean="0">
                          <a:latin typeface="Bahnschrift" panose="020B0502040204020203" pitchFamily="34" charset="0"/>
                        </a:rPr>
                        <a:t>, </a:t>
                      </a:r>
                      <a:r>
                        <a:rPr lang="en-US" sz="900" b="0" i="1" dirty="0" smtClean="0">
                          <a:latin typeface="Bahnschrift" panose="020B0502040204020203" pitchFamily="34" charset="0"/>
                        </a:rPr>
                        <a:t>Dean, School of Architecture &amp; Design,</a:t>
                      </a:r>
                      <a:r>
                        <a:rPr lang="en-US" sz="900" b="0" i="1" baseline="0" dirty="0" smtClean="0">
                          <a:latin typeface="Bahnschrift" panose="020B0502040204020203" pitchFamily="34" charset="0"/>
                        </a:rPr>
                        <a:t> KR </a:t>
                      </a:r>
                      <a:r>
                        <a:rPr lang="en-US" sz="900" b="0" i="1" baseline="0" dirty="0" err="1" smtClean="0">
                          <a:latin typeface="Bahnschrift" panose="020B0502040204020203" pitchFamily="34" charset="0"/>
                        </a:rPr>
                        <a:t>Mangalam</a:t>
                      </a:r>
                      <a:r>
                        <a:rPr lang="en-US" sz="900" b="0" i="1" baseline="0" dirty="0" smtClean="0">
                          <a:latin typeface="Bahnschrift" panose="020B0502040204020203" pitchFamily="34" charset="0"/>
                        </a:rPr>
                        <a:t> University, </a:t>
                      </a:r>
                      <a:r>
                        <a:rPr lang="en-US" sz="900" b="0" i="1" baseline="0" dirty="0" err="1" smtClean="0">
                          <a:latin typeface="Bahnschrift" panose="020B0502040204020203" pitchFamily="34" charset="0"/>
                        </a:rPr>
                        <a:t>Gurugram</a:t>
                      </a:r>
                      <a:endParaRPr lang="en-IN" sz="900" b="0" i="1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866212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12:30 PM - 01:00 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latin typeface="Bahnschrift" panose="020B0502040204020203" pitchFamily="34" charset="0"/>
                        </a:rPr>
                        <a:t>IIA Haryana Chapter- Diary Launch</a:t>
                      </a:r>
                      <a:endParaRPr lang="en-IN" sz="1200" b="1" dirty="0"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4828664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01:00 PM - </a:t>
                      </a:r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01:45 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PM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latin typeface="Bahnschrift" panose="020B0502040204020203" pitchFamily="34" charset="0"/>
                        </a:rPr>
                        <a:t>L</a:t>
                      </a:r>
                      <a:r>
                        <a:rPr lang="en-IN" sz="1400" b="1" dirty="0">
                          <a:latin typeface="Bahnschrift" panose="020B0502040204020203" pitchFamily="34" charset="0"/>
                        </a:rPr>
                        <a:t>UNCH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536397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01:45</a:t>
                      </a:r>
                      <a:r>
                        <a:rPr lang="en-IN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AM – 02:15 PM</a:t>
                      </a:r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indent="0" algn="l" defTabSz="5670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Insta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 Talk by Design Influencers</a:t>
                      </a:r>
                      <a:endParaRPr lang="en-IN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02:15 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PM - </a:t>
                      </a:r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02:45 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latin typeface="Bahnschrift" panose="020B0502040204020203" pitchFamily="34" charset="0"/>
                        </a:rPr>
                        <a:t>Presentation – </a:t>
                      </a:r>
                      <a:r>
                        <a:rPr lang="en-IN" sz="1200" dirty="0" err="1">
                          <a:latin typeface="Bahnschrift" panose="020B0502040204020203" pitchFamily="34" charset="0"/>
                        </a:rPr>
                        <a:t>Kaenat</a:t>
                      </a:r>
                      <a:r>
                        <a:rPr lang="en-IN" sz="1200" dirty="0">
                          <a:latin typeface="Bahnschrift" panose="020B0502040204020203" pitchFamily="34" charset="0"/>
                        </a:rPr>
                        <a:t> Glass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573903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02:45 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PM - 04:00 PM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latin typeface="Bahnschrift" panose="020B0502040204020203" pitchFamily="34" charset="0"/>
                        </a:rPr>
                        <a:t>Valedictory Ceremony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9617911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l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04:00 PM onwards</a:t>
                      </a:r>
                    </a:p>
                  </a:txBody>
                  <a:tcPr marL="7620" marR="7620" marT="7620" marB="0" anchor="ctr">
                    <a:solidFill>
                      <a:schemeClr val="accent2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200" dirty="0">
                          <a:latin typeface="Bahnschrift" panose="020B0502040204020203" pitchFamily="34" charset="0"/>
                        </a:rPr>
                        <a:t>Hi-Tea &amp; Networking</a:t>
                      </a:r>
                    </a:p>
                  </a:txBody>
                  <a:tcPr>
                    <a:solidFill>
                      <a:schemeClr val="accent2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0185893"/>
                  </a:ext>
                </a:extLst>
              </a:tr>
            </a:tbl>
          </a:graphicData>
        </a:graphic>
      </p:graphicFrame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CE3B7CE5-0E26-BC3B-0D56-B86B9847C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7550" y="270833"/>
            <a:ext cx="3768297" cy="7009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2734568-52AA-1D94-5C5A-C5DA01BD2C5B}"/>
              </a:ext>
            </a:extLst>
          </p:cNvPr>
          <p:cNvSpPr txBox="1"/>
          <p:nvPr/>
        </p:nvSpPr>
        <p:spPr>
          <a:xfrm>
            <a:off x="1733422" y="1017794"/>
            <a:ext cx="4399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ARCHITECTURE AND DESIGN</a:t>
            </a:r>
          </a:p>
        </p:txBody>
      </p:sp>
      <p:sp>
        <p:nvSpPr>
          <p:cNvPr id="15" name="Rectangle: Rounded Corners 29">
            <a:extLst>
              <a:ext uri="{FF2B5EF4-FFF2-40B4-BE49-F238E27FC236}">
                <a16:creationId xmlns="" xmlns:a16="http://schemas.microsoft.com/office/drawing/2014/main" id="{0C806018-040C-18F0-1AAD-D1C460B9BDF5}"/>
              </a:ext>
            </a:extLst>
          </p:cNvPr>
          <p:cNvSpPr/>
          <p:nvPr/>
        </p:nvSpPr>
        <p:spPr>
          <a:xfrm>
            <a:off x="485767" y="1505052"/>
            <a:ext cx="6743708" cy="45001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7F26264-A291-46B2-5FFE-50FC61B26A5A}"/>
              </a:ext>
            </a:extLst>
          </p:cNvPr>
          <p:cNvSpPr txBox="1"/>
          <p:nvPr/>
        </p:nvSpPr>
        <p:spPr>
          <a:xfrm>
            <a:off x="1335063" y="1505052"/>
            <a:ext cx="516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Bahnschrift" panose="020B0502040204020203" pitchFamily="34" charset="0"/>
              </a:rPr>
              <a:t>March </a:t>
            </a:r>
            <a:r>
              <a:rPr lang="en-US" sz="1200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22nd, </a:t>
            </a:r>
            <a:r>
              <a:rPr lang="en-US" sz="1200" dirty="0">
                <a:solidFill>
                  <a:schemeClr val="bg1"/>
                </a:solidFill>
                <a:latin typeface="Bahnschrift" panose="020B0502040204020203" pitchFamily="34" charset="0"/>
              </a:rPr>
              <a:t>2025</a:t>
            </a:r>
          </a:p>
          <a:p>
            <a:r>
              <a:rPr lang="en-US" sz="1200" dirty="0">
                <a:solidFill>
                  <a:schemeClr val="bg1"/>
                </a:solidFill>
                <a:latin typeface="Bahnschrift" panose="020B0502040204020203" pitchFamily="34" charset="0"/>
              </a:rPr>
              <a:t>Venue: Knowledge Centre HO, M3M Broadway, Sector 70, Gurugram</a:t>
            </a:r>
            <a:endParaRPr lang="en-IN" sz="1200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Rectangle: Rounded Corners 31">
            <a:extLst>
              <a:ext uri="{FF2B5EF4-FFF2-40B4-BE49-F238E27FC236}">
                <a16:creationId xmlns="" xmlns:a16="http://schemas.microsoft.com/office/drawing/2014/main" id="{EBD495B2-1E49-6ADA-5394-E64979E347C0}"/>
              </a:ext>
            </a:extLst>
          </p:cNvPr>
          <p:cNvSpPr/>
          <p:nvPr/>
        </p:nvSpPr>
        <p:spPr>
          <a:xfrm>
            <a:off x="409575" y="1505052"/>
            <a:ext cx="822317" cy="45001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latin typeface="Bahnschrift" panose="020B0502040204020203" pitchFamily="34" charset="0"/>
              </a:rPr>
              <a:t>DAY </a:t>
            </a:r>
            <a:r>
              <a:rPr lang="en-IN" dirty="0" smtClean="0">
                <a:latin typeface="Bahnschrift" panose="020B0502040204020203" pitchFamily="34" charset="0"/>
              </a:rPr>
              <a:t>2</a:t>
            </a:r>
            <a:endParaRPr lang="en-IN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523</Words>
  <Application>Microsoft Office PowerPoint</Application>
  <PresentationFormat>Custom</PresentationFormat>
  <Paragraphs>91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Zeeenat Ansari</dc:creator>
  <cp:lastModifiedBy>Tulika Pahwa</cp:lastModifiedBy>
  <cp:revision>54</cp:revision>
  <cp:lastPrinted>2025-03-07T05:23:41Z</cp:lastPrinted>
  <dcterms:created xsi:type="dcterms:W3CDTF">2025-03-06T07:10:52Z</dcterms:created>
  <dcterms:modified xsi:type="dcterms:W3CDTF">2025-03-07T09:23:21Z</dcterms:modified>
</cp:coreProperties>
</file>